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6"/>
  </p:notesMasterIdLst>
  <p:handoutMasterIdLst>
    <p:handoutMasterId r:id="rId77"/>
  </p:handoutMasterIdLst>
  <p:sldIdLst>
    <p:sldId id="258" r:id="rId2"/>
    <p:sldId id="340" r:id="rId3"/>
    <p:sldId id="256" r:id="rId4"/>
    <p:sldId id="341" r:id="rId5"/>
    <p:sldId id="267" r:id="rId6"/>
    <p:sldId id="316" r:id="rId7"/>
    <p:sldId id="257" r:id="rId8"/>
    <p:sldId id="308" r:id="rId9"/>
    <p:sldId id="324" r:id="rId10"/>
    <p:sldId id="328" r:id="rId11"/>
    <p:sldId id="329" r:id="rId12"/>
    <p:sldId id="330" r:id="rId13"/>
    <p:sldId id="331" r:id="rId14"/>
    <p:sldId id="332" r:id="rId15"/>
    <p:sldId id="333" r:id="rId16"/>
    <p:sldId id="334" r:id="rId17"/>
    <p:sldId id="339" r:id="rId18"/>
    <p:sldId id="325" r:id="rId19"/>
    <p:sldId id="309" r:id="rId20"/>
    <p:sldId id="284" r:id="rId21"/>
    <p:sldId id="310" r:id="rId22"/>
    <p:sldId id="261" r:id="rId23"/>
    <p:sldId id="317" r:id="rId24"/>
    <p:sldId id="262" r:id="rId25"/>
    <p:sldId id="263" r:id="rId26"/>
    <p:sldId id="264" r:id="rId27"/>
    <p:sldId id="265" r:id="rId28"/>
    <p:sldId id="266" r:id="rId29"/>
    <p:sldId id="285" r:id="rId30"/>
    <p:sldId id="335" r:id="rId31"/>
    <p:sldId id="268" r:id="rId32"/>
    <p:sldId id="269" r:id="rId33"/>
    <p:sldId id="270" r:id="rId34"/>
    <p:sldId id="271" r:id="rId35"/>
    <p:sldId id="312" r:id="rId36"/>
    <p:sldId id="272" r:id="rId37"/>
    <p:sldId id="273" r:id="rId38"/>
    <p:sldId id="274" r:id="rId39"/>
    <p:sldId id="313" r:id="rId40"/>
    <p:sldId id="275" r:id="rId41"/>
    <p:sldId id="314" r:id="rId42"/>
    <p:sldId id="286" r:id="rId43"/>
    <p:sldId id="287" r:id="rId44"/>
    <p:sldId id="278" r:id="rId45"/>
    <p:sldId id="279" r:id="rId46"/>
    <p:sldId id="288" r:id="rId47"/>
    <p:sldId id="315" r:id="rId48"/>
    <p:sldId id="289" r:id="rId49"/>
    <p:sldId id="320" r:id="rId50"/>
    <p:sldId id="290" r:id="rId51"/>
    <p:sldId id="291" r:id="rId52"/>
    <p:sldId id="292" r:id="rId53"/>
    <p:sldId id="293" r:id="rId54"/>
    <p:sldId id="326" r:id="rId55"/>
    <p:sldId id="294" r:id="rId56"/>
    <p:sldId id="322" r:id="rId57"/>
    <p:sldId id="336" r:id="rId58"/>
    <p:sldId id="337" r:id="rId59"/>
    <p:sldId id="296" r:id="rId60"/>
    <p:sldId id="297" r:id="rId61"/>
    <p:sldId id="323" r:id="rId62"/>
    <p:sldId id="298" r:id="rId63"/>
    <p:sldId id="299" r:id="rId64"/>
    <p:sldId id="338" r:id="rId65"/>
    <p:sldId id="327" r:id="rId66"/>
    <p:sldId id="300" r:id="rId67"/>
    <p:sldId id="301" r:id="rId68"/>
    <p:sldId id="302" r:id="rId69"/>
    <p:sldId id="303" r:id="rId70"/>
    <p:sldId id="277" r:id="rId71"/>
    <p:sldId id="304" r:id="rId72"/>
    <p:sldId id="307" r:id="rId73"/>
    <p:sldId id="305" r:id="rId74"/>
    <p:sldId id="306"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extLst>
      <p:ext uri="{19B8F6BF-5375-455C-9EA6-DF929625EA0E}">
        <p15:presenceInfo xmlns:p15="http://schemas.microsoft.com/office/powerpoint/2012/main" userId="S::Amandag@ascendlearning.com::b849a3b8-c18f-40b5-9139-043c83fa3a1d" providerId="AD"/>
      </p:ext>
    </p:extLst>
  </p:cmAuthor>
  <p:cmAuthor id="2" name="Marisa Hines" initials="MH" lastIdx="1" clrIdx="1">
    <p:extLst>
      <p:ext uri="{19B8F6BF-5375-455C-9EA6-DF929625EA0E}">
        <p15:presenceInfo xmlns:p15="http://schemas.microsoft.com/office/powerpoint/2012/main" userId="be36dc097e1f3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BC4E21-9369-455D-89AB-F27F14F08137}" v="16" dt="2020-07-02T00:15:18.18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85" autoAdjust="0"/>
    <p:restoredTop sz="94690" autoAdjust="0"/>
  </p:normalViewPr>
  <p:slideViewPr>
    <p:cSldViewPr snapToGrid="0">
      <p:cViewPr varScale="1">
        <p:scale>
          <a:sx n="98" d="100"/>
          <a:sy n="98" d="100"/>
        </p:scale>
        <p:origin x="108" y="51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8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19BC4E21-9369-455D-89AB-F27F14F08137}"/>
    <pc:docChg chg="modSld">
      <pc:chgData name="Kathy Moczerniak" userId="482eff44a8730993" providerId="LiveId" clId="{19BC4E21-9369-455D-89AB-F27F14F08137}" dt="2020-07-02T00:15:18.182" v="48" actId="207"/>
      <pc:docMkLst>
        <pc:docMk/>
      </pc:docMkLst>
      <pc:sldChg chg="modSp">
        <pc:chgData name="Kathy Moczerniak" userId="482eff44a8730993" providerId="LiveId" clId="{19BC4E21-9369-455D-89AB-F27F14F08137}" dt="2020-07-02T00:07:50.629" v="2" actId="207"/>
        <pc:sldMkLst>
          <pc:docMk/>
          <pc:sldMk cId="2016881262" sldId="256"/>
        </pc:sldMkLst>
        <pc:spChg chg="mod">
          <ac:chgData name="Kathy Moczerniak" userId="482eff44a8730993" providerId="LiveId" clId="{19BC4E21-9369-455D-89AB-F27F14F08137}" dt="2020-07-02T00:07:50.629" v="2" actId="207"/>
          <ac:spMkLst>
            <pc:docMk/>
            <pc:sldMk cId="2016881262" sldId="256"/>
            <ac:spMk id="3" creationId="{0614548E-A13F-4DFC-BE1D-53512D8F5D83}"/>
          </ac:spMkLst>
        </pc:spChg>
      </pc:sldChg>
      <pc:sldChg chg="modSp mod">
        <pc:chgData name="Kathy Moczerniak" userId="482eff44a8730993" providerId="LiveId" clId="{19BC4E21-9369-455D-89AB-F27F14F08137}" dt="2020-07-02T00:09:22.729" v="9" actId="1076"/>
        <pc:sldMkLst>
          <pc:docMk/>
          <pc:sldMk cId="1569987991" sldId="261"/>
        </pc:sldMkLst>
        <pc:spChg chg="mod">
          <ac:chgData name="Kathy Moczerniak" userId="482eff44a8730993" providerId="LiveId" clId="{19BC4E21-9369-455D-89AB-F27F14F08137}" dt="2020-07-02T00:09:22.729" v="9" actId="1076"/>
          <ac:spMkLst>
            <pc:docMk/>
            <pc:sldMk cId="1569987991" sldId="261"/>
            <ac:spMk id="3" creationId="{202B03EB-E050-4C3A-849E-BCAFB80F7420}"/>
          </ac:spMkLst>
        </pc:spChg>
      </pc:sldChg>
      <pc:sldChg chg="modSp">
        <pc:chgData name="Kathy Moczerniak" userId="482eff44a8730993" providerId="LiveId" clId="{19BC4E21-9369-455D-89AB-F27F14F08137}" dt="2020-07-02T00:15:18.182" v="48" actId="207"/>
        <pc:sldMkLst>
          <pc:docMk/>
          <pc:sldMk cId="3774153702" sldId="262"/>
        </pc:sldMkLst>
        <pc:spChg chg="mod">
          <ac:chgData name="Kathy Moczerniak" userId="482eff44a8730993" providerId="LiveId" clId="{19BC4E21-9369-455D-89AB-F27F14F08137}" dt="2020-07-02T00:15:18.182" v="48" actId="207"/>
          <ac:spMkLst>
            <pc:docMk/>
            <pc:sldMk cId="3774153702" sldId="262"/>
            <ac:spMk id="3" creationId="{BFE43431-114E-4100-B5B3-5CA05F0884C4}"/>
          </ac:spMkLst>
        </pc:spChg>
      </pc:sldChg>
      <pc:sldChg chg="modSp mod">
        <pc:chgData name="Kathy Moczerniak" userId="482eff44a8730993" providerId="LiveId" clId="{19BC4E21-9369-455D-89AB-F27F14F08137}" dt="2020-07-02T00:14:05.459" v="44" actId="12"/>
        <pc:sldMkLst>
          <pc:docMk/>
          <pc:sldMk cId="614377305" sldId="263"/>
        </pc:sldMkLst>
        <pc:spChg chg="mod">
          <ac:chgData name="Kathy Moczerniak" userId="482eff44a8730993" providerId="LiveId" clId="{19BC4E21-9369-455D-89AB-F27F14F08137}" dt="2020-07-02T00:14:05.459" v="44" actId="12"/>
          <ac:spMkLst>
            <pc:docMk/>
            <pc:sldMk cId="614377305" sldId="263"/>
            <ac:spMk id="3" creationId="{B050B9CE-FC07-4A06-A96E-7A956F670E05}"/>
          </ac:spMkLst>
        </pc:spChg>
      </pc:sldChg>
      <pc:sldChg chg="modSp">
        <pc:chgData name="Kathy Moczerniak" userId="482eff44a8730993" providerId="LiveId" clId="{19BC4E21-9369-455D-89AB-F27F14F08137}" dt="2020-07-02T00:09:47.545" v="13" actId="207"/>
        <pc:sldMkLst>
          <pc:docMk/>
          <pc:sldMk cId="1558967915" sldId="266"/>
        </pc:sldMkLst>
        <pc:spChg chg="mod">
          <ac:chgData name="Kathy Moczerniak" userId="482eff44a8730993" providerId="LiveId" clId="{19BC4E21-9369-455D-89AB-F27F14F08137}" dt="2020-07-02T00:09:47.545" v="13" actId="207"/>
          <ac:spMkLst>
            <pc:docMk/>
            <pc:sldMk cId="1558967915" sldId="266"/>
            <ac:spMk id="3" creationId="{4D0429E7-A61E-4B3A-AEA3-6890897DA7DE}"/>
          </ac:spMkLst>
        </pc:spChg>
      </pc:sldChg>
      <pc:sldChg chg="modSp mod">
        <pc:chgData name="Kathy Moczerniak" userId="482eff44a8730993" providerId="LiveId" clId="{19BC4E21-9369-455D-89AB-F27F14F08137}" dt="2020-07-02T00:10:10.801" v="15" actId="1076"/>
        <pc:sldMkLst>
          <pc:docMk/>
          <pc:sldMk cId="3518758394" sldId="268"/>
        </pc:sldMkLst>
        <pc:spChg chg="mod">
          <ac:chgData name="Kathy Moczerniak" userId="482eff44a8730993" providerId="LiveId" clId="{19BC4E21-9369-455D-89AB-F27F14F08137}" dt="2020-07-02T00:10:10.801" v="15" actId="1076"/>
          <ac:spMkLst>
            <pc:docMk/>
            <pc:sldMk cId="3518758394" sldId="268"/>
            <ac:spMk id="3" creationId="{5B05ED5C-76D4-4840-BC32-954036F377DB}"/>
          </ac:spMkLst>
        </pc:spChg>
      </pc:sldChg>
      <pc:sldChg chg="modSp mod">
        <pc:chgData name="Kathy Moczerniak" userId="482eff44a8730993" providerId="LiveId" clId="{19BC4E21-9369-455D-89AB-F27F14F08137}" dt="2020-07-02T00:10:20.235" v="16" actId="1076"/>
        <pc:sldMkLst>
          <pc:docMk/>
          <pc:sldMk cId="2296789101" sldId="271"/>
        </pc:sldMkLst>
        <pc:spChg chg="mod">
          <ac:chgData name="Kathy Moczerniak" userId="482eff44a8730993" providerId="LiveId" clId="{19BC4E21-9369-455D-89AB-F27F14F08137}" dt="2020-07-02T00:10:20.235" v="16" actId="1076"/>
          <ac:spMkLst>
            <pc:docMk/>
            <pc:sldMk cId="2296789101" sldId="271"/>
            <ac:spMk id="3" creationId="{09996952-D380-4193-BF71-A23E8D5A7DD6}"/>
          </ac:spMkLst>
        </pc:spChg>
      </pc:sldChg>
      <pc:sldChg chg="modSp mod">
        <pc:chgData name="Kathy Moczerniak" userId="482eff44a8730993" providerId="LiveId" clId="{19BC4E21-9369-455D-89AB-F27F14F08137}" dt="2020-07-02T00:10:39.902" v="18" actId="1076"/>
        <pc:sldMkLst>
          <pc:docMk/>
          <pc:sldMk cId="721934893" sldId="275"/>
        </pc:sldMkLst>
        <pc:spChg chg="mod">
          <ac:chgData name="Kathy Moczerniak" userId="482eff44a8730993" providerId="LiveId" clId="{19BC4E21-9369-455D-89AB-F27F14F08137}" dt="2020-07-02T00:10:39.902" v="18" actId="1076"/>
          <ac:spMkLst>
            <pc:docMk/>
            <pc:sldMk cId="721934893" sldId="275"/>
            <ac:spMk id="3" creationId="{9A2158D7-9F1A-48DB-89E4-F814E66D13EF}"/>
          </ac:spMkLst>
        </pc:spChg>
      </pc:sldChg>
      <pc:sldChg chg="modSp">
        <pc:chgData name="Kathy Moczerniak" userId="482eff44a8730993" providerId="LiveId" clId="{19BC4E21-9369-455D-89AB-F27F14F08137}" dt="2020-07-02T00:11:04.550" v="20" actId="207"/>
        <pc:sldMkLst>
          <pc:docMk/>
          <pc:sldMk cId="4013662108" sldId="279"/>
        </pc:sldMkLst>
        <pc:spChg chg="mod">
          <ac:chgData name="Kathy Moczerniak" userId="482eff44a8730993" providerId="LiveId" clId="{19BC4E21-9369-455D-89AB-F27F14F08137}" dt="2020-07-02T00:11:04.550" v="20" actId="207"/>
          <ac:spMkLst>
            <pc:docMk/>
            <pc:sldMk cId="4013662108" sldId="279"/>
            <ac:spMk id="3" creationId="{2CD291DE-19C9-4700-86BF-E37FF8D0EEF4}"/>
          </ac:spMkLst>
        </pc:spChg>
      </pc:sldChg>
      <pc:sldChg chg="modSp mod">
        <pc:chgData name="Kathy Moczerniak" userId="482eff44a8730993" providerId="LiveId" clId="{19BC4E21-9369-455D-89AB-F27F14F08137}" dt="2020-07-02T00:09:14.887" v="8" actId="1076"/>
        <pc:sldMkLst>
          <pc:docMk/>
          <pc:sldMk cId="819146222" sldId="284"/>
        </pc:sldMkLst>
        <pc:spChg chg="mod">
          <ac:chgData name="Kathy Moczerniak" userId="482eff44a8730993" providerId="LiveId" clId="{19BC4E21-9369-455D-89AB-F27F14F08137}" dt="2020-07-02T00:09:14.887" v="8" actId="1076"/>
          <ac:spMkLst>
            <pc:docMk/>
            <pc:sldMk cId="819146222" sldId="284"/>
            <ac:spMk id="3" creationId="{D48DB0A5-0EAD-4E3B-8E17-79D0AC5F3207}"/>
          </ac:spMkLst>
        </pc:spChg>
      </pc:sldChg>
      <pc:sldChg chg="modSp">
        <pc:chgData name="Kathy Moczerniak" userId="482eff44a8730993" providerId="LiveId" clId="{19BC4E21-9369-455D-89AB-F27F14F08137}" dt="2020-07-02T00:10:51.864" v="19" actId="207"/>
        <pc:sldMkLst>
          <pc:docMk/>
          <pc:sldMk cId="917872976" sldId="286"/>
        </pc:sldMkLst>
        <pc:spChg chg="mod">
          <ac:chgData name="Kathy Moczerniak" userId="482eff44a8730993" providerId="LiveId" clId="{19BC4E21-9369-455D-89AB-F27F14F08137}" dt="2020-07-02T00:10:51.864" v="19" actId="207"/>
          <ac:spMkLst>
            <pc:docMk/>
            <pc:sldMk cId="917872976" sldId="286"/>
            <ac:spMk id="3" creationId="{3E5F20A6-0E64-4FD8-9662-7B6C60F9BCC5}"/>
          </ac:spMkLst>
        </pc:spChg>
      </pc:sldChg>
      <pc:sldChg chg="modSp">
        <pc:chgData name="Kathy Moczerniak" userId="482eff44a8730993" providerId="LiveId" clId="{19BC4E21-9369-455D-89AB-F27F14F08137}" dt="2020-07-02T00:11:13.062" v="21" actId="207"/>
        <pc:sldMkLst>
          <pc:docMk/>
          <pc:sldMk cId="2313348368" sldId="288"/>
        </pc:sldMkLst>
        <pc:spChg chg="mod">
          <ac:chgData name="Kathy Moczerniak" userId="482eff44a8730993" providerId="LiveId" clId="{19BC4E21-9369-455D-89AB-F27F14F08137}" dt="2020-07-02T00:11:13.062" v="21" actId="207"/>
          <ac:spMkLst>
            <pc:docMk/>
            <pc:sldMk cId="2313348368" sldId="288"/>
            <ac:spMk id="3" creationId="{5A7665E3-F632-4C0C-9978-A1A97CC39DF1}"/>
          </ac:spMkLst>
        </pc:spChg>
      </pc:sldChg>
      <pc:sldChg chg="modSp mod">
        <pc:chgData name="Kathy Moczerniak" userId="482eff44a8730993" providerId="LiveId" clId="{19BC4E21-9369-455D-89AB-F27F14F08137}" dt="2020-07-02T00:11:32.628" v="25" actId="115"/>
        <pc:sldMkLst>
          <pc:docMk/>
          <pc:sldMk cId="55272001" sldId="289"/>
        </pc:sldMkLst>
        <pc:spChg chg="mod">
          <ac:chgData name="Kathy Moczerniak" userId="482eff44a8730993" providerId="LiveId" clId="{19BC4E21-9369-455D-89AB-F27F14F08137}" dt="2020-07-02T00:11:32.628" v="25" actId="115"/>
          <ac:spMkLst>
            <pc:docMk/>
            <pc:sldMk cId="55272001" sldId="289"/>
            <ac:spMk id="3" creationId="{2A67A964-2F95-4324-A2D5-BCE71B6E2B9B}"/>
          </ac:spMkLst>
        </pc:spChg>
      </pc:sldChg>
      <pc:sldChg chg="modSp mod">
        <pc:chgData name="Kathy Moczerniak" userId="482eff44a8730993" providerId="LiveId" clId="{19BC4E21-9369-455D-89AB-F27F14F08137}" dt="2020-07-02T00:12:09.969" v="32" actId="115"/>
        <pc:sldMkLst>
          <pc:docMk/>
          <pc:sldMk cId="1737496401" sldId="293"/>
        </pc:sldMkLst>
        <pc:spChg chg="mod">
          <ac:chgData name="Kathy Moczerniak" userId="482eff44a8730993" providerId="LiveId" clId="{19BC4E21-9369-455D-89AB-F27F14F08137}" dt="2020-07-02T00:12:09.969" v="32" actId="115"/>
          <ac:spMkLst>
            <pc:docMk/>
            <pc:sldMk cId="1737496401" sldId="293"/>
            <ac:spMk id="3" creationId="{6107B2C6-C980-438E-B429-624665A6A526}"/>
          </ac:spMkLst>
        </pc:spChg>
      </pc:sldChg>
      <pc:sldChg chg="modSp mod">
        <pc:chgData name="Kathy Moczerniak" userId="482eff44a8730993" providerId="LiveId" clId="{19BC4E21-9369-455D-89AB-F27F14F08137}" dt="2020-07-02T00:13:09.138" v="40" actId="14100"/>
        <pc:sldMkLst>
          <pc:docMk/>
          <pc:sldMk cId="2327258486" sldId="299"/>
        </pc:sldMkLst>
        <pc:spChg chg="mod">
          <ac:chgData name="Kathy Moczerniak" userId="482eff44a8730993" providerId="LiveId" clId="{19BC4E21-9369-455D-89AB-F27F14F08137}" dt="2020-07-02T00:13:09.138" v="40" actId="14100"/>
          <ac:spMkLst>
            <pc:docMk/>
            <pc:sldMk cId="2327258486" sldId="299"/>
            <ac:spMk id="3" creationId="{0474D3B5-D778-49FB-A4F0-24E8368FF4C2}"/>
          </ac:spMkLst>
        </pc:spChg>
      </pc:sldChg>
      <pc:sldChg chg="modSp mod">
        <pc:chgData name="Kathy Moczerniak" userId="482eff44a8730993" providerId="LiveId" clId="{19BC4E21-9369-455D-89AB-F27F14F08137}" dt="2020-07-02T00:09:08.101" v="7" actId="1076"/>
        <pc:sldMkLst>
          <pc:docMk/>
          <pc:sldMk cId="2741563818" sldId="309"/>
        </pc:sldMkLst>
        <pc:spChg chg="mod">
          <ac:chgData name="Kathy Moczerniak" userId="482eff44a8730993" providerId="LiveId" clId="{19BC4E21-9369-455D-89AB-F27F14F08137}" dt="2020-07-02T00:09:08.101" v="7" actId="1076"/>
          <ac:spMkLst>
            <pc:docMk/>
            <pc:sldMk cId="2741563818" sldId="309"/>
            <ac:spMk id="3" creationId="{550F2352-FABD-4F20-8FBE-0E8A35339E13}"/>
          </ac:spMkLst>
        </pc:spChg>
      </pc:sldChg>
      <pc:sldChg chg="modSp mod">
        <pc:chgData name="Kathy Moczerniak" userId="482eff44a8730993" providerId="LiveId" clId="{19BC4E21-9369-455D-89AB-F27F14F08137}" dt="2020-07-02T00:10:24.898" v="17" actId="1076"/>
        <pc:sldMkLst>
          <pc:docMk/>
          <pc:sldMk cId="1931459982" sldId="312"/>
        </pc:sldMkLst>
        <pc:spChg chg="mod">
          <ac:chgData name="Kathy Moczerniak" userId="482eff44a8730993" providerId="LiveId" clId="{19BC4E21-9369-455D-89AB-F27F14F08137}" dt="2020-07-02T00:10:24.898" v="17" actId="1076"/>
          <ac:spMkLst>
            <pc:docMk/>
            <pc:sldMk cId="1931459982" sldId="312"/>
            <ac:spMk id="3" creationId="{0B547C0D-AFD5-4510-9F38-18F39B2A52CC}"/>
          </ac:spMkLst>
        </pc:spChg>
      </pc:sldChg>
      <pc:sldChg chg="modSp mod">
        <pc:chgData name="Kathy Moczerniak" userId="482eff44a8730993" providerId="LiveId" clId="{19BC4E21-9369-455D-89AB-F27F14F08137}" dt="2020-07-02T00:09:34.480" v="12" actId="1076"/>
        <pc:sldMkLst>
          <pc:docMk/>
          <pc:sldMk cId="1542453661" sldId="317"/>
        </pc:sldMkLst>
        <pc:spChg chg="mod">
          <ac:chgData name="Kathy Moczerniak" userId="482eff44a8730993" providerId="LiveId" clId="{19BC4E21-9369-455D-89AB-F27F14F08137}" dt="2020-07-02T00:09:34.480" v="12" actId="1076"/>
          <ac:spMkLst>
            <pc:docMk/>
            <pc:sldMk cId="1542453661" sldId="317"/>
            <ac:spMk id="3" creationId="{202B03EB-E050-4C3A-849E-BCAFB80F7420}"/>
          </ac:spMkLst>
        </pc:spChg>
      </pc:sldChg>
      <pc:sldChg chg="modSp mod">
        <pc:chgData name="Kathy Moczerniak" userId="482eff44a8730993" providerId="LiveId" clId="{19BC4E21-9369-455D-89AB-F27F14F08137}" dt="2020-07-02T00:11:41.717" v="26" actId="1076"/>
        <pc:sldMkLst>
          <pc:docMk/>
          <pc:sldMk cId="1435047083" sldId="320"/>
        </pc:sldMkLst>
        <pc:spChg chg="mod">
          <ac:chgData name="Kathy Moczerniak" userId="482eff44a8730993" providerId="LiveId" clId="{19BC4E21-9369-455D-89AB-F27F14F08137}" dt="2020-07-02T00:11:41.717" v="26" actId="1076"/>
          <ac:spMkLst>
            <pc:docMk/>
            <pc:sldMk cId="1435047083" sldId="320"/>
            <ac:spMk id="3" creationId="{2A67A964-2F95-4324-A2D5-BCE71B6E2B9B}"/>
          </ac:spMkLst>
        </pc:spChg>
      </pc:sldChg>
      <pc:sldChg chg="modSp mod">
        <pc:chgData name="Kathy Moczerniak" userId="482eff44a8730993" providerId="LiveId" clId="{19BC4E21-9369-455D-89AB-F27F14F08137}" dt="2020-07-02T00:13:00.455" v="39" actId="14100"/>
        <pc:sldMkLst>
          <pc:docMk/>
          <pc:sldMk cId="846119375" sldId="323"/>
        </pc:sldMkLst>
        <pc:spChg chg="mod">
          <ac:chgData name="Kathy Moczerniak" userId="482eff44a8730993" providerId="LiveId" clId="{19BC4E21-9369-455D-89AB-F27F14F08137}" dt="2020-07-02T00:13:00.455" v="39" actId="14100"/>
          <ac:spMkLst>
            <pc:docMk/>
            <pc:sldMk cId="846119375" sldId="323"/>
            <ac:spMk id="3" creationId="{86E5AEAD-85DC-4E17-A6F1-538427E42E49}"/>
          </ac:spMkLst>
        </pc:spChg>
      </pc:sldChg>
      <pc:sldChg chg="modSp mod">
        <pc:chgData name="Kathy Moczerniak" userId="482eff44a8730993" providerId="LiveId" clId="{19BC4E21-9369-455D-89AB-F27F14F08137}" dt="2020-07-02T00:08:39.872" v="3" actId="14100"/>
        <pc:sldMkLst>
          <pc:docMk/>
          <pc:sldMk cId="1849743832" sldId="331"/>
        </pc:sldMkLst>
        <pc:spChg chg="mod">
          <ac:chgData name="Kathy Moczerniak" userId="482eff44a8730993" providerId="LiveId" clId="{19BC4E21-9369-455D-89AB-F27F14F08137}" dt="2020-07-02T00:08:39.872" v="3" actId="14100"/>
          <ac:spMkLst>
            <pc:docMk/>
            <pc:sldMk cId="1849743832" sldId="331"/>
            <ac:spMk id="3" creationId="{00000000-0000-0000-0000-000000000000}"/>
          </ac:spMkLst>
        </pc:spChg>
      </pc:sldChg>
      <pc:sldChg chg="modSp mod">
        <pc:chgData name="Kathy Moczerniak" userId="482eff44a8730993" providerId="LiveId" clId="{19BC4E21-9369-455D-89AB-F27F14F08137}" dt="2020-07-02T00:08:44.514" v="4" actId="14100"/>
        <pc:sldMkLst>
          <pc:docMk/>
          <pc:sldMk cId="4057194050" sldId="332"/>
        </pc:sldMkLst>
        <pc:spChg chg="mod">
          <ac:chgData name="Kathy Moczerniak" userId="482eff44a8730993" providerId="LiveId" clId="{19BC4E21-9369-455D-89AB-F27F14F08137}" dt="2020-07-02T00:08:44.514" v="4" actId="14100"/>
          <ac:spMkLst>
            <pc:docMk/>
            <pc:sldMk cId="4057194050" sldId="332"/>
            <ac:spMk id="3" creationId="{00000000-0000-0000-0000-000000000000}"/>
          </ac:spMkLst>
        </pc:spChg>
      </pc:sldChg>
      <pc:sldChg chg="modSp mod">
        <pc:chgData name="Kathy Moczerniak" userId="482eff44a8730993" providerId="LiveId" clId="{19BC4E21-9369-455D-89AB-F27F14F08137}" dt="2020-07-02T00:14:50.509" v="47" actId="12"/>
        <pc:sldMkLst>
          <pc:docMk/>
          <pc:sldMk cId="708912220" sldId="333"/>
        </pc:sldMkLst>
        <pc:spChg chg="mod">
          <ac:chgData name="Kathy Moczerniak" userId="482eff44a8730993" providerId="LiveId" clId="{19BC4E21-9369-455D-89AB-F27F14F08137}" dt="2020-07-02T00:14:50.509" v="47" actId="12"/>
          <ac:spMkLst>
            <pc:docMk/>
            <pc:sldMk cId="708912220" sldId="333"/>
            <ac:spMk id="3" creationId="{00000000-0000-0000-0000-000000000000}"/>
          </ac:spMkLst>
        </pc:spChg>
      </pc:sldChg>
      <pc:sldChg chg="modSp mod">
        <pc:chgData name="Kathy Moczerniak" userId="482eff44a8730993" providerId="LiveId" clId="{19BC4E21-9369-455D-89AB-F27F14F08137}" dt="2020-07-02T00:08:53.906" v="5" actId="1076"/>
        <pc:sldMkLst>
          <pc:docMk/>
          <pc:sldMk cId="2878554516" sldId="334"/>
        </pc:sldMkLst>
        <pc:spChg chg="mod">
          <ac:chgData name="Kathy Moczerniak" userId="482eff44a8730993" providerId="LiveId" clId="{19BC4E21-9369-455D-89AB-F27F14F08137}" dt="2020-07-02T00:08:53.906" v="5" actId="1076"/>
          <ac:spMkLst>
            <pc:docMk/>
            <pc:sldMk cId="2878554516" sldId="334"/>
            <ac:spMk id="3" creationId="{00000000-0000-0000-0000-000000000000}"/>
          </ac:spMkLst>
        </pc:spChg>
      </pc:sldChg>
      <pc:sldChg chg="modSp mod">
        <pc:chgData name="Kathy Moczerniak" userId="482eff44a8730993" providerId="LiveId" clId="{19BC4E21-9369-455D-89AB-F27F14F08137}" dt="2020-07-02T00:12:32.741" v="33" actId="1076"/>
        <pc:sldMkLst>
          <pc:docMk/>
          <pc:sldMk cId="466670117" sldId="336"/>
        </pc:sldMkLst>
        <pc:spChg chg="mod">
          <ac:chgData name="Kathy Moczerniak" userId="482eff44a8730993" providerId="LiveId" clId="{19BC4E21-9369-455D-89AB-F27F14F08137}" dt="2020-07-02T00:12:32.741" v="33" actId="1076"/>
          <ac:spMkLst>
            <pc:docMk/>
            <pc:sldMk cId="466670117" sldId="336"/>
            <ac:spMk id="3" creationId="{EAF5E79C-272D-49AC-B3D3-00CAC9190DCF}"/>
          </ac:spMkLst>
        </pc:spChg>
      </pc:sldChg>
      <pc:sldChg chg="modSp mod">
        <pc:chgData name="Kathy Moczerniak" userId="482eff44a8730993" providerId="LiveId" clId="{19BC4E21-9369-455D-89AB-F27F14F08137}" dt="2020-07-02T00:12:47.072" v="38" actId="115"/>
        <pc:sldMkLst>
          <pc:docMk/>
          <pc:sldMk cId="3643408830" sldId="337"/>
        </pc:sldMkLst>
        <pc:spChg chg="mod">
          <ac:chgData name="Kathy Moczerniak" userId="482eff44a8730993" providerId="LiveId" clId="{19BC4E21-9369-455D-89AB-F27F14F08137}" dt="2020-07-02T00:12:47.072" v="38" actId="115"/>
          <ac:spMkLst>
            <pc:docMk/>
            <pc:sldMk cId="3643408830" sldId="337"/>
            <ac:spMk id="3" creationId="{EAF5E79C-272D-49AC-B3D3-00CAC9190DCF}"/>
          </ac:spMkLst>
        </pc:spChg>
      </pc:sldChg>
      <pc:sldChg chg="modSp mod">
        <pc:chgData name="Kathy Moczerniak" userId="482eff44a8730993" providerId="LiveId" clId="{19BC4E21-9369-455D-89AB-F27F14F08137}" dt="2020-07-02T00:08:59.054" v="6" actId="1076"/>
        <pc:sldMkLst>
          <pc:docMk/>
          <pc:sldMk cId="3217587298" sldId="339"/>
        </pc:sldMkLst>
        <pc:spChg chg="mod">
          <ac:chgData name="Kathy Moczerniak" userId="482eff44a8730993" providerId="LiveId" clId="{19BC4E21-9369-455D-89AB-F27F14F08137}" dt="2020-07-02T00:08:59.054" v="6" actId="1076"/>
          <ac:spMkLst>
            <pc:docMk/>
            <pc:sldMk cId="3217587298" sldId="339"/>
            <ac:spMk id="3" creationId="{00000000-0000-0000-0000-000000000000}"/>
          </ac:spMkLst>
        </pc:spChg>
      </pc:sldChg>
      <pc:sldChg chg="modSp">
        <pc:chgData name="Kathy Moczerniak" userId="482eff44a8730993" providerId="LiveId" clId="{19BC4E21-9369-455D-89AB-F27F14F08137}" dt="2020-07-02T00:07:43.212" v="1" actId="207"/>
        <pc:sldMkLst>
          <pc:docMk/>
          <pc:sldMk cId="1268955228" sldId="340"/>
        </pc:sldMkLst>
        <pc:spChg chg="mod">
          <ac:chgData name="Kathy Moczerniak" userId="482eff44a8730993" providerId="LiveId" clId="{19BC4E21-9369-455D-89AB-F27F14F08137}" dt="2020-07-02T00:07:43.212" v="1" actId="207"/>
          <ac:spMkLst>
            <pc:docMk/>
            <pc:sldMk cId="1268955228" sldId="340"/>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8DA21-CD45-4346-8ABB-2E4B8968ED7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24A68A9B-FE73-4BBF-87AC-D56385A0C7C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5A9D0F-FCBA-4F01-BC36-305A31CB5051}"/>
              </a:ext>
            </a:extLst>
          </p:cNvPr>
          <p:cNvSpPr>
            <a:spLocks noGrp="1"/>
          </p:cNvSpPr>
          <p:nvPr>
            <p:ph type="dt" sz="half" idx="10"/>
          </p:nvPr>
        </p:nvSpPr>
        <p:spPr/>
        <p:txBody>
          <a:bodyPr/>
          <a:lstStyle/>
          <a:p>
            <a:fld id="{F305B68F-7677-40CD-85F4-24592FE19012}" type="datetimeFigureOut">
              <a:rPr lang="en-US" smtClean="0"/>
              <a:t>1/25/2024</a:t>
            </a:fld>
            <a:endParaRPr lang="en-US" dirty="0"/>
          </a:p>
        </p:txBody>
      </p:sp>
      <p:sp>
        <p:nvSpPr>
          <p:cNvPr id="5" name="Footer Placeholder 4">
            <a:extLst>
              <a:ext uri="{FF2B5EF4-FFF2-40B4-BE49-F238E27FC236}">
                <a16:creationId xmlns:a16="http://schemas.microsoft.com/office/drawing/2014/main" xmlns="" id="{B7F54A94-CBE8-4997-865C-C780B5297C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B40C71E-46C3-4A1F-8985-54D40654C50A}"/>
              </a:ext>
            </a:extLst>
          </p:cNvPr>
          <p:cNvSpPr>
            <a:spLocks noGrp="1"/>
          </p:cNvSpPr>
          <p:nvPr>
            <p:ph type="sldNum" sz="quarter" idx="12"/>
          </p:nvPr>
        </p:nvSpPr>
        <p:spPr/>
        <p:txBody>
          <a:bodyPr/>
          <a:lstStyle/>
          <a:p>
            <a:fld id="{DCB86CFD-E716-4C40-AB67-0C22D1AA7368}" type="slidenum">
              <a:rPr lang="en-US" smtClean="0"/>
              <a:t>‹#›</a:t>
            </a:fld>
            <a:endParaRPr lang="en-US" dirty="0"/>
          </a:p>
        </p:txBody>
      </p:sp>
    </p:spTree>
    <p:extLst>
      <p:ext uri="{BB962C8B-B14F-4D97-AF65-F5344CB8AC3E}">
        <p14:creationId xmlns:p14="http://schemas.microsoft.com/office/powerpoint/2010/main" val="209232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16</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noAutofit/>
          </a:bodyPr>
          <a:lstStyle/>
          <a:p>
            <a:r>
              <a:rPr lang="en-US" sz="4800" dirty="0"/>
              <a:t>Gastrointestinal,</a:t>
            </a:r>
            <a:br>
              <a:rPr lang="en-US" sz="4800" dirty="0"/>
            </a:br>
            <a:r>
              <a:rPr lang="en-US" sz="4800" dirty="0"/>
              <a:t>Genitourinary,</a:t>
            </a:r>
            <a:br>
              <a:rPr lang="en-US" sz="4800" dirty="0"/>
            </a:br>
            <a:r>
              <a:rPr lang="en-US" sz="4800" dirty="0"/>
              <a:t>and</a:t>
            </a:r>
            <a:br>
              <a:rPr lang="en-US" sz="4800" dirty="0"/>
            </a:br>
            <a:r>
              <a:rPr lang="en-US" sz="4800" dirty="0"/>
              <a:t>Reproductive System</a:t>
            </a:r>
            <a:br>
              <a:rPr lang="en-US" sz="4800" dirty="0"/>
            </a:br>
            <a:r>
              <a:rPr lang="en-US" sz="4800" dirty="0"/>
              <a:t>Emergencies</a:t>
            </a:r>
          </a:p>
        </p:txBody>
      </p:sp>
      <p:pic>
        <p:nvPicPr>
          <p:cNvPr id="6" name="Picture 5"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29D39C-6BCE-4693-9F22-C46BF436B943}"/>
              </a:ext>
            </a:extLst>
          </p:cNvPr>
          <p:cNvSpPr>
            <a:spLocks noGrp="1"/>
          </p:cNvSpPr>
          <p:nvPr>
            <p:ph type="title"/>
          </p:nvPr>
        </p:nvSpPr>
        <p:spPr/>
        <p:txBody>
          <a:bodyPr/>
          <a:lstStyle/>
          <a:p>
            <a:pPr marR="0" rtl="0"/>
            <a:r>
              <a:rPr lang="en-US" b="1" i="0" u="none" strike="noStrike" kern="1600" baseline="0" dirty="0"/>
              <a:t>The Abdomen</a:t>
            </a:r>
          </a:p>
        </p:txBody>
      </p:sp>
      <p:sp>
        <p:nvSpPr>
          <p:cNvPr id="3" name="Text Placeholder 2">
            <a:extLst>
              <a:ext uri="{FF2B5EF4-FFF2-40B4-BE49-F238E27FC236}">
                <a16:creationId xmlns:a16="http://schemas.microsoft.com/office/drawing/2014/main" xmlns="" id="{550F2352-FABD-4F20-8FBE-0E8A35339E13}"/>
              </a:ext>
            </a:extLst>
          </p:cNvPr>
          <p:cNvSpPr>
            <a:spLocks noGrp="1"/>
          </p:cNvSpPr>
          <p:nvPr>
            <p:ph type="body" idx="1"/>
          </p:nvPr>
        </p:nvSpPr>
        <p:spPr>
          <a:xfrm>
            <a:off x="891540" y="2203704"/>
            <a:ext cx="5001260" cy="3986213"/>
          </a:xfrm>
        </p:spPr>
        <p:txBody>
          <a:bodyPr/>
          <a:lstStyle/>
          <a:p>
            <a:pPr lvl="1"/>
            <a:r>
              <a:rPr lang="en-US" u="none" strike="noStrike" baseline="0" dirty="0"/>
              <a:t>The abdomen is divided into</a:t>
            </a:r>
            <a:r>
              <a:rPr lang="en-US" u="none" strike="noStrike" dirty="0"/>
              <a:t> four quadrants: the right upper, left upper, right lower, and left lower.</a:t>
            </a:r>
          </a:p>
          <a:p>
            <a:pPr lvl="1"/>
            <a:r>
              <a:rPr lang="en-US" baseline="0" dirty="0"/>
              <a:t>Important</a:t>
            </a:r>
            <a:r>
              <a:rPr lang="en-US" dirty="0"/>
              <a:t> to know what organs are in each quadrant</a:t>
            </a:r>
          </a:p>
          <a:p>
            <a:pPr lvl="1"/>
            <a:r>
              <a:rPr lang="en-US" dirty="0"/>
              <a:t>The abdominal organs digest food, eliminate waste, make hormones, and assist with other body functions.</a:t>
            </a:r>
          </a:p>
          <a:p>
            <a:pPr lvl="1"/>
            <a:endParaRPr lang="en-US" u="none" strike="noStrike" baseline="0" dirty="0"/>
          </a:p>
        </p:txBody>
      </p:sp>
      <p:pic>
        <p:nvPicPr>
          <p:cNvPr id="1026" name="Picture 2" descr=" Peritoneum is divided into four quadrants with Liver in the Right upper quadrant, Diaphragm, Stomach, Spleen, and Transverse colon in the Left upper quadrant, and the Ascending colon in the Right lower quadrant." title="An illustration shows the location of the organs within the periton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850" y="1565240"/>
            <a:ext cx="4572000" cy="4451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340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Hollow Organs</a:t>
            </a:r>
          </a:p>
        </p:txBody>
      </p:sp>
      <p:sp>
        <p:nvSpPr>
          <p:cNvPr id="3" name="Text Placeholder 2"/>
          <p:cNvSpPr>
            <a:spLocks noGrp="1"/>
          </p:cNvSpPr>
          <p:nvPr>
            <p:ph type="body" idx="1"/>
          </p:nvPr>
        </p:nvSpPr>
        <p:spPr>
          <a:xfrm>
            <a:off x="891540" y="1607128"/>
            <a:ext cx="5490787" cy="4582790"/>
          </a:xfrm>
        </p:spPr>
        <p:txBody>
          <a:bodyPr/>
          <a:lstStyle/>
          <a:p>
            <a:r>
              <a:rPr lang="en-US" dirty="0"/>
              <a:t>These organs can be solid or hollow.</a:t>
            </a:r>
          </a:p>
          <a:p>
            <a:r>
              <a:rPr lang="en-US" dirty="0"/>
              <a:t>Hollow organs include: stomach, gallbladder, small and large intestines, appendix, ureters, and urinary bladder.</a:t>
            </a:r>
          </a:p>
          <a:p>
            <a:pPr lvl="1"/>
            <a:r>
              <a:rPr lang="en-US" dirty="0"/>
              <a:t>These organs contain food, bile, feces, and urine.</a:t>
            </a:r>
          </a:p>
          <a:p>
            <a:pPr lvl="1"/>
            <a:r>
              <a:rPr lang="en-US" dirty="0"/>
              <a:t>Inside the intestines are bacteria to help digest food.</a:t>
            </a:r>
          </a:p>
          <a:p>
            <a:pPr lvl="1"/>
            <a:r>
              <a:rPr lang="en-US" dirty="0"/>
              <a:t>Because hallow organs contain irritants and containments, injury can lead to spillage into otherwise sterile abdominal and pelvic cavities.</a:t>
            </a:r>
          </a:p>
        </p:txBody>
      </p:sp>
      <p:pic>
        <p:nvPicPr>
          <p:cNvPr id="2051" name="Picture 3" descr="The solid organs: the liver under the right rib cage, the spleen under the left cage, the spleen below the liver at the center of the cage, and the right and left kidneys below them, within the respective rib cage. Hollow organs: The stomach within the rib cage at the center, the duodenum below it continuing as the small intestine closely packed in the lower abdomen and surrounded by the large intestine and the bladder in the pelvic area. " title="Illustrations show the Solid organs and the Hollow org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747" y="1791493"/>
            <a:ext cx="5321300" cy="314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968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Solid Organs</a:t>
            </a:r>
          </a:p>
        </p:txBody>
      </p:sp>
      <p:sp>
        <p:nvSpPr>
          <p:cNvPr id="3" name="Text Placeholder 2"/>
          <p:cNvSpPr>
            <a:spLocks noGrp="1"/>
          </p:cNvSpPr>
          <p:nvPr>
            <p:ph type="body" idx="1"/>
          </p:nvPr>
        </p:nvSpPr>
        <p:spPr>
          <a:xfrm>
            <a:off x="891540" y="2203704"/>
            <a:ext cx="4853478" cy="3986213"/>
          </a:xfrm>
        </p:spPr>
        <p:txBody>
          <a:bodyPr/>
          <a:lstStyle/>
          <a:p>
            <a:r>
              <a:rPr lang="en-US" dirty="0"/>
              <a:t>Solid organs include: liver, pancreas, spleen, and ovaries.</a:t>
            </a:r>
          </a:p>
          <a:p>
            <a:pPr lvl="1"/>
            <a:r>
              <a:rPr lang="en-US" dirty="0"/>
              <a:t>Highly vascular</a:t>
            </a:r>
          </a:p>
          <a:p>
            <a:pPr lvl="1"/>
            <a:r>
              <a:rPr lang="en-US" dirty="0"/>
              <a:t>Damage can result in profuse internal bleeding. </a:t>
            </a:r>
          </a:p>
          <a:p>
            <a:pPr lvl="1"/>
            <a:r>
              <a:rPr lang="en-US" dirty="0"/>
              <a:t>Can lead to hemorrhagic shock</a:t>
            </a:r>
          </a:p>
        </p:txBody>
      </p:sp>
      <p:pic>
        <p:nvPicPr>
          <p:cNvPr id="6" name="Picture 3" descr="The solid organs: the liver under the right rib cage, the spleen under the left cage, the spleen below the liver at the center of the cage, and the right and left kidneys below them, within the respective rib cage. Hollow organs: The stomach within the rib cage at the center, the duodenum below it continuing as the small intestine closely packed in the lower abdomen and surrounded by the large intestine and the bladder in the pelvic area." title="Illustrations show the Solid organs and the Hollow organ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747" y="1791493"/>
            <a:ext cx="5321300" cy="314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061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Organs in the Retroperitoneal Space</a:t>
            </a:r>
          </a:p>
        </p:txBody>
      </p:sp>
      <p:sp>
        <p:nvSpPr>
          <p:cNvPr id="3" name="Text Placeholder 2"/>
          <p:cNvSpPr>
            <a:spLocks noGrp="1"/>
          </p:cNvSpPr>
          <p:nvPr>
            <p:ph type="body" idx="1"/>
          </p:nvPr>
        </p:nvSpPr>
        <p:spPr>
          <a:xfrm>
            <a:off x="891540" y="2095928"/>
            <a:ext cx="5361478" cy="4093989"/>
          </a:xfrm>
        </p:spPr>
        <p:txBody>
          <a:bodyPr/>
          <a:lstStyle/>
          <a:p>
            <a:r>
              <a:rPr lang="en-US" dirty="0"/>
              <a:t>Kidneys and ureters are in the retroperitoneal space (they are behind the peritoneum and abdomen).</a:t>
            </a:r>
          </a:p>
          <a:p>
            <a:pPr lvl="1"/>
            <a:r>
              <a:rPr lang="en-US" dirty="0"/>
              <a:t>Filter and excrete liquid waste</a:t>
            </a:r>
          </a:p>
          <a:p>
            <a:pPr lvl="1"/>
            <a:r>
              <a:rPr lang="en-US" dirty="0"/>
              <a:t>Transport liquid waste to the bladder in the pelvis</a:t>
            </a:r>
          </a:p>
          <a:p>
            <a:endParaRPr lang="en-US" dirty="0"/>
          </a:p>
          <a:p>
            <a:pPr lvl="1"/>
            <a:endParaRPr lang="en-US" dirty="0"/>
          </a:p>
        </p:txBody>
      </p:sp>
      <p:pic>
        <p:nvPicPr>
          <p:cNvPr id="4098" name="Picture 2" descr="The retroperitoneal space has the Vena cava, Kidney, Ureters, Aorta, Pancreas, Duodenum, Kidney, and Descending colon." title="An illustration shows the location of the organs within the retroperitoneal 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7488" y="1920992"/>
            <a:ext cx="4279866" cy="362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743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Abdominal Blood Vessels</a:t>
            </a:r>
          </a:p>
        </p:txBody>
      </p:sp>
      <p:sp>
        <p:nvSpPr>
          <p:cNvPr id="3" name="Text Placeholder 2"/>
          <p:cNvSpPr>
            <a:spLocks noGrp="1"/>
          </p:cNvSpPr>
          <p:nvPr>
            <p:ph type="body" idx="1"/>
          </p:nvPr>
        </p:nvSpPr>
        <p:spPr>
          <a:xfrm>
            <a:off x="891540" y="2054830"/>
            <a:ext cx="5075151" cy="4135087"/>
          </a:xfrm>
        </p:spPr>
        <p:txBody>
          <a:bodyPr/>
          <a:lstStyle/>
          <a:p>
            <a:r>
              <a:rPr lang="en-US" dirty="0"/>
              <a:t>Large blood vessels are found within the abdominal cavity.</a:t>
            </a:r>
          </a:p>
          <a:p>
            <a:pPr lvl="1"/>
            <a:r>
              <a:rPr lang="en-US" dirty="0"/>
              <a:t>Abdominal aorta and inferior vena cava (retroperitoneal position in front of the spine)</a:t>
            </a:r>
          </a:p>
          <a:p>
            <a:pPr lvl="1"/>
            <a:r>
              <a:rPr lang="en-US" dirty="0"/>
              <a:t>Disorders affecting these can quickly lead to life-threatening blood loss, shock, and even death.</a:t>
            </a:r>
          </a:p>
        </p:txBody>
      </p:sp>
      <p:pic>
        <p:nvPicPr>
          <p:cNvPr id="5122" name="Picture 2" descr="Right common carotid artery and Left common carotid artery at the throat, Right subclavian artery and Left subclavian artery at the shoulder, Internal iliac artery, External iliac artery and Common iliac artery in the pelvic area, Aortic arch and Ascending aorta in the chest, Brachial artery , Ulnar artery and Radial artery in the arms, Abdominal aorta and Renal artery in the abdomen area, Femoral artery, Popliteal artery, Anterior tibial artery, Posterior tibial artery and Peroneal artery in the legs and external jugular vein ad Internal jugular vein at the throat area, Right and left brachiocephalic veins and Subclavian vein at the shoulder area, Superior vena cava at the chest area, Superior mesenteric vein, Hepatic portal vein, Renal vein and Inferior vena cava in the abdomen area, External iliac vein, Internal iliac vein, and , Common iliac vein in the pelvic area Cephalic vein, Basilic vein, Brachial vein, Median cubital vein, Radial vein, and Ulnar vein in the arms, Digital veins in the hands, Femoral vein, Great saphenous vein, Popliteal vein, Anterior tibial vein, Posterior tibial vein, and Fibular vein in the legs. " title="An illustration  shows the arteries in a male anatomy and the veins in in a male anatomy.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4344" y="1280032"/>
            <a:ext cx="4913312" cy="538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194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Abdominal Pain</a:t>
            </a:r>
          </a:p>
        </p:txBody>
      </p:sp>
      <p:sp>
        <p:nvSpPr>
          <p:cNvPr id="3" name="Text Placeholder 2"/>
          <p:cNvSpPr>
            <a:spLocks noGrp="1"/>
          </p:cNvSpPr>
          <p:nvPr>
            <p:ph type="body" idx="1"/>
          </p:nvPr>
        </p:nvSpPr>
        <p:spPr>
          <a:xfrm>
            <a:off x="878205" y="1834250"/>
            <a:ext cx="10435590" cy="3986213"/>
          </a:xfrm>
        </p:spPr>
        <p:txBody>
          <a:bodyPr/>
          <a:lstStyle/>
          <a:p>
            <a:r>
              <a:rPr lang="en-US" dirty="0"/>
              <a:t>Abdominal pain may be felt in a specific organ, in a general area of the body, or in a part of the body distant from the source of pain.</a:t>
            </a:r>
          </a:p>
          <a:p>
            <a:pPr lvl="1"/>
            <a:r>
              <a:rPr lang="en-US" dirty="0"/>
              <a:t>Parietal Pain</a:t>
            </a:r>
          </a:p>
          <a:p>
            <a:pPr lvl="2"/>
            <a:r>
              <a:rPr lang="en-US" dirty="0"/>
              <a:t>Sensory nerves are in the skin and peritoneum.</a:t>
            </a:r>
          </a:p>
          <a:p>
            <a:pPr lvl="2"/>
            <a:r>
              <a:rPr lang="en-US" dirty="0"/>
              <a:t>Enable a person to perceive touch, pressure, heat, cold, and pain</a:t>
            </a:r>
          </a:p>
          <a:p>
            <a:pPr lvl="2"/>
            <a:r>
              <a:rPr lang="en-US" dirty="0"/>
              <a:t>When these nerves become irritated, the location of the pain can be precisely pinpointed.</a:t>
            </a:r>
          </a:p>
          <a:p>
            <a:pPr lvl="1"/>
            <a:r>
              <a:rPr lang="en-US" dirty="0"/>
              <a:t>Visceral Pain</a:t>
            </a:r>
          </a:p>
          <a:p>
            <a:pPr lvl="2"/>
            <a:r>
              <a:rPr lang="en-US" dirty="0"/>
              <a:t>Irritation of visceral nerves is described as diffuse or spread over a large area.</a:t>
            </a:r>
          </a:p>
          <a:p>
            <a:pPr lvl="2"/>
            <a:r>
              <a:rPr lang="en-US" dirty="0"/>
              <a:t>The patient cannot point to the exact location of the pain.</a:t>
            </a:r>
          </a:p>
          <a:p>
            <a:pPr lvl="1">
              <a:buClr>
                <a:schemeClr val="tx2"/>
              </a:buClr>
            </a:pPr>
            <a:r>
              <a:rPr lang="en-US" u="dbl" dirty="0">
                <a:solidFill>
                  <a:srgbClr val="C00000"/>
                </a:solidFill>
              </a:rPr>
              <a:t>Referred Pain</a:t>
            </a:r>
          </a:p>
          <a:p>
            <a:pPr lvl="2"/>
            <a:r>
              <a:rPr lang="en-US" dirty="0"/>
              <a:t>Distention and contraction of the peritoneum stimulates various visceral stretch receptors that can cause pain to be perceived at the distant location.</a:t>
            </a:r>
          </a:p>
        </p:txBody>
      </p:sp>
    </p:spTree>
    <p:extLst>
      <p:ext uri="{BB962C8B-B14F-4D97-AF65-F5344CB8AC3E}">
        <p14:creationId xmlns:p14="http://schemas.microsoft.com/office/powerpoint/2010/main" val="708912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Reproductive Organs: Female</a:t>
            </a:r>
          </a:p>
        </p:txBody>
      </p:sp>
      <p:sp>
        <p:nvSpPr>
          <p:cNvPr id="3" name="Text Placeholder 2"/>
          <p:cNvSpPr>
            <a:spLocks noGrp="1"/>
          </p:cNvSpPr>
          <p:nvPr>
            <p:ph type="body" idx="1"/>
          </p:nvPr>
        </p:nvSpPr>
        <p:spPr>
          <a:xfrm>
            <a:off x="603864" y="2317020"/>
            <a:ext cx="5102860" cy="3986213"/>
          </a:xfrm>
        </p:spPr>
        <p:txBody>
          <a:bodyPr/>
          <a:lstStyle/>
          <a:p>
            <a:r>
              <a:rPr lang="en-US" dirty="0"/>
              <a:t>In both the abdominal and pelvic cavities</a:t>
            </a:r>
          </a:p>
          <a:p>
            <a:pPr lvl="1"/>
            <a:r>
              <a:rPr lang="en-US" dirty="0"/>
              <a:t>Ovaries are in the abdomen.</a:t>
            </a:r>
          </a:p>
          <a:p>
            <a:pPr lvl="1"/>
            <a:r>
              <a:rPr lang="en-US" dirty="0"/>
              <a:t>Fallopian tubes connect the ovaries to the uterus.</a:t>
            </a:r>
          </a:p>
          <a:p>
            <a:pPr lvl="1"/>
            <a:r>
              <a:rPr lang="en-US" dirty="0"/>
              <a:t>The uterus is the pelvis.</a:t>
            </a:r>
          </a:p>
          <a:p>
            <a:pPr lvl="1"/>
            <a:r>
              <a:rPr lang="en-US" dirty="0"/>
              <a:t>The cervix and vagina are in the pelvis.</a:t>
            </a:r>
          </a:p>
        </p:txBody>
      </p:sp>
      <p:pic>
        <p:nvPicPr>
          <p:cNvPr id="6146" name="Picture 2" descr="The front view shows the uterus at the center with two Uterine (fallopian) tube. The uterus arrows down to the cervix ad the vagina. The side view shows the Uterine (fallopian) tube at the top connected to the uterus with the cervix at the end and the narrow passage of the vagina below." title="Illustration shows the front and side view of the female reproductive system.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2308" y="2317020"/>
            <a:ext cx="6059487" cy="291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554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Reproductive Organs: Male</a:t>
            </a:r>
          </a:p>
        </p:txBody>
      </p:sp>
      <p:sp>
        <p:nvSpPr>
          <p:cNvPr id="3" name="Text Placeholder 2"/>
          <p:cNvSpPr>
            <a:spLocks noGrp="1"/>
          </p:cNvSpPr>
          <p:nvPr>
            <p:ph type="body" idx="1"/>
          </p:nvPr>
        </p:nvSpPr>
        <p:spPr>
          <a:xfrm>
            <a:off x="583315" y="2635219"/>
            <a:ext cx="4844242" cy="3986213"/>
          </a:xfrm>
        </p:spPr>
        <p:txBody>
          <a:bodyPr/>
          <a:lstStyle/>
          <a:p>
            <a:r>
              <a:rPr lang="en-US" dirty="0"/>
              <a:t>Inside and below the pelvic cavity</a:t>
            </a:r>
          </a:p>
          <a:p>
            <a:pPr lvl="1"/>
            <a:r>
              <a:rPr lang="en-US" dirty="0"/>
              <a:t>Testes are within the scrotum, the sac that hangs below the penis.</a:t>
            </a:r>
          </a:p>
        </p:txBody>
      </p:sp>
      <p:pic>
        <p:nvPicPr>
          <p:cNvPr id="7170" name="Picture 2" descr="Front view shows two tubes labeled ureters joining the Urinary bladder and two more tubes labeled Vasa Deferentia moving down on either side to Epididymis, and Testis. Below the urinary bladder are the Prostate Gland and the Ureter running down the middle of the long penis with the glans penis at the tip. Side view shows the Vasa Deferentia tube curving down across the pubic bone and the penis below to the testis. The testis is situated in the sac called scrotum and the upper part of the testis is labeled Epididymis. The pubic bone is above the penis to the front of the body, Prostate gland is at the upper end of the penis, Urethra runs down the middle of the penis." title="Illustration shows the front and side view of the male reproductive syst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3060" y="2195108"/>
            <a:ext cx="6105525" cy="378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587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Common Medical Problems</a:t>
            </a:r>
          </a:p>
        </p:txBody>
      </p:sp>
    </p:spTree>
    <p:extLst>
      <p:ext uri="{BB962C8B-B14F-4D97-AF65-F5344CB8AC3E}">
        <p14:creationId xmlns:p14="http://schemas.microsoft.com/office/powerpoint/2010/main" val="235389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29D39C-6BCE-4693-9F22-C46BF436B943}"/>
              </a:ext>
            </a:extLst>
          </p:cNvPr>
          <p:cNvSpPr>
            <a:spLocks noGrp="1"/>
          </p:cNvSpPr>
          <p:nvPr>
            <p:ph type="title"/>
          </p:nvPr>
        </p:nvSpPr>
        <p:spPr/>
        <p:txBody>
          <a:bodyPr/>
          <a:lstStyle/>
          <a:p>
            <a:pPr marR="0" rtl="0"/>
            <a:r>
              <a:rPr lang="en-US" b="1" i="0" u="none" strike="noStrike" kern="1600" baseline="0" dirty="0"/>
              <a:t>Gastroenteritis</a:t>
            </a:r>
          </a:p>
        </p:txBody>
      </p:sp>
      <p:sp>
        <p:nvSpPr>
          <p:cNvPr id="3" name="Text Placeholder 2">
            <a:extLst>
              <a:ext uri="{FF2B5EF4-FFF2-40B4-BE49-F238E27FC236}">
                <a16:creationId xmlns:a16="http://schemas.microsoft.com/office/drawing/2014/main" xmlns="" id="{550F2352-FABD-4F20-8FBE-0E8A35339E13}"/>
              </a:ext>
            </a:extLst>
          </p:cNvPr>
          <p:cNvSpPr>
            <a:spLocks noGrp="1"/>
          </p:cNvSpPr>
          <p:nvPr>
            <p:ph type="body" idx="1"/>
          </p:nvPr>
        </p:nvSpPr>
        <p:spPr>
          <a:xfrm>
            <a:off x="878205" y="2029043"/>
            <a:ext cx="10435590" cy="3986213"/>
          </a:xfrm>
        </p:spPr>
        <p:txBody>
          <a:bodyPr/>
          <a:lstStyle/>
          <a:p>
            <a:r>
              <a:rPr lang="en-US" u="none" strike="noStrike" baseline="0" dirty="0"/>
              <a:t>An inflammatory condition involving the stomach lining and/or intestines</a:t>
            </a:r>
          </a:p>
          <a:p>
            <a:pPr lvl="1"/>
            <a:r>
              <a:rPr lang="en-US" dirty="0"/>
              <a:t>Typically caused by bacterial, viral, or parasitic infection</a:t>
            </a:r>
          </a:p>
          <a:p>
            <a:pPr lvl="1"/>
            <a:r>
              <a:rPr lang="en-US" u="none" strike="noStrike" baseline="0" dirty="0"/>
              <a:t>Presents</a:t>
            </a:r>
            <a:r>
              <a:rPr lang="en-US" u="none" strike="noStrike" dirty="0"/>
              <a:t> with cramping abdominal pain, bloating, nausea, vomiting, and </a:t>
            </a:r>
            <a:r>
              <a:rPr lang="en-US" dirty="0"/>
              <a:t>diarrhea</a:t>
            </a:r>
          </a:p>
          <a:p>
            <a:pPr lvl="1"/>
            <a:r>
              <a:rPr lang="en-US" u="none" strike="noStrike" baseline="0" dirty="0"/>
              <a:t>Fever</a:t>
            </a:r>
            <a:r>
              <a:rPr lang="en-US" u="none" strike="noStrike" dirty="0"/>
              <a:t> may or may not be present.</a:t>
            </a:r>
          </a:p>
          <a:p>
            <a:pPr lvl="1"/>
            <a:r>
              <a:rPr lang="en-US" baseline="0" dirty="0"/>
              <a:t>Generally</a:t>
            </a:r>
            <a:r>
              <a:rPr lang="en-US" dirty="0"/>
              <a:t> not life threatening</a:t>
            </a:r>
          </a:p>
          <a:p>
            <a:pPr lvl="1"/>
            <a:r>
              <a:rPr lang="en-US" u="none" strike="noStrike" baseline="0" dirty="0"/>
              <a:t>Symptoms</a:t>
            </a:r>
            <a:r>
              <a:rPr lang="en-US" u="none" strike="noStrike" dirty="0"/>
              <a:t> resolve quickl</a:t>
            </a:r>
            <a:r>
              <a:rPr lang="en-US" dirty="0"/>
              <a:t>y.</a:t>
            </a:r>
            <a:endParaRPr lang="en-US" u="none" strike="noStrike" baseline="0" dirty="0"/>
          </a:p>
          <a:p>
            <a:pPr lvl="1"/>
            <a:r>
              <a:rPr lang="en-US" u="none" strike="noStrike" baseline="0" dirty="0"/>
              <a:t>If vomiting and diarrhea symptoms persist for over 24 hours, the patient could become dehydrated. </a:t>
            </a:r>
          </a:p>
          <a:p>
            <a:pPr lvl="1"/>
            <a:r>
              <a:rPr lang="en-US" u="none" strike="noStrike" baseline="0" dirty="0"/>
              <a:t>If blood appears in vomit or stool, the condition may be due to undiagnosed GI bleeding. </a:t>
            </a:r>
          </a:p>
          <a:p>
            <a:pPr lvl="1"/>
            <a:r>
              <a:rPr lang="en-US" dirty="0"/>
              <a:t>P</a:t>
            </a:r>
            <a:r>
              <a:rPr lang="en-US" u="none" strike="noStrike" baseline="0" dirty="0"/>
              <a:t>atient should be encouraged to seek follow-up care at a medical facility.</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756642"/>
            <a:ext cx="1034472" cy="830997"/>
          </a:xfrm>
          <a:prstGeom prst="rect">
            <a:avLst/>
          </a:prstGeom>
          <a:noFill/>
        </p:spPr>
        <p:txBody>
          <a:bodyPr wrap="square" rtlCol="0">
            <a:spAutoFit/>
          </a:bodyPr>
          <a:lstStyle/>
          <a:p>
            <a:pPr algn="ctr"/>
            <a:r>
              <a:rPr lang="en-US" sz="2400" b="1" dirty="0">
                <a:latin typeface="Arial Narrow" panose="020B0506020202030204" pitchFamily="34" charset="0"/>
              </a:rPr>
              <a:t>16-1</a:t>
            </a:r>
          </a:p>
          <a:p>
            <a:pPr algn="ctr"/>
            <a:r>
              <a:rPr lang="en-US" sz="2400" b="1" dirty="0">
                <a:latin typeface="Arial Narrow" panose="020B0506020202030204" pitchFamily="34" charset="0"/>
              </a:rPr>
              <a:t>16-3</a:t>
            </a:r>
          </a:p>
        </p:txBody>
      </p:sp>
    </p:spTree>
    <p:extLst>
      <p:ext uri="{BB962C8B-B14F-4D97-AF65-F5344CB8AC3E}">
        <p14:creationId xmlns:p14="http://schemas.microsoft.com/office/powerpoint/2010/main" val="274156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1033"/>
            <a:ext cx="12192000" cy="1816624"/>
          </a:xfrm>
        </p:spPr>
        <p:txBody>
          <a:bodyPr/>
          <a:lstStyle/>
          <a:p>
            <a:r>
              <a:rPr lang="en-US" dirty="0"/>
              <a:t>The following presentation will utilize two symbols to identify material necessary for an OEC Technician to comprehend:</a:t>
            </a:r>
          </a:p>
        </p:txBody>
      </p:sp>
      <p:sp>
        <p:nvSpPr>
          <p:cNvPr id="4" name="Content Placeholder 3"/>
          <p:cNvSpPr>
            <a:spLocks noGrp="1"/>
          </p:cNvSpPr>
          <p:nvPr>
            <p:ph sz="half" idx="1"/>
          </p:nvPr>
        </p:nvSpPr>
        <p:spPr>
          <a:xfrm>
            <a:off x="914400" y="4626429"/>
            <a:ext cx="4855464" cy="1796142"/>
          </a:xfrm>
        </p:spPr>
        <p:txBody>
          <a:bodyPr/>
          <a:lstStyle/>
          <a:p>
            <a:pPr marL="0" indent="0" algn="ctr">
              <a:buNone/>
            </a:pPr>
            <a:r>
              <a:rPr lang="en-US" sz="2800" b="1" dirty="0"/>
              <a:t>Meets a Chapter Objective. </a:t>
            </a:r>
          </a:p>
          <a:p>
            <a:pPr marL="0" indent="0" algn="ctr">
              <a:buNone/>
            </a:pPr>
            <a:r>
              <a:rPr lang="en-US" dirty="0"/>
              <a:t>This symbol will have the corresponding Objective Number denoted within.</a:t>
            </a:r>
          </a:p>
        </p:txBody>
      </p:sp>
      <p:sp>
        <p:nvSpPr>
          <p:cNvPr id="5" name="Content Placeholder 4"/>
          <p:cNvSpPr>
            <a:spLocks noGrp="1"/>
          </p:cNvSpPr>
          <p:nvPr>
            <p:ph sz="half" idx="2"/>
          </p:nvPr>
        </p:nvSpPr>
        <p:spPr>
          <a:xfrm>
            <a:off x="6415368" y="4626428"/>
            <a:ext cx="4862232" cy="1564059"/>
          </a:xfrm>
        </p:spPr>
        <p:txBody>
          <a:bodyPr/>
          <a:lstStyle/>
          <a:p>
            <a:pPr marL="0" indent="0" algn="ctr">
              <a:buNone/>
            </a:pPr>
            <a:r>
              <a:rPr lang="en-US" sz="2800" b="1" dirty="0"/>
              <a:t>Identifies a Key Term.</a:t>
            </a:r>
          </a:p>
          <a:p>
            <a:pPr marL="0" indent="0" algn="ctr">
              <a:buNone/>
            </a:pPr>
            <a:r>
              <a:rPr lang="en-US" dirty="0"/>
              <a:t>The Key Term will be underlined for easy identification.</a:t>
            </a:r>
          </a:p>
          <a:p>
            <a:pPr marL="0" indent="0">
              <a:buNone/>
            </a:pPr>
            <a:endParaRPr lang="en-US" dirty="0"/>
          </a:p>
        </p:txBody>
      </p:sp>
      <p:sp>
        <p:nvSpPr>
          <p:cNvPr id="6" name="TextBox 5"/>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C00000"/>
                </a:solidFill>
              </a:rPr>
              <a:t>key term</a:t>
            </a:r>
          </a:p>
        </p:txBody>
      </p:sp>
      <p:pic>
        <p:nvPicPr>
          <p:cNvPr id="7" name="Picture 6"/>
          <p:cNvPicPr>
            <a:picLocks noChangeAspect="1"/>
          </p:cNvPicPr>
          <p:nvPr/>
        </p:nvPicPr>
        <p:blipFill>
          <a:blip r:embed="rId2"/>
          <a:stretch>
            <a:fillRect/>
          </a:stretch>
        </p:blipFill>
        <p:spPr>
          <a:xfrm>
            <a:off x="2662369" y="2599231"/>
            <a:ext cx="1359526" cy="1365622"/>
          </a:xfrm>
          <a:prstGeom prst="rect">
            <a:avLst/>
          </a:prstGeom>
        </p:spPr>
      </p:pic>
    </p:spTree>
    <p:extLst>
      <p:ext uri="{BB962C8B-B14F-4D97-AF65-F5344CB8AC3E}">
        <p14:creationId xmlns:p14="http://schemas.microsoft.com/office/powerpoint/2010/main" val="126895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0FD88E-533E-4894-A567-08103C15A484}"/>
              </a:ext>
            </a:extLst>
          </p:cNvPr>
          <p:cNvSpPr>
            <a:spLocks noGrp="1"/>
          </p:cNvSpPr>
          <p:nvPr>
            <p:ph type="title"/>
          </p:nvPr>
        </p:nvSpPr>
        <p:spPr/>
        <p:txBody>
          <a:bodyPr/>
          <a:lstStyle/>
          <a:p>
            <a:r>
              <a:rPr lang="en-US" dirty="0"/>
              <a:t>Bacteria, Viruses, and Protozoa</a:t>
            </a:r>
            <a:endParaRPr lang="en-US" b="1" i="0" u="none" strike="noStrike" kern="1600" baseline="0" dirty="0"/>
          </a:p>
        </p:txBody>
      </p:sp>
      <p:sp>
        <p:nvSpPr>
          <p:cNvPr id="3" name="Text Placeholder 2">
            <a:extLst>
              <a:ext uri="{FF2B5EF4-FFF2-40B4-BE49-F238E27FC236}">
                <a16:creationId xmlns:a16="http://schemas.microsoft.com/office/drawing/2014/main" xmlns="" id="{D48DB0A5-0EAD-4E3B-8E17-79D0AC5F3207}"/>
              </a:ext>
            </a:extLst>
          </p:cNvPr>
          <p:cNvSpPr>
            <a:spLocks noGrp="1"/>
          </p:cNvSpPr>
          <p:nvPr>
            <p:ph type="body" idx="1"/>
          </p:nvPr>
        </p:nvSpPr>
        <p:spPr>
          <a:xfrm>
            <a:off x="878205" y="1805932"/>
            <a:ext cx="10435590" cy="4619735"/>
          </a:xfrm>
        </p:spPr>
        <p:txBody>
          <a:bodyPr/>
          <a:lstStyle/>
          <a:p>
            <a:r>
              <a:rPr lang="en-US" u="none" strike="noStrike" baseline="0" dirty="0"/>
              <a:t>Can also cause pain and diarrhea </a:t>
            </a:r>
          </a:p>
          <a:p>
            <a:r>
              <a:rPr lang="en-US" dirty="0"/>
              <a:t>S</a:t>
            </a:r>
            <a:r>
              <a:rPr lang="en-US" u="none" strike="noStrike" baseline="0" dirty="0"/>
              <a:t>ome illnesses are self-limiting, lasting generally less than 24 hours, whereas others can be deadly, especially in the young, elderly, or infirm. </a:t>
            </a:r>
          </a:p>
          <a:p>
            <a:r>
              <a:rPr lang="en-US" u="none" strike="noStrike" baseline="0" dirty="0"/>
              <a:t>Prominent among the bacterial, viral, and protozoan, agents of GI ailments are the following organisms:</a:t>
            </a:r>
          </a:p>
          <a:p>
            <a:pPr marL="457200" indent="-457200">
              <a:buFont typeface="+mj-lt"/>
              <a:buAutoNum type="arabicPeriod"/>
            </a:pPr>
            <a:r>
              <a:rPr lang="en-US" u="none" strike="noStrike" baseline="0" dirty="0"/>
              <a:t>Staphylococcus bacteria grow everywhere in the environment. </a:t>
            </a:r>
          </a:p>
          <a:p>
            <a:pPr marL="457200" indent="-457200">
              <a:buFont typeface="+mj-lt"/>
              <a:buAutoNum type="arabicPeriod"/>
            </a:pPr>
            <a:r>
              <a:rPr lang="en-US" u="none" strike="noStrike" baseline="0" dirty="0"/>
              <a:t>Salmonella bacteria in undercooked poultry can cause the same problems as Staphylococcus food poisoning. </a:t>
            </a:r>
          </a:p>
          <a:p>
            <a:pPr lvl="1"/>
            <a:r>
              <a:rPr lang="en-US" u="none" strike="noStrike" baseline="0" dirty="0"/>
              <a:t>Although salmonellosis is usually self-limiting, the illness lasts longer than food poisoning with Staphylococcus, lasting up to 3 or 4 days.</a:t>
            </a:r>
          </a:p>
          <a:p>
            <a:endParaRPr lang="en-US" u="none" strike="noStrike"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16-1</a:t>
            </a:r>
          </a:p>
        </p:txBody>
      </p:sp>
    </p:spTree>
    <p:extLst>
      <p:ext uri="{BB962C8B-B14F-4D97-AF65-F5344CB8AC3E}">
        <p14:creationId xmlns:p14="http://schemas.microsoft.com/office/powerpoint/2010/main" val="819146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0FD88E-533E-4894-A567-08103C15A484}"/>
              </a:ext>
            </a:extLst>
          </p:cNvPr>
          <p:cNvSpPr>
            <a:spLocks noGrp="1"/>
          </p:cNvSpPr>
          <p:nvPr>
            <p:ph type="title"/>
          </p:nvPr>
        </p:nvSpPr>
        <p:spPr/>
        <p:txBody>
          <a:bodyPr/>
          <a:lstStyle/>
          <a:p>
            <a:pPr marR="0" rtl="0"/>
            <a:r>
              <a:rPr lang="en-US" b="1" i="0" u="none" strike="noStrike" kern="1600" baseline="0" dirty="0"/>
              <a:t>Bacteria, Viruses, and Protozoa (Cont’d)</a:t>
            </a:r>
          </a:p>
        </p:txBody>
      </p:sp>
      <p:sp>
        <p:nvSpPr>
          <p:cNvPr id="3" name="Text Placeholder 2">
            <a:extLst>
              <a:ext uri="{FF2B5EF4-FFF2-40B4-BE49-F238E27FC236}">
                <a16:creationId xmlns:a16="http://schemas.microsoft.com/office/drawing/2014/main" xmlns="" id="{D48DB0A5-0EAD-4E3B-8E17-79D0AC5F3207}"/>
              </a:ext>
            </a:extLst>
          </p:cNvPr>
          <p:cNvSpPr>
            <a:spLocks noGrp="1"/>
          </p:cNvSpPr>
          <p:nvPr>
            <p:ph type="body" idx="1"/>
          </p:nvPr>
        </p:nvSpPr>
        <p:spPr/>
        <p:txBody>
          <a:bodyPr/>
          <a:lstStyle/>
          <a:p>
            <a:pPr marL="457200" indent="-457200">
              <a:buFont typeface="+mj-lt"/>
              <a:buAutoNum type="arabicPeriod" startAt="3"/>
            </a:pPr>
            <a:r>
              <a:rPr lang="en-US" dirty="0"/>
              <a:t>Escherichia coli (E. coli)</a:t>
            </a:r>
          </a:p>
          <a:p>
            <a:pPr marL="457200" indent="-457200">
              <a:buFont typeface="+mj-lt"/>
              <a:buAutoNum type="arabicPeriod" startAt="3"/>
            </a:pPr>
            <a:r>
              <a:rPr lang="en-US" dirty="0"/>
              <a:t>Norovirus, or Norwalk virus</a:t>
            </a:r>
          </a:p>
          <a:p>
            <a:pPr lvl="1"/>
            <a:r>
              <a:rPr lang="en-US" dirty="0"/>
              <a:t>Very contagious gastroenteritis spread by the fecal/oral route, through direct contact, or through contaminated food or water</a:t>
            </a:r>
          </a:p>
          <a:p>
            <a:pPr marL="457200" indent="-457200">
              <a:buFont typeface="+mj-lt"/>
              <a:buAutoNum type="arabicPeriod" startAt="3"/>
            </a:pPr>
            <a:r>
              <a:rPr lang="en-US" dirty="0"/>
              <a:t> Giardia lamblia and Cryptosporidium </a:t>
            </a:r>
          </a:p>
          <a:p>
            <a:pPr lvl="1"/>
            <a:r>
              <a:rPr lang="en-US" dirty="0"/>
              <a:t>Protozoa present in untreated surface water in outdoor environments</a:t>
            </a:r>
          </a:p>
          <a:p>
            <a:pPr marL="914400" lvl="1" indent="-457200">
              <a:buFont typeface="+mj-lt"/>
              <a:buAutoNum type="arabicPeriod" startAt="3"/>
            </a:pPr>
            <a:endParaRPr lang="en-US" u="none" strike="noStrike"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16-1</a:t>
            </a:r>
          </a:p>
        </p:txBody>
      </p:sp>
    </p:spTree>
    <p:extLst>
      <p:ext uri="{BB962C8B-B14F-4D97-AF65-F5344CB8AC3E}">
        <p14:creationId xmlns:p14="http://schemas.microsoft.com/office/powerpoint/2010/main" val="1183610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3D472C-A43A-4A7C-8681-9BD0D380A0C8}"/>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Appendicitis</a:t>
            </a:r>
          </a:p>
        </p:txBody>
      </p:sp>
      <p:sp>
        <p:nvSpPr>
          <p:cNvPr id="3" name="Text Placeholder 2">
            <a:extLst>
              <a:ext uri="{FF2B5EF4-FFF2-40B4-BE49-F238E27FC236}">
                <a16:creationId xmlns:a16="http://schemas.microsoft.com/office/drawing/2014/main" xmlns="" id="{202B03EB-E050-4C3A-849E-BCAFB80F7420}"/>
              </a:ext>
            </a:extLst>
          </p:cNvPr>
          <p:cNvSpPr>
            <a:spLocks noGrp="1"/>
          </p:cNvSpPr>
          <p:nvPr>
            <p:ph sz="half" idx="1"/>
          </p:nvPr>
        </p:nvSpPr>
        <p:spPr>
          <a:xfrm>
            <a:off x="801384" y="1779193"/>
            <a:ext cx="4855464" cy="4729436"/>
          </a:xfrm>
        </p:spPr>
        <p:txBody>
          <a:bodyPr>
            <a:normAutofit fontScale="92500"/>
          </a:bodyPr>
          <a:lstStyle/>
          <a:p>
            <a:pPr>
              <a:lnSpc>
                <a:spcPct val="90000"/>
              </a:lnSpc>
            </a:pPr>
            <a:r>
              <a:rPr lang="en-US" sz="2400" u="none" strike="noStrike" baseline="0" dirty="0"/>
              <a:t>Appendicitis is an inflammation of the appendix, a small, wormlike appendage in the RIGHT LOWER QUADRANT that comes off the cecum, the first part of the large intestine. </a:t>
            </a:r>
          </a:p>
          <a:p>
            <a:pPr>
              <a:lnSpc>
                <a:spcPct val="90000"/>
              </a:lnSpc>
            </a:pPr>
            <a:r>
              <a:rPr lang="en-US" sz="2400" dirty="0"/>
              <a:t>Caused by an obstruction from infection, hard stools, undigested nuts or seeds, or parasites</a:t>
            </a:r>
          </a:p>
          <a:p>
            <a:pPr>
              <a:lnSpc>
                <a:spcPct val="90000"/>
              </a:lnSpc>
            </a:pPr>
            <a:r>
              <a:rPr lang="en-US" sz="2400" dirty="0"/>
              <a:t>Requires urgent medical intervention</a:t>
            </a:r>
          </a:p>
          <a:p>
            <a:pPr>
              <a:lnSpc>
                <a:spcPct val="90000"/>
              </a:lnSpc>
            </a:pPr>
            <a:r>
              <a:rPr lang="en-US" sz="2400" dirty="0"/>
              <a:t>Rupture can result in peritonitis and internal bleeding.</a:t>
            </a:r>
          </a:p>
          <a:p>
            <a:pPr lvl="1">
              <a:lnSpc>
                <a:spcPct val="90000"/>
              </a:lnSpc>
            </a:pPr>
            <a:endParaRPr lang="en-US" sz="2400" u="none" strike="noStrike" baseline="0" dirty="0"/>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16-1</a:t>
            </a:r>
          </a:p>
        </p:txBody>
      </p:sp>
      <p:pic>
        <p:nvPicPr>
          <p:cNvPr id="8194" name="Picture 2" descr="Illustration shows the organs in the abdomen. The narrow tube shaped pouch protruding from the large intestine labeled, infected appendix, is highligh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1027" y="1945532"/>
            <a:ext cx="3835250" cy="439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98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3D472C-A43A-4A7C-8681-9BD0D380A0C8}"/>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Appendicitis:</a:t>
            </a:r>
            <a:r>
              <a:rPr lang="en-US" b="1" i="0" u="none" strike="noStrike" kern="1600" dirty="0"/>
              <a:t> Signs and Symptoms</a:t>
            </a:r>
            <a:endParaRPr lang="en-US" b="1" i="0" u="none" strike="noStrike" kern="1600" baseline="0" dirty="0"/>
          </a:p>
        </p:txBody>
      </p:sp>
      <p:sp>
        <p:nvSpPr>
          <p:cNvPr id="3" name="Text Placeholder 2">
            <a:extLst>
              <a:ext uri="{FF2B5EF4-FFF2-40B4-BE49-F238E27FC236}">
                <a16:creationId xmlns:a16="http://schemas.microsoft.com/office/drawing/2014/main" xmlns="" id="{202B03EB-E050-4C3A-849E-BCAFB80F7420}"/>
              </a:ext>
            </a:extLst>
          </p:cNvPr>
          <p:cNvSpPr>
            <a:spLocks noGrp="1"/>
          </p:cNvSpPr>
          <p:nvPr>
            <p:ph idx="1"/>
          </p:nvPr>
        </p:nvSpPr>
        <p:spPr>
          <a:xfrm>
            <a:off x="952500" y="2125211"/>
            <a:ext cx="10287000" cy="4064706"/>
          </a:xfrm>
        </p:spPr>
        <p:txBody>
          <a:bodyPr>
            <a:normAutofit/>
          </a:bodyPr>
          <a:lstStyle/>
          <a:p>
            <a:pPr>
              <a:lnSpc>
                <a:spcPct val="90000"/>
              </a:lnSpc>
            </a:pPr>
            <a:r>
              <a:rPr lang="en-US" u="none" strike="noStrike" baseline="0" dirty="0"/>
              <a:t>Patients with appendicitis often INITIALLY present with:</a:t>
            </a:r>
          </a:p>
          <a:p>
            <a:pPr lvl="1">
              <a:lnSpc>
                <a:spcPct val="90000"/>
              </a:lnSpc>
            </a:pPr>
            <a:r>
              <a:rPr lang="en-US" dirty="0"/>
              <a:t>G</a:t>
            </a:r>
            <a:r>
              <a:rPr lang="en-US" u="none" strike="noStrike" baseline="0" dirty="0"/>
              <a:t>eneralized periumbilical (around the navel)</a:t>
            </a:r>
          </a:p>
          <a:p>
            <a:pPr lvl="1">
              <a:lnSpc>
                <a:spcPct val="90000"/>
              </a:lnSpc>
            </a:pPr>
            <a:r>
              <a:rPr lang="en-US" dirty="0"/>
              <a:t>U</a:t>
            </a:r>
            <a:r>
              <a:rPr lang="en-US" u="none" strike="noStrike" baseline="0" dirty="0"/>
              <a:t>pper abdominal visceral pain that may initially be dismissed as indigestion or a muscle spasm</a:t>
            </a:r>
          </a:p>
          <a:p>
            <a:pPr lvl="1">
              <a:lnSpc>
                <a:spcPct val="90000"/>
              </a:lnSpc>
            </a:pPr>
            <a:endParaRPr lang="en-US" u="none" strike="noStrike" baseline="0" dirty="0"/>
          </a:p>
          <a:p>
            <a:pPr>
              <a:lnSpc>
                <a:spcPct val="90000"/>
              </a:lnSpc>
            </a:pPr>
            <a:r>
              <a:rPr lang="en-US" sz="2400" dirty="0"/>
              <a:t>P</a:t>
            </a:r>
            <a:r>
              <a:rPr lang="en-US" sz="2400" u="none" strike="noStrike" baseline="0" dirty="0"/>
              <a:t>ain grows in severity and typically moves to the right lower quadrant as parietal pain. </a:t>
            </a:r>
          </a:p>
          <a:p>
            <a:pPr lvl="1">
              <a:lnSpc>
                <a:spcPct val="90000"/>
              </a:lnSpc>
            </a:pPr>
            <a:r>
              <a:rPr lang="en-US" sz="2200" dirty="0"/>
              <a:t>O</a:t>
            </a:r>
            <a:r>
              <a:rPr lang="en-US" sz="2200" u="none" strike="noStrike" baseline="0" dirty="0"/>
              <a:t>ften accompanied by abdominal guarding, nausea, vomiting, and fever, but rarely diarrhea</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16-1</a:t>
            </a:r>
          </a:p>
        </p:txBody>
      </p:sp>
    </p:spTree>
    <p:extLst>
      <p:ext uri="{BB962C8B-B14F-4D97-AF65-F5344CB8AC3E}">
        <p14:creationId xmlns:p14="http://schemas.microsoft.com/office/powerpoint/2010/main" val="154245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570DE5-98F4-40CA-B877-BE2DCB0D6891}"/>
              </a:ext>
            </a:extLst>
          </p:cNvPr>
          <p:cNvSpPr>
            <a:spLocks noGrp="1"/>
          </p:cNvSpPr>
          <p:nvPr>
            <p:ph type="title"/>
          </p:nvPr>
        </p:nvSpPr>
        <p:spPr/>
        <p:txBody>
          <a:bodyPr/>
          <a:lstStyle/>
          <a:p>
            <a:pPr marR="0" rtl="0"/>
            <a:r>
              <a:rPr lang="en-US" b="1" i="0" u="none" strike="noStrike" kern="1600" baseline="0" dirty="0"/>
              <a:t>Pancreatitis</a:t>
            </a:r>
          </a:p>
        </p:txBody>
      </p:sp>
      <p:sp>
        <p:nvSpPr>
          <p:cNvPr id="3" name="Text Placeholder 2">
            <a:extLst>
              <a:ext uri="{FF2B5EF4-FFF2-40B4-BE49-F238E27FC236}">
                <a16:creationId xmlns:a16="http://schemas.microsoft.com/office/drawing/2014/main" xmlns="" id="{BFE43431-114E-4100-B5B3-5CA05F0884C4}"/>
              </a:ext>
            </a:extLst>
          </p:cNvPr>
          <p:cNvSpPr>
            <a:spLocks noGrp="1"/>
          </p:cNvSpPr>
          <p:nvPr>
            <p:ph type="body" idx="1"/>
          </p:nvPr>
        </p:nvSpPr>
        <p:spPr/>
        <p:txBody>
          <a:bodyPr/>
          <a:lstStyle/>
          <a:p>
            <a:pPr marR="0" lvl="0" rtl="0"/>
            <a:r>
              <a:rPr lang="en-US" u="none" strike="noStrike" baseline="0" dirty="0"/>
              <a:t>A very painful condition in which the pancreas becomes inflamed</a:t>
            </a:r>
          </a:p>
          <a:p>
            <a:pPr lvl="1"/>
            <a:r>
              <a:rPr lang="en-US" dirty="0"/>
              <a:t>D</a:t>
            </a:r>
            <a:r>
              <a:rPr lang="en-US" u="none" strike="noStrike" baseline="0" dirty="0"/>
              <a:t>amage happens when the digestive enzymes are activated before they are released into the small intestine and begin attacking the pancreas.</a:t>
            </a:r>
          </a:p>
          <a:p>
            <a:pPr lvl="1"/>
            <a:r>
              <a:rPr lang="en-US" dirty="0"/>
              <a:t>C</a:t>
            </a:r>
            <a:r>
              <a:rPr lang="en-US" u="none" strike="noStrike" baseline="0" dirty="0"/>
              <a:t>an be mild or life threatening </a:t>
            </a:r>
          </a:p>
          <a:p>
            <a:pPr lvl="1"/>
            <a:r>
              <a:rPr lang="en-US" dirty="0"/>
              <a:t>C</a:t>
            </a:r>
            <a:r>
              <a:rPr lang="en-US" u="none" strike="noStrike" baseline="0" dirty="0"/>
              <a:t>an occur suddenly or become chronic, recurring throughout one’s life.</a:t>
            </a:r>
          </a:p>
          <a:p>
            <a:pPr lvl="1"/>
            <a:r>
              <a:rPr lang="en-US" dirty="0"/>
              <a:t>N</a:t>
            </a:r>
            <a:r>
              <a:rPr lang="en-US" u="none" strike="noStrike" baseline="0" dirty="0"/>
              <a:t>umber one cause of </a:t>
            </a:r>
            <a:r>
              <a:rPr lang="en-US" u="dbl" strike="noStrike" dirty="0">
                <a:solidFill>
                  <a:srgbClr val="C00000"/>
                </a:solidFill>
              </a:rPr>
              <a:t>pancreatitis</a:t>
            </a:r>
            <a:r>
              <a:rPr lang="en-US" u="none" strike="noStrike" baseline="0" dirty="0"/>
              <a:t> is excessive long-term alcohol consumption.</a:t>
            </a:r>
            <a:endParaRPr lang="en-US" dirty="0"/>
          </a:p>
          <a:p>
            <a:pPr lvl="2"/>
            <a:r>
              <a:rPr lang="en-US" u="none" strike="noStrike" baseline="0" dirty="0"/>
              <a:t>Also caused by gallstones, medications, trauma, viral infections, and pancreatic tumors or cancer</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16-1</a:t>
            </a:r>
          </a:p>
        </p:txBody>
      </p:sp>
    </p:spTree>
    <p:extLst>
      <p:ext uri="{BB962C8B-B14F-4D97-AF65-F5344CB8AC3E}">
        <p14:creationId xmlns:p14="http://schemas.microsoft.com/office/powerpoint/2010/main" val="3774153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E68AF3-ED8A-4BBB-B958-C5247B29CB0D}"/>
              </a:ext>
            </a:extLst>
          </p:cNvPr>
          <p:cNvSpPr>
            <a:spLocks noGrp="1"/>
          </p:cNvSpPr>
          <p:nvPr>
            <p:ph type="title"/>
          </p:nvPr>
        </p:nvSpPr>
        <p:spPr/>
        <p:txBody>
          <a:bodyPr/>
          <a:lstStyle/>
          <a:p>
            <a:pPr marR="0" rtl="0"/>
            <a:r>
              <a:rPr lang="en-US" b="1" i="0" u="none" strike="noStrike" kern="1600" baseline="0" dirty="0"/>
              <a:t>Acute Pancreatitis:</a:t>
            </a:r>
            <a:r>
              <a:rPr lang="en-US" b="1" i="0" u="none" strike="noStrike" kern="1600" dirty="0"/>
              <a:t> Signs and Symptoms</a:t>
            </a:r>
            <a:endParaRPr lang="en-US" b="1" i="0" u="none" strike="noStrike" kern="1600" baseline="0" dirty="0"/>
          </a:p>
        </p:txBody>
      </p:sp>
      <p:sp>
        <p:nvSpPr>
          <p:cNvPr id="3" name="Text Placeholder 2">
            <a:extLst>
              <a:ext uri="{FF2B5EF4-FFF2-40B4-BE49-F238E27FC236}">
                <a16:creationId xmlns:a16="http://schemas.microsoft.com/office/drawing/2014/main" xmlns="" id="{B050B9CE-FC07-4A06-A96E-7A956F670E05}"/>
              </a:ext>
            </a:extLst>
          </p:cNvPr>
          <p:cNvSpPr>
            <a:spLocks noGrp="1"/>
          </p:cNvSpPr>
          <p:nvPr>
            <p:ph type="body" idx="1"/>
          </p:nvPr>
        </p:nvSpPr>
        <p:spPr>
          <a:xfrm>
            <a:off x="878205" y="1945085"/>
            <a:ext cx="10435590" cy="3986213"/>
          </a:xfrm>
        </p:spPr>
        <p:txBody>
          <a:bodyPr/>
          <a:lstStyle/>
          <a:p>
            <a:pPr marR="0" lvl="0" rtl="0"/>
            <a:r>
              <a:rPr lang="en-US" u="none" strike="noStrike" baseline="0" dirty="0"/>
              <a:t>Acute pancreatitis is a serious emergency that can result in death if not treated quickly.</a:t>
            </a:r>
          </a:p>
          <a:p>
            <a:pPr lvl="1"/>
            <a:r>
              <a:rPr lang="en-US" dirty="0"/>
              <a:t>S</a:t>
            </a:r>
            <a:r>
              <a:rPr lang="en-US" u="none" strike="noStrike" baseline="0" dirty="0"/>
              <a:t>udden onset of moderate-to-severe parietal pain in both upper quadrants, often with referred pain to the back or left shoulder</a:t>
            </a:r>
          </a:p>
          <a:p>
            <a:pPr lvl="1"/>
            <a:r>
              <a:rPr lang="en-US" dirty="0"/>
              <a:t>P</a:t>
            </a:r>
            <a:r>
              <a:rPr lang="en-US" u="none" strike="noStrike" baseline="0" dirty="0"/>
              <a:t>ain is usually constant and worsens with movement.</a:t>
            </a:r>
          </a:p>
          <a:p>
            <a:pPr lvl="1"/>
            <a:r>
              <a:rPr lang="en-US" dirty="0"/>
              <a:t>A</a:t>
            </a:r>
            <a:r>
              <a:rPr lang="en-US" u="none" strike="noStrike" baseline="0" dirty="0"/>
              <a:t>bdomen is usually distended and is very tender to palpation.</a:t>
            </a:r>
          </a:p>
          <a:p>
            <a:pPr lvl="1">
              <a:buClr>
                <a:schemeClr val="tx2"/>
              </a:buClr>
            </a:pPr>
            <a:r>
              <a:rPr lang="en-US" u="dbl" strike="noStrike" dirty="0">
                <a:solidFill>
                  <a:srgbClr val="C00000"/>
                </a:solidFill>
              </a:rPr>
              <a:t>Guarding</a:t>
            </a:r>
            <a:r>
              <a:rPr lang="en-US" u="none" strike="noStrike" baseline="0" dirty="0"/>
              <a:t> (spasm of the abdominal wall when palpated)</a:t>
            </a:r>
          </a:p>
          <a:p>
            <a:pPr lvl="1"/>
            <a:r>
              <a:rPr lang="en-US" u="none" strike="noStrike" baseline="0" dirty="0"/>
              <a:t>Nausea and vomiting </a:t>
            </a:r>
          </a:p>
          <a:p>
            <a:pPr lvl="1"/>
            <a:r>
              <a:rPr lang="en-US" dirty="0"/>
              <a:t>L</a:t>
            </a:r>
            <a:r>
              <a:rPr lang="en-US" u="none" strike="noStrike" baseline="0" dirty="0"/>
              <a:t>ow-grade fever</a:t>
            </a:r>
          </a:p>
          <a:p>
            <a:pPr lvl="1"/>
            <a:r>
              <a:rPr lang="en-US" dirty="0"/>
              <a:t>V</a:t>
            </a:r>
            <a:r>
              <a:rPr lang="en-US" u="none" strike="noStrike" baseline="0" dirty="0"/>
              <a:t>ital signs may be elevated.</a:t>
            </a:r>
          </a:p>
          <a:p>
            <a:pPr lvl="1"/>
            <a:r>
              <a:rPr lang="en-US" dirty="0"/>
              <a:t>S</a:t>
            </a:r>
            <a:r>
              <a:rPr lang="en-US" u="none" strike="noStrike" baseline="0" dirty="0"/>
              <a:t>hock-like signs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16-3</a:t>
            </a:r>
          </a:p>
        </p:txBody>
      </p:sp>
    </p:spTree>
    <p:extLst>
      <p:ext uri="{BB962C8B-B14F-4D97-AF65-F5344CB8AC3E}">
        <p14:creationId xmlns:p14="http://schemas.microsoft.com/office/powerpoint/2010/main" val="614377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975816-E746-496A-A9C4-674301C37F80}"/>
              </a:ext>
            </a:extLst>
          </p:cNvPr>
          <p:cNvSpPr>
            <a:spLocks noGrp="1"/>
          </p:cNvSpPr>
          <p:nvPr>
            <p:ph type="title"/>
          </p:nvPr>
        </p:nvSpPr>
        <p:spPr/>
        <p:txBody>
          <a:bodyPr/>
          <a:lstStyle/>
          <a:p>
            <a:pPr marR="0" rtl="0"/>
            <a:r>
              <a:rPr lang="en-US" b="1" i="0" u="none" strike="noStrike" kern="1600" baseline="0" dirty="0"/>
              <a:t>Chronic Pancreatitis: Signs and Symptoms</a:t>
            </a:r>
          </a:p>
        </p:txBody>
      </p:sp>
      <p:sp>
        <p:nvSpPr>
          <p:cNvPr id="3" name="Text Placeholder 2">
            <a:extLst>
              <a:ext uri="{FF2B5EF4-FFF2-40B4-BE49-F238E27FC236}">
                <a16:creationId xmlns:a16="http://schemas.microsoft.com/office/drawing/2014/main" xmlns="" id="{D45A5481-68B0-4EC8-9159-56536F988608}"/>
              </a:ext>
            </a:extLst>
          </p:cNvPr>
          <p:cNvSpPr>
            <a:spLocks noGrp="1"/>
          </p:cNvSpPr>
          <p:nvPr>
            <p:ph type="body" idx="1"/>
          </p:nvPr>
        </p:nvSpPr>
        <p:spPr/>
        <p:txBody>
          <a:bodyPr/>
          <a:lstStyle/>
          <a:p>
            <a:pPr marR="0" lvl="0" rtl="0"/>
            <a:r>
              <a:rPr lang="en-US" u="none" strike="noStrike" baseline="0" dirty="0"/>
              <a:t>An ongoing condition that causes scar tissue to form within the pancreas, which results in decreased pancreatic function</a:t>
            </a:r>
          </a:p>
          <a:p>
            <a:pPr lvl="1"/>
            <a:r>
              <a:rPr lang="en-US" u="none" strike="noStrike" baseline="0" dirty="0"/>
              <a:t>Signs and symptoms similar to those of acute pancreatitis</a:t>
            </a:r>
            <a:endParaRPr lang="en-US" dirty="0"/>
          </a:p>
          <a:p>
            <a:pPr lvl="2"/>
            <a:r>
              <a:rPr lang="en-US" dirty="0"/>
              <a:t>M</a:t>
            </a:r>
            <a:r>
              <a:rPr lang="en-US" u="none" strike="noStrike" baseline="0" dirty="0"/>
              <a:t>ay be present for days</a:t>
            </a:r>
            <a:endParaRPr lang="en-US" dirty="0"/>
          </a:p>
          <a:p>
            <a:pPr lvl="2"/>
            <a:r>
              <a:rPr lang="en-US" dirty="0"/>
              <a:t>O</a:t>
            </a:r>
            <a:r>
              <a:rPr lang="en-US" u="none" strike="noStrike" baseline="0" dirty="0"/>
              <a:t>ften worsen after eating a meal or drinking alcohol</a:t>
            </a:r>
          </a:p>
          <a:p>
            <a:pPr lvl="1"/>
            <a:r>
              <a:rPr lang="en-US" u="none" strike="noStrike" baseline="0" dirty="0"/>
              <a:t>Untreated, pancreatitis can lead to decreased pancreatic function and even to diabetes if enough pancreatic cells are destroyed.</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16-3</a:t>
            </a:r>
          </a:p>
        </p:txBody>
      </p:sp>
    </p:spTree>
    <p:extLst>
      <p:ext uri="{BB962C8B-B14F-4D97-AF65-F5344CB8AC3E}">
        <p14:creationId xmlns:p14="http://schemas.microsoft.com/office/powerpoint/2010/main" val="2465373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2105E-4829-473A-98C5-E3AEFBADCA2F}"/>
              </a:ext>
            </a:extLst>
          </p:cNvPr>
          <p:cNvSpPr>
            <a:spLocks noGrp="1"/>
          </p:cNvSpPr>
          <p:nvPr>
            <p:ph type="title"/>
          </p:nvPr>
        </p:nvSpPr>
        <p:spPr/>
        <p:txBody>
          <a:bodyPr/>
          <a:lstStyle/>
          <a:p>
            <a:pPr marR="0" rtl="0"/>
            <a:r>
              <a:rPr lang="en-US" b="1" i="0" u="none" strike="noStrike" kern="1600" baseline="0" dirty="0"/>
              <a:t>Hepatitis</a:t>
            </a:r>
          </a:p>
        </p:txBody>
      </p:sp>
      <p:sp>
        <p:nvSpPr>
          <p:cNvPr id="3" name="Text Placeholder 2">
            <a:extLst>
              <a:ext uri="{FF2B5EF4-FFF2-40B4-BE49-F238E27FC236}">
                <a16:creationId xmlns:a16="http://schemas.microsoft.com/office/drawing/2014/main" xmlns="" id="{57E3D5AF-AE65-4C74-A11A-5FB598960401}"/>
              </a:ext>
            </a:extLst>
          </p:cNvPr>
          <p:cNvSpPr>
            <a:spLocks noGrp="1"/>
          </p:cNvSpPr>
          <p:nvPr>
            <p:ph type="body" idx="1"/>
          </p:nvPr>
        </p:nvSpPr>
        <p:spPr/>
        <p:txBody>
          <a:bodyPr/>
          <a:lstStyle/>
          <a:p>
            <a:r>
              <a:rPr lang="en-US" dirty="0"/>
              <a:t>I</a:t>
            </a:r>
            <a:r>
              <a:rPr lang="en-US" u="none" strike="noStrike" baseline="0" dirty="0"/>
              <a:t>nflammation of the liver </a:t>
            </a:r>
          </a:p>
          <a:p>
            <a:r>
              <a:rPr lang="en-US" u="none" strike="noStrike" baseline="0" dirty="0"/>
              <a:t>Untreated can result in decreased liver function and a host of related problems </a:t>
            </a:r>
          </a:p>
          <a:p>
            <a:r>
              <a:rPr lang="en-US" dirty="0"/>
              <a:t>C</a:t>
            </a:r>
            <a:r>
              <a:rPr lang="en-US" u="none" strike="noStrike" baseline="0" dirty="0"/>
              <a:t>an be acute</a:t>
            </a:r>
          </a:p>
          <a:p>
            <a:r>
              <a:rPr lang="en-US" dirty="0"/>
              <a:t>M</a:t>
            </a:r>
            <a:r>
              <a:rPr lang="en-US" u="none" strike="noStrike" baseline="0" dirty="0"/>
              <a:t>ay become chronic</a:t>
            </a:r>
          </a:p>
          <a:p>
            <a:r>
              <a:rPr lang="en-US" dirty="0"/>
              <a:t>The m</a:t>
            </a:r>
            <a:r>
              <a:rPr lang="en-US" u="none" strike="noStrike" baseline="0" dirty="0"/>
              <a:t>ost common cause of hepatitis is a viral infection.</a:t>
            </a:r>
          </a:p>
          <a:p>
            <a:pPr lvl="1"/>
            <a:r>
              <a:rPr lang="en-US" u="none" strike="noStrike" baseline="0" dirty="0"/>
              <a:t>Also can be caused by bacteria, alcohol, medications, chemicals, and autoimmune disorders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16-1</a:t>
            </a:r>
          </a:p>
        </p:txBody>
      </p:sp>
    </p:spTree>
    <p:extLst>
      <p:ext uri="{BB962C8B-B14F-4D97-AF65-F5344CB8AC3E}">
        <p14:creationId xmlns:p14="http://schemas.microsoft.com/office/powerpoint/2010/main" val="623985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FEA80D-0BF4-42C9-ABA6-B09B270D3124}"/>
              </a:ext>
            </a:extLst>
          </p:cNvPr>
          <p:cNvSpPr>
            <a:spLocks noGrp="1"/>
          </p:cNvSpPr>
          <p:nvPr>
            <p:ph type="title"/>
          </p:nvPr>
        </p:nvSpPr>
        <p:spPr/>
        <p:txBody>
          <a:bodyPr/>
          <a:lstStyle/>
          <a:p>
            <a:pPr marR="0" rtl="0"/>
            <a:r>
              <a:rPr lang="en-US" b="1" i="0" u="none" strike="noStrike" kern="1600" baseline="0" dirty="0"/>
              <a:t>Hepatitis: Signs and Symptoms</a:t>
            </a:r>
          </a:p>
        </p:txBody>
      </p:sp>
      <p:sp>
        <p:nvSpPr>
          <p:cNvPr id="3" name="Text Placeholder 2">
            <a:extLst>
              <a:ext uri="{FF2B5EF4-FFF2-40B4-BE49-F238E27FC236}">
                <a16:creationId xmlns:a16="http://schemas.microsoft.com/office/drawing/2014/main" xmlns="" id="{4D0429E7-A61E-4B3A-AEA3-6890897DA7DE}"/>
              </a:ext>
            </a:extLst>
          </p:cNvPr>
          <p:cNvSpPr>
            <a:spLocks noGrp="1"/>
          </p:cNvSpPr>
          <p:nvPr>
            <p:ph type="body" idx="1"/>
          </p:nvPr>
        </p:nvSpPr>
        <p:spPr>
          <a:xfrm>
            <a:off x="891540" y="1805933"/>
            <a:ext cx="10435590" cy="4770357"/>
          </a:xfrm>
        </p:spPr>
        <p:txBody>
          <a:bodyPr/>
          <a:lstStyle/>
          <a:p>
            <a:pPr marR="0" lvl="0" rtl="0"/>
            <a:r>
              <a:rPr lang="en-US" u="none" strike="noStrike" baseline="0" dirty="0"/>
              <a:t>Patients with hepatitis generally present with flulike symptoms such as fatigue, loss of appetite, headache, nausea, and vomiting that may last for several weeks. </a:t>
            </a:r>
          </a:p>
          <a:p>
            <a:pPr lvl="1"/>
            <a:r>
              <a:rPr lang="en-US" dirty="0"/>
              <a:t>M</a:t>
            </a:r>
            <a:r>
              <a:rPr lang="en-US" u="none" strike="noStrike" baseline="0" dirty="0"/>
              <a:t>ay have a low-grade fever</a:t>
            </a:r>
          </a:p>
          <a:p>
            <a:r>
              <a:rPr lang="en-US" u="none" strike="noStrike" baseline="0" dirty="0"/>
              <a:t>Parietal-type abdominal pain is a common finding. </a:t>
            </a:r>
          </a:p>
          <a:p>
            <a:pPr lvl="1"/>
            <a:r>
              <a:rPr lang="en-US" dirty="0"/>
              <a:t>T</a:t>
            </a:r>
            <a:r>
              <a:rPr lang="en-US" u="none" strike="noStrike" baseline="0" dirty="0"/>
              <a:t>ypically located in the right upper quadrant and/or in the epigastrium, which is the area just below the sternum </a:t>
            </a:r>
          </a:p>
          <a:p>
            <a:r>
              <a:rPr lang="en-US" dirty="0"/>
              <a:t>H</a:t>
            </a:r>
            <a:r>
              <a:rPr lang="en-US" u="none" strike="noStrike" baseline="0" dirty="0"/>
              <a:t>allmark sign of hepatitis is </a:t>
            </a:r>
            <a:r>
              <a:rPr lang="en-US" u="dbl" strike="noStrike" dirty="0">
                <a:solidFill>
                  <a:srgbClr val="C00000"/>
                </a:solidFill>
              </a:rPr>
              <a:t>jaundice</a:t>
            </a:r>
            <a:r>
              <a:rPr lang="en-US" u="dbl" strike="noStrike" dirty="0"/>
              <a:t>:</a:t>
            </a:r>
          </a:p>
          <a:p>
            <a:pPr lvl="1"/>
            <a:r>
              <a:rPr lang="en-US" dirty="0"/>
              <a:t>D</a:t>
            </a:r>
            <a:r>
              <a:rPr lang="en-US" u="none" strike="noStrike" baseline="0" dirty="0"/>
              <a:t>ull yellowing of the skin and mucous membranes</a:t>
            </a:r>
          </a:p>
          <a:p>
            <a:pPr lvl="1"/>
            <a:r>
              <a:rPr lang="en-US" dirty="0"/>
              <a:t>E</a:t>
            </a:r>
            <a:r>
              <a:rPr lang="en-US" u="none" strike="noStrike" baseline="0" dirty="0"/>
              <a:t>vident first in the white part of the eyes (the sclera) </a:t>
            </a:r>
          </a:p>
          <a:p>
            <a:r>
              <a:rPr lang="en-US" dirty="0"/>
              <a:t>S</a:t>
            </a:r>
            <a:r>
              <a:rPr lang="en-US" u="none" strike="noStrike" baseline="0" dirty="0"/>
              <a:t>ee a physician promptly.</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16-3</a:t>
            </a:r>
          </a:p>
        </p:txBody>
      </p:sp>
    </p:spTree>
    <p:extLst>
      <p:ext uri="{BB962C8B-B14F-4D97-AF65-F5344CB8AC3E}">
        <p14:creationId xmlns:p14="http://schemas.microsoft.com/office/powerpoint/2010/main" val="1558967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ACE5E7-E34E-4BD7-B9BF-22A8341AB031}"/>
              </a:ext>
            </a:extLst>
          </p:cNvPr>
          <p:cNvSpPr>
            <a:spLocks noGrp="1"/>
          </p:cNvSpPr>
          <p:nvPr>
            <p:ph type="title"/>
          </p:nvPr>
        </p:nvSpPr>
        <p:spPr/>
        <p:txBody>
          <a:bodyPr/>
          <a:lstStyle/>
          <a:p>
            <a:pPr marR="0" rtl="0"/>
            <a:r>
              <a:rPr lang="en-US" b="1" i="0" u="none" strike="noStrike" kern="1600" baseline="0" dirty="0"/>
              <a:t>Cholecystitis</a:t>
            </a:r>
          </a:p>
        </p:txBody>
      </p:sp>
      <p:sp>
        <p:nvSpPr>
          <p:cNvPr id="3" name="Text Placeholder 2">
            <a:extLst>
              <a:ext uri="{FF2B5EF4-FFF2-40B4-BE49-F238E27FC236}">
                <a16:creationId xmlns:a16="http://schemas.microsoft.com/office/drawing/2014/main" xmlns="" id="{8B9C6B6D-BDF8-4C2F-83B3-55F81DB39D72}"/>
              </a:ext>
            </a:extLst>
          </p:cNvPr>
          <p:cNvSpPr>
            <a:spLocks noGrp="1"/>
          </p:cNvSpPr>
          <p:nvPr>
            <p:ph type="body" idx="1"/>
          </p:nvPr>
        </p:nvSpPr>
        <p:spPr/>
        <p:txBody>
          <a:bodyPr/>
          <a:lstStyle/>
          <a:p>
            <a:r>
              <a:rPr lang="en-US" u="none" strike="noStrike" baseline="0" dirty="0"/>
              <a:t>Cholecystitis is an inflammation of the gallbladder that, like pancreatitis and hepatitis, can be acute or chronic. </a:t>
            </a:r>
          </a:p>
          <a:p>
            <a:pPr lvl="1"/>
            <a:r>
              <a:rPr lang="en-US" dirty="0"/>
              <a:t>G</a:t>
            </a:r>
            <a:r>
              <a:rPr lang="en-US" u="none" strike="noStrike" baseline="0" dirty="0"/>
              <a:t>allstone that is blocking the duct that exits the gallbladder, causing a backup of bile, irritation, and sometimes infection of the gallbladder</a:t>
            </a:r>
          </a:p>
          <a:p>
            <a:pPr lvl="1"/>
            <a:r>
              <a:rPr lang="en-US" dirty="0"/>
              <a:t>A</a:t>
            </a:r>
            <a:r>
              <a:rPr lang="en-US" u="none" strike="noStrike" baseline="0" dirty="0"/>
              <a:t>lcoholism, trauma, and rarely cancer of the gallbladder</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16-1</a:t>
            </a:r>
          </a:p>
        </p:txBody>
      </p:sp>
    </p:spTree>
    <p:extLst>
      <p:ext uri="{BB962C8B-B14F-4D97-AF65-F5344CB8AC3E}">
        <p14:creationId xmlns:p14="http://schemas.microsoft.com/office/powerpoint/2010/main" val="871101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B36023-D630-4482-B7D0-44B395E23436}"/>
              </a:ext>
            </a:extLst>
          </p:cNvPr>
          <p:cNvSpPr>
            <a:spLocks noGrp="1"/>
          </p:cNvSpPr>
          <p:nvPr>
            <p:ph type="title"/>
          </p:nvPr>
        </p:nvSpPr>
        <p:spPr/>
        <p:txBody>
          <a:bodyPr/>
          <a:lstStyle/>
          <a:p>
            <a:pPr marR="0" rtl="0"/>
            <a:r>
              <a:rPr lang="en-US" b="1" i="0" u="none" strike="noStrike" kern="1600" baseline="0" dirty="0"/>
              <a:t>Objectives</a:t>
            </a:r>
          </a:p>
        </p:txBody>
      </p:sp>
      <p:sp>
        <p:nvSpPr>
          <p:cNvPr id="3" name="Text Placeholder 2">
            <a:extLst>
              <a:ext uri="{FF2B5EF4-FFF2-40B4-BE49-F238E27FC236}">
                <a16:creationId xmlns:a16="http://schemas.microsoft.com/office/drawing/2014/main" xmlns="" id="{0614548E-A13F-4DFC-BE1D-53512D8F5D83}"/>
              </a:ext>
            </a:extLst>
          </p:cNvPr>
          <p:cNvSpPr>
            <a:spLocks noGrp="1"/>
          </p:cNvSpPr>
          <p:nvPr>
            <p:ph type="body" idx="1"/>
          </p:nvPr>
        </p:nvSpPr>
        <p:spPr>
          <a:xfrm>
            <a:off x="878205" y="1565349"/>
            <a:ext cx="10435590" cy="4904462"/>
          </a:xfrm>
        </p:spPr>
        <p:txBody>
          <a:bodyPr/>
          <a:lstStyle/>
          <a:p>
            <a:pPr marR="0" lvl="0" rtl="0"/>
            <a:r>
              <a:rPr lang="en-US" u="none" strike="noStrike" baseline="0" dirty="0">
                <a:solidFill>
                  <a:schemeClr val="tx2"/>
                </a:solidFill>
              </a:rPr>
              <a:t>16-1  List the possible causes of emergencies involving the gastrointestinal, genitourinary, and reproductive systems.</a:t>
            </a:r>
          </a:p>
          <a:p>
            <a:pPr marR="0" lvl="0" rtl="0"/>
            <a:r>
              <a:rPr lang="en-US" u="none" strike="noStrike" baseline="0" dirty="0">
                <a:solidFill>
                  <a:schemeClr val="tx2"/>
                </a:solidFill>
              </a:rPr>
              <a:t>16-2  List the signs and symptoms of emergencies involving the genitourinary system.</a:t>
            </a:r>
          </a:p>
          <a:p>
            <a:pPr marR="0" lvl="0" rtl="0"/>
            <a:r>
              <a:rPr lang="en-US" u="none" strike="noStrike" baseline="0" dirty="0">
                <a:solidFill>
                  <a:schemeClr val="tx2"/>
                </a:solidFill>
              </a:rPr>
              <a:t>16-3  List the signs and symptoms of emergencies involving the gastrointestinal system.</a:t>
            </a:r>
          </a:p>
          <a:p>
            <a:pPr marR="0" lvl="0" rtl="0"/>
            <a:r>
              <a:rPr lang="en-US" u="none" strike="noStrike" baseline="0" dirty="0">
                <a:solidFill>
                  <a:schemeClr val="tx2"/>
                </a:solidFill>
              </a:rPr>
              <a:t>16-4  List the signs and symptoms of emergencies related to the reproductive system.</a:t>
            </a:r>
          </a:p>
          <a:p>
            <a:pPr marR="0" lvl="0" rtl="0"/>
            <a:r>
              <a:rPr lang="en-US" u="none" strike="noStrike" baseline="0" dirty="0">
                <a:solidFill>
                  <a:schemeClr val="tx2"/>
                </a:solidFill>
              </a:rPr>
              <a:t>16-5  Describe and demonstrate how to assess the abdomen.</a:t>
            </a:r>
          </a:p>
          <a:p>
            <a:pPr marR="0" lvl="0" rtl="0"/>
            <a:r>
              <a:rPr lang="en-US" u="none" strike="noStrike" baseline="0" dirty="0">
                <a:solidFill>
                  <a:schemeClr val="tx2"/>
                </a:solidFill>
              </a:rPr>
              <a:t>16-6  Describe and demonstrate the management of a patient with a gastrointestinal, genitourinary, or reproductive emergency.</a:t>
            </a:r>
          </a:p>
        </p:txBody>
      </p:sp>
      <p:pic>
        <p:nvPicPr>
          <p:cNvPr id="4" name="Picture 3"/>
          <p:cNvPicPr>
            <a:picLocks noChangeAspect="1"/>
          </p:cNvPicPr>
          <p:nvPr/>
        </p:nvPicPr>
        <p:blipFill>
          <a:blip r:embed="rId2"/>
          <a:stretch>
            <a:fillRect/>
          </a:stretch>
        </p:blipFill>
        <p:spPr>
          <a:xfrm>
            <a:off x="10476718" y="304932"/>
            <a:ext cx="1359526" cy="1365622"/>
          </a:xfrm>
          <a:prstGeom prst="rect">
            <a:avLst/>
          </a:prstGeom>
        </p:spPr>
      </p:pic>
    </p:spTree>
    <p:extLst>
      <p:ext uri="{BB962C8B-B14F-4D97-AF65-F5344CB8AC3E}">
        <p14:creationId xmlns:p14="http://schemas.microsoft.com/office/powerpoint/2010/main" val="2016881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ACE5E7-E34E-4BD7-B9BF-22A8341AB031}"/>
              </a:ext>
            </a:extLst>
          </p:cNvPr>
          <p:cNvSpPr>
            <a:spLocks noGrp="1"/>
          </p:cNvSpPr>
          <p:nvPr>
            <p:ph type="title"/>
          </p:nvPr>
        </p:nvSpPr>
        <p:spPr/>
        <p:txBody>
          <a:bodyPr/>
          <a:lstStyle/>
          <a:p>
            <a:pPr marR="0" rtl="0"/>
            <a:r>
              <a:rPr lang="en-US" b="1" i="0" u="none" strike="noStrike" kern="1600" baseline="0" dirty="0"/>
              <a:t>Cholecystitis: Signs and Symptoms</a:t>
            </a:r>
          </a:p>
        </p:txBody>
      </p:sp>
      <p:sp>
        <p:nvSpPr>
          <p:cNvPr id="3" name="Text Placeholder 2">
            <a:extLst>
              <a:ext uri="{FF2B5EF4-FFF2-40B4-BE49-F238E27FC236}">
                <a16:creationId xmlns:a16="http://schemas.microsoft.com/office/drawing/2014/main" xmlns="" id="{8B9C6B6D-BDF8-4C2F-83B3-55F81DB39D72}"/>
              </a:ext>
            </a:extLst>
          </p:cNvPr>
          <p:cNvSpPr>
            <a:spLocks noGrp="1"/>
          </p:cNvSpPr>
          <p:nvPr>
            <p:ph type="body" idx="1"/>
          </p:nvPr>
        </p:nvSpPr>
        <p:spPr/>
        <p:txBody>
          <a:bodyPr/>
          <a:lstStyle/>
          <a:p>
            <a:r>
              <a:rPr lang="en-US" dirty="0"/>
              <a:t>Tenderness or pain in the right upper quadrant, nausea, and vomiting</a:t>
            </a:r>
          </a:p>
          <a:p>
            <a:r>
              <a:rPr lang="en-US" dirty="0"/>
              <a:t>History of abdominal pain following a meal, especially meals involving fatty or greasy foods</a:t>
            </a:r>
          </a:p>
          <a:p>
            <a:r>
              <a:rPr lang="en-US" dirty="0"/>
              <a:t>Fever </a:t>
            </a:r>
          </a:p>
          <a:p>
            <a:r>
              <a:rPr lang="en-US" dirty="0"/>
              <a:t>Jaundice</a:t>
            </a:r>
          </a:p>
          <a:p>
            <a:r>
              <a:rPr lang="en-US" dirty="0"/>
              <a:t>Excruciating pain</a:t>
            </a:r>
          </a:p>
          <a:p>
            <a:pPr lvl="1"/>
            <a:r>
              <a:rPr lang="en-US" dirty="0"/>
              <a:t>Localized in the abdomen or (more commonly) the flank</a:t>
            </a:r>
          </a:p>
          <a:p>
            <a:pPr lvl="1"/>
            <a:r>
              <a:rPr lang="en-US" dirty="0"/>
              <a:t>May radiate into the groin</a:t>
            </a:r>
          </a:p>
          <a:p>
            <a:endParaRPr lang="en-US" u="none" strike="noStrike"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16-3</a:t>
            </a:r>
          </a:p>
        </p:txBody>
      </p:sp>
    </p:spTree>
    <p:extLst>
      <p:ext uri="{BB962C8B-B14F-4D97-AF65-F5344CB8AC3E}">
        <p14:creationId xmlns:p14="http://schemas.microsoft.com/office/powerpoint/2010/main" val="3421335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0768D3-D419-4F16-9DF2-0BB916959D0A}"/>
              </a:ext>
            </a:extLst>
          </p:cNvPr>
          <p:cNvSpPr>
            <a:spLocks noGrp="1"/>
          </p:cNvSpPr>
          <p:nvPr>
            <p:ph type="title"/>
          </p:nvPr>
        </p:nvSpPr>
        <p:spPr/>
        <p:txBody>
          <a:bodyPr/>
          <a:lstStyle/>
          <a:p>
            <a:pPr marR="0" rtl="0"/>
            <a:r>
              <a:rPr lang="en-US" b="1" i="0" u="none" strike="noStrike" kern="1600" baseline="0" dirty="0"/>
              <a:t>Bladder</a:t>
            </a:r>
            <a:r>
              <a:rPr lang="en-US" b="1" i="0" u="none" strike="noStrike" kern="1600" dirty="0"/>
              <a:t> Infections and Pyelonephritis</a:t>
            </a:r>
            <a:endParaRPr lang="en-US" b="1" i="0" u="none" strike="noStrike" kern="1600" baseline="0" dirty="0"/>
          </a:p>
        </p:txBody>
      </p:sp>
      <p:sp>
        <p:nvSpPr>
          <p:cNvPr id="3" name="Text Placeholder 2">
            <a:extLst>
              <a:ext uri="{FF2B5EF4-FFF2-40B4-BE49-F238E27FC236}">
                <a16:creationId xmlns:a16="http://schemas.microsoft.com/office/drawing/2014/main" xmlns="" id="{5B05ED5C-76D4-4840-BC32-954036F377DB}"/>
              </a:ext>
            </a:extLst>
          </p:cNvPr>
          <p:cNvSpPr>
            <a:spLocks noGrp="1"/>
          </p:cNvSpPr>
          <p:nvPr>
            <p:ph type="body" idx="1"/>
          </p:nvPr>
        </p:nvSpPr>
        <p:spPr>
          <a:xfrm>
            <a:off x="878205" y="2125211"/>
            <a:ext cx="10435590" cy="3986213"/>
          </a:xfrm>
        </p:spPr>
        <p:txBody>
          <a:bodyPr/>
          <a:lstStyle/>
          <a:p>
            <a:r>
              <a:rPr lang="en-US" u="none" strike="noStrike" baseline="0" dirty="0"/>
              <a:t>The urine in the bladder is sterile. </a:t>
            </a:r>
          </a:p>
          <a:p>
            <a:pPr lvl="1"/>
            <a:r>
              <a:rPr lang="en-US" u="none" strike="noStrike" baseline="0" dirty="0"/>
              <a:t>When bacteria get into the bladder, cystitis or a </a:t>
            </a:r>
            <a:r>
              <a:rPr lang="en-US" u="dbl" strike="noStrike" dirty="0">
                <a:solidFill>
                  <a:srgbClr val="C00000"/>
                </a:solidFill>
              </a:rPr>
              <a:t>bladder infection</a:t>
            </a:r>
            <a:r>
              <a:rPr lang="en-US" strike="noStrike" dirty="0">
                <a:solidFill>
                  <a:srgbClr val="C00000"/>
                </a:solidFill>
              </a:rPr>
              <a:t> </a:t>
            </a:r>
            <a:r>
              <a:rPr lang="en-US" u="none" strike="noStrike" baseline="0" dirty="0"/>
              <a:t>occurs.</a:t>
            </a:r>
          </a:p>
          <a:p>
            <a:pPr lvl="1"/>
            <a:r>
              <a:rPr lang="en-US" dirty="0"/>
              <a:t>P</a:t>
            </a:r>
            <a:r>
              <a:rPr lang="en-US" u="none" strike="noStrike" baseline="0" dirty="0"/>
              <a:t>ainful urination, blood in the urine, fever, and sometimes severe abdominal/pelvic pain </a:t>
            </a:r>
          </a:p>
          <a:p>
            <a:pPr lvl="1"/>
            <a:r>
              <a:rPr lang="en-US" dirty="0"/>
              <a:t>Bact</a:t>
            </a:r>
            <a:r>
              <a:rPr lang="en-US" u="none" strike="noStrike" baseline="0" dirty="0"/>
              <a:t>eria can travel up the ureters and infect the entire urinary system.</a:t>
            </a:r>
          </a:p>
          <a:p>
            <a:r>
              <a:rPr lang="en-US" u="none" strike="noStrike" baseline="0" dirty="0"/>
              <a:t>Pyelonephritis is a bacterial infection involving one or both kidneys and the ureters, the tubes leading to the urinary bladder.</a:t>
            </a:r>
          </a:p>
          <a:p>
            <a:pPr lvl="1"/>
            <a:r>
              <a:rPr lang="en-US" dirty="0"/>
              <a:t>Acutely or chronic </a:t>
            </a:r>
          </a:p>
          <a:p>
            <a:pPr lvl="1"/>
            <a:r>
              <a:rPr lang="en-US" dirty="0"/>
              <a:t>R</a:t>
            </a:r>
            <a:r>
              <a:rPr lang="en-US" u="none" strike="noStrike" baseline="0" dirty="0"/>
              <a:t>epeated infections can cause decreased kidney function, septic shock, and even death in rare cases. </a:t>
            </a:r>
          </a:p>
          <a:p>
            <a:pPr lvl="1"/>
            <a:r>
              <a:rPr lang="en-US" dirty="0"/>
              <a:t>Y</a:t>
            </a:r>
            <a:r>
              <a:rPr lang="en-US" u="none" strike="noStrike" baseline="0" dirty="0"/>
              <a:t>oung, elderly, and people with poor health are very susceptible to kidney infections.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707623"/>
            <a:ext cx="1034472" cy="830997"/>
          </a:xfrm>
          <a:prstGeom prst="rect">
            <a:avLst/>
          </a:prstGeom>
          <a:noFill/>
        </p:spPr>
        <p:txBody>
          <a:bodyPr wrap="square" rtlCol="0">
            <a:spAutoFit/>
          </a:bodyPr>
          <a:lstStyle/>
          <a:p>
            <a:pPr algn="ctr"/>
            <a:r>
              <a:rPr lang="en-US" sz="2400" b="1" dirty="0">
                <a:latin typeface="Arial Narrow" panose="020B0506020202030204" pitchFamily="34" charset="0"/>
              </a:rPr>
              <a:t>16-1</a:t>
            </a:r>
          </a:p>
          <a:p>
            <a:pPr algn="ctr"/>
            <a:r>
              <a:rPr lang="en-US" sz="2400" b="1" dirty="0">
                <a:latin typeface="Arial Narrow" panose="020B0506020202030204" pitchFamily="34" charset="0"/>
              </a:rPr>
              <a:t>16-2</a:t>
            </a:r>
          </a:p>
        </p:txBody>
      </p:sp>
    </p:spTree>
    <p:extLst>
      <p:ext uri="{BB962C8B-B14F-4D97-AF65-F5344CB8AC3E}">
        <p14:creationId xmlns:p14="http://schemas.microsoft.com/office/powerpoint/2010/main" val="3518758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4898D0-8FEA-41FF-9397-97800502BD7F}"/>
              </a:ext>
            </a:extLst>
          </p:cNvPr>
          <p:cNvSpPr>
            <a:spLocks noGrp="1"/>
          </p:cNvSpPr>
          <p:nvPr>
            <p:ph type="title"/>
          </p:nvPr>
        </p:nvSpPr>
        <p:spPr/>
        <p:txBody>
          <a:bodyPr/>
          <a:lstStyle/>
          <a:p>
            <a:pPr marR="0" rtl="0"/>
            <a:r>
              <a:rPr lang="en-US" b="1" i="0" u="none" strike="noStrike" kern="1600" baseline="0" dirty="0"/>
              <a:t>Acute</a:t>
            </a:r>
            <a:r>
              <a:rPr lang="en-US" b="1" i="0" u="none" strike="noStrike" kern="1600" dirty="0"/>
              <a:t> Pyelonephritis</a:t>
            </a:r>
            <a:endParaRPr lang="en-US" b="1" i="0" u="none" strike="noStrike" kern="1600" baseline="0" dirty="0"/>
          </a:p>
        </p:txBody>
      </p:sp>
      <p:sp>
        <p:nvSpPr>
          <p:cNvPr id="3" name="Text Placeholder 2">
            <a:extLst>
              <a:ext uri="{FF2B5EF4-FFF2-40B4-BE49-F238E27FC236}">
                <a16:creationId xmlns:a16="http://schemas.microsoft.com/office/drawing/2014/main" xmlns="" id="{3A46B92B-F8C8-45A0-ACE3-13684CEFBD68}"/>
              </a:ext>
            </a:extLst>
          </p:cNvPr>
          <p:cNvSpPr>
            <a:spLocks noGrp="1"/>
          </p:cNvSpPr>
          <p:nvPr>
            <p:ph type="body" idx="1"/>
          </p:nvPr>
        </p:nvSpPr>
        <p:spPr/>
        <p:txBody>
          <a:bodyPr/>
          <a:lstStyle/>
          <a:p>
            <a:pPr marR="0" lvl="0" rtl="0"/>
            <a:r>
              <a:rPr lang="en-US" u="none" strike="noStrike" baseline="0" dirty="0"/>
              <a:t>Pyelonephritis is caused by a bacterial infection that typically begins in the urinary bladder.</a:t>
            </a:r>
          </a:p>
          <a:p>
            <a:pPr lvl="1"/>
            <a:r>
              <a:rPr lang="en-US" u="none" strike="noStrike" baseline="0" dirty="0"/>
              <a:t>Bacteria enter the urinary tract through the urethra and travel up to the urinary bladder.</a:t>
            </a:r>
          </a:p>
          <a:p>
            <a:pPr lvl="1"/>
            <a:r>
              <a:rPr lang="en-US" u="none" strike="noStrike" baseline="0" dirty="0"/>
              <a:t>Untreated bacteria continue to grow and travel up the ureters to the kidneys. </a:t>
            </a:r>
          </a:p>
          <a:p>
            <a:pPr lvl="1"/>
            <a:r>
              <a:rPr lang="en-US" dirty="0"/>
              <a:t>W</a:t>
            </a:r>
            <a:r>
              <a:rPr lang="en-US" u="none" strike="noStrike" baseline="0" dirty="0"/>
              <a:t>omen are more prone to urinary tract infections than are men.</a:t>
            </a:r>
          </a:p>
          <a:p>
            <a:pPr lvl="1"/>
            <a:r>
              <a:rPr lang="en-US" dirty="0"/>
              <a:t>I</a:t>
            </a:r>
            <a:r>
              <a:rPr lang="en-US" u="none" strike="noStrike" baseline="0" dirty="0"/>
              <a:t>nfection throughout the body, known as sepsis, kidney stones, and kidney failure</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16-1</a:t>
            </a:r>
          </a:p>
        </p:txBody>
      </p:sp>
    </p:spTree>
    <p:extLst>
      <p:ext uri="{BB962C8B-B14F-4D97-AF65-F5344CB8AC3E}">
        <p14:creationId xmlns:p14="http://schemas.microsoft.com/office/powerpoint/2010/main" val="2748804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0E34FC-7531-4EC0-AE83-18EEDE563DF1}"/>
              </a:ext>
            </a:extLst>
          </p:cNvPr>
          <p:cNvSpPr>
            <a:spLocks noGrp="1"/>
          </p:cNvSpPr>
          <p:nvPr>
            <p:ph type="title"/>
          </p:nvPr>
        </p:nvSpPr>
        <p:spPr/>
        <p:txBody>
          <a:bodyPr/>
          <a:lstStyle/>
          <a:p>
            <a:pPr marR="0" rtl="0"/>
            <a:r>
              <a:rPr lang="en-US" b="1" i="0" u="none" strike="noStrike" kern="1600" baseline="0" dirty="0"/>
              <a:t>Acute</a:t>
            </a:r>
            <a:r>
              <a:rPr lang="en-US" b="1" i="0" u="none" strike="noStrike" kern="1600" dirty="0"/>
              <a:t> Pyelonephritis: Signs and Symptoms</a:t>
            </a:r>
            <a:endParaRPr lang="en-US" b="1" i="0" u="none" strike="noStrike" kern="1600" baseline="0" dirty="0"/>
          </a:p>
        </p:txBody>
      </p:sp>
      <p:sp>
        <p:nvSpPr>
          <p:cNvPr id="3" name="Text Placeholder 2">
            <a:extLst>
              <a:ext uri="{FF2B5EF4-FFF2-40B4-BE49-F238E27FC236}">
                <a16:creationId xmlns:a16="http://schemas.microsoft.com/office/drawing/2014/main" xmlns="" id="{389D1DF6-48D1-4883-9A27-06A82FB0CC78}"/>
              </a:ext>
            </a:extLst>
          </p:cNvPr>
          <p:cNvSpPr>
            <a:spLocks noGrp="1"/>
          </p:cNvSpPr>
          <p:nvPr>
            <p:ph type="body" idx="1"/>
          </p:nvPr>
        </p:nvSpPr>
        <p:spPr/>
        <p:txBody>
          <a:bodyPr/>
          <a:lstStyle/>
          <a:p>
            <a:pPr marR="0" lvl="0" rtl="0"/>
            <a:r>
              <a:rPr lang="en-US" u="none" strike="noStrike" baseline="0" dirty="0"/>
              <a:t>Patients with a kidney infection appear ill and present with a variety of signs and symptoms, including:</a:t>
            </a:r>
          </a:p>
          <a:p>
            <a:pPr lvl="1"/>
            <a:r>
              <a:rPr lang="en-US" u="none" strike="noStrike" baseline="0" dirty="0"/>
              <a:t>Severe abdominal, flank, or back pain</a:t>
            </a:r>
          </a:p>
          <a:p>
            <a:pPr lvl="1"/>
            <a:r>
              <a:rPr lang="en-US" u="none" strike="noStrike" baseline="0" dirty="0"/>
              <a:t>Fever; warm or hot skin</a:t>
            </a:r>
          </a:p>
          <a:p>
            <a:pPr lvl="1"/>
            <a:r>
              <a:rPr lang="en-US" dirty="0"/>
              <a:t>C</a:t>
            </a:r>
            <a:r>
              <a:rPr lang="en-US" u="none" strike="noStrike" baseline="0" dirty="0"/>
              <a:t>hills and shivering</a:t>
            </a:r>
          </a:p>
          <a:p>
            <a:pPr lvl="1"/>
            <a:r>
              <a:rPr lang="en-US" u="none" strike="noStrike" baseline="0" dirty="0"/>
              <a:t>Nausea and vomiting</a:t>
            </a:r>
          </a:p>
          <a:p>
            <a:pPr lvl="1"/>
            <a:r>
              <a:rPr lang="en-US" u="none" strike="noStrike" baseline="0" dirty="0"/>
              <a:t>Pain or increased frequency of urination</a:t>
            </a:r>
          </a:p>
          <a:p>
            <a:pPr lvl="1"/>
            <a:r>
              <a:rPr lang="en-US" dirty="0"/>
              <a:t>A</a:t>
            </a:r>
            <a:r>
              <a:rPr lang="en-US" u="none" strike="noStrike" baseline="0" dirty="0"/>
              <a:t>bnormal urine</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16-2</a:t>
            </a:r>
          </a:p>
        </p:txBody>
      </p:sp>
    </p:spTree>
    <p:extLst>
      <p:ext uri="{BB962C8B-B14F-4D97-AF65-F5344CB8AC3E}">
        <p14:creationId xmlns:p14="http://schemas.microsoft.com/office/powerpoint/2010/main" val="3880783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EACE65-C081-43E5-ABD4-17FC9DA4F3AA}"/>
              </a:ext>
            </a:extLst>
          </p:cNvPr>
          <p:cNvSpPr>
            <a:spLocks noGrp="1"/>
          </p:cNvSpPr>
          <p:nvPr>
            <p:ph type="title"/>
          </p:nvPr>
        </p:nvSpPr>
        <p:spPr/>
        <p:txBody>
          <a:bodyPr/>
          <a:lstStyle/>
          <a:p>
            <a:pPr marR="0" rtl="0"/>
            <a:r>
              <a:rPr lang="en-US" b="1" i="0" u="none" strike="noStrike" kern="1600" baseline="0" dirty="0"/>
              <a:t>Nephrolithiasis</a:t>
            </a:r>
          </a:p>
        </p:txBody>
      </p:sp>
      <p:sp>
        <p:nvSpPr>
          <p:cNvPr id="3" name="Text Placeholder 2">
            <a:extLst>
              <a:ext uri="{FF2B5EF4-FFF2-40B4-BE49-F238E27FC236}">
                <a16:creationId xmlns:a16="http://schemas.microsoft.com/office/drawing/2014/main" xmlns="" id="{09996952-D380-4193-BF71-A23E8D5A7DD6}"/>
              </a:ext>
            </a:extLst>
          </p:cNvPr>
          <p:cNvSpPr>
            <a:spLocks noGrp="1"/>
          </p:cNvSpPr>
          <p:nvPr>
            <p:ph type="body" idx="1"/>
          </p:nvPr>
        </p:nvSpPr>
        <p:spPr>
          <a:xfrm>
            <a:off x="878205" y="2125211"/>
            <a:ext cx="10435590" cy="3986213"/>
          </a:xfrm>
        </p:spPr>
        <p:txBody>
          <a:bodyPr/>
          <a:lstStyle/>
          <a:p>
            <a:pPr marR="0" lvl="0" rtl="0"/>
            <a:r>
              <a:rPr lang="en-US" u="none" strike="noStrike" baseline="0" dirty="0"/>
              <a:t>Nephrolithiasis is the presence of kidney stones, which are formed when mineralized salts within the kidneys crystallize into small, hardened deposits that grow over time.</a:t>
            </a:r>
          </a:p>
          <a:p>
            <a:pPr lvl="1"/>
            <a:r>
              <a:rPr lang="en-US" u="none" strike="noStrike" baseline="0" dirty="0"/>
              <a:t>Stones may travel out of the kidney and become trapped within one or both ureters. </a:t>
            </a:r>
          </a:p>
          <a:p>
            <a:pPr lvl="1"/>
            <a:r>
              <a:rPr lang="en-US" dirty="0"/>
              <a:t>U</a:t>
            </a:r>
            <a:r>
              <a:rPr lang="en-US" u="none" strike="noStrike" baseline="0" dirty="0"/>
              <a:t>rine flow may become blocked, causing pressure, spasm, and intense pain.</a:t>
            </a:r>
          </a:p>
          <a:p>
            <a:pPr lvl="1"/>
            <a:r>
              <a:rPr lang="en-US" u="none" strike="noStrike" baseline="0" dirty="0"/>
              <a:t>Causes include increased levels of stone-forming chemicals within the kidney, dehydration, and congenital kidney defects. </a:t>
            </a:r>
          </a:p>
          <a:p>
            <a:pPr lvl="2"/>
            <a:r>
              <a:rPr lang="en-US" u="none" strike="noStrike" baseline="0" dirty="0"/>
              <a:t>Certain medical conditions such as obesity and gout increase risk. </a:t>
            </a:r>
          </a:p>
          <a:p>
            <a:pPr marR="0" lvl="0" rtl="0"/>
            <a:r>
              <a:rPr lang="en-US" u="none" strike="noStrike" baseline="0" dirty="0"/>
              <a:t>Patients with a kidney stone that has become lodged within a ureter are usually in severe distress and are generally in excruciating pain. </a:t>
            </a:r>
          </a:p>
          <a:p>
            <a:pPr lvl="1"/>
            <a:r>
              <a:rPr lang="en-US" dirty="0"/>
              <a:t>P</a:t>
            </a:r>
            <a:r>
              <a:rPr lang="en-US" u="none" strike="noStrike" baseline="0" dirty="0"/>
              <a:t>ain may be localized in the abdomen or flank and may radiate into the groin.</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707623"/>
            <a:ext cx="1034472" cy="830997"/>
          </a:xfrm>
          <a:prstGeom prst="rect">
            <a:avLst/>
          </a:prstGeom>
          <a:noFill/>
        </p:spPr>
        <p:txBody>
          <a:bodyPr wrap="square" rtlCol="0">
            <a:spAutoFit/>
          </a:bodyPr>
          <a:lstStyle/>
          <a:p>
            <a:pPr algn="ctr"/>
            <a:r>
              <a:rPr lang="en-US" sz="2400" b="1" dirty="0">
                <a:latin typeface="Arial Narrow" panose="020B0506020202030204" pitchFamily="34" charset="0"/>
              </a:rPr>
              <a:t>16-1 </a:t>
            </a:r>
          </a:p>
          <a:p>
            <a:pPr algn="ctr"/>
            <a:r>
              <a:rPr lang="en-US" sz="2400" b="1" dirty="0">
                <a:latin typeface="Arial Narrow" panose="020B0506020202030204" pitchFamily="34" charset="0"/>
              </a:rPr>
              <a:t>16-2</a:t>
            </a:r>
          </a:p>
        </p:txBody>
      </p:sp>
    </p:spTree>
    <p:extLst>
      <p:ext uri="{BB962C8B-B14F-4D97-AF65-F5344CB8AC3E}">
        <p14:creationId xmlns:p14="http://schemas.microsoft.com/office/powerpoint/2010/main" val="2296789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CA9A25-D318-4D42-922D-65DEE92329DA}"/>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Bowel Obstruction</a:t>
            </a:r>
          </a:p>
        </p:txBody>
      </p:sp>
      <p:sp>
        <p:nvSpPr>
          <p:cNvPr id="3" name="Text Placeholder 2">
            <a:extLst>
              <a:ext uri="{FF2B5EF4-FFF2-40B4-BE49-F238E27FC236}">
                <a16:creationId xmlns:a16="http://schemas.microsoft.com/office/drawing/2014/main" xmlns="" id="{0B547C0D-AFD5-4510-9F38-18F39B2A52CC}"/>
              </a:ext>
            </a:extLst>
          </p:cNvPr>
          <p:cNvSpPr>
            <a:spLocks noGrp="1"/>
          </p:cNvSpPr>
          <p:nvPr>
            <p:ph type="body" idx="1"/>
          </p:nvPr>
        </p:nvSpPr>
        <p:spPr>
          <a:xfrm>
            <a:off x="682073" y="2031990"/>
            <a:ext cx="5010496" cy="3822719"/>
          </a:xfrm>
        </p:spPr>
        <p:txBody>
          <a:bodyPr>
            <a:normAutofit/>
          </a:bodyPr>
          <a:lstStyle/>
          <a:p>
            <a:r>
              <a:rPr lang="en-US" dirty="0"/>
              <a:t>S</a:t>
            </a:r>
            <a:r>
              <a:rPr lang="en-US" u="none" strike="noStrike" baseline="0" dirty="0"/>
              <a:t>erious medical emergency in which a segment of either the small intestine or the large intestine gets partially or completely blocked inside, so food is unable to be pushed along the intestinal path, causing a partial or complete blockage </a:t>
            </a:r>
          </a:p>
          <a:p>
            <a:pPr marL="228600" lvl="2">
              <a:spcBef>
                <a:spcPts val="1500"/>
              </a:spcBef>
            </a:pPr>
            <a:r>
              <a:rPr lang="en-US" sz="2200" dirty="0"/>
              <a:t>Solids and/or liquids cannot move normally through the digestive tract.</a:t>
            </a:r>
          </a:p>
          <a:p>
            <a:endParaRPr lang="en-US" sz="2400" u="none" strike="noStrike"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16-1</a:t>
            </a:r>
          </a:p>
        </p:txBody>
      </p:sp>
      <p:pic>
        <p:nvPicPr>
          <p:cNvPr id="2050" name="Picture 2" descr="The table entries are as follows: Previous abdominal surgery resulting in the development of scar tissue; Structural intestine problems such as twisting, herniation, and the presence of foreign bodies or impacted feces; Diet-related problems such as a low-fiber diet, failure to adequately chew solid foods, and insufficient water intake (dehydration); Medications that may cause constipation such as oxycodone (a narcotic pain medication) and loperamide (an antidiarrhea medication); Chronic medical conditions such as Crohn’s disease or diverticulitis; Tumors that obstruct the lumen of the intestines. " title="A table shows the causes of bowel obstr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488" y="1881037"/>
            <a:ext cx="4037012" cy="412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45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CA9A25-D318-4D42-922D-65DEE92329DA}"/>
              </a:ext>
            </a:extLst>
          </p:cNvPr>
          <p:cNvSpPr>
            <a:spLocks noGrp="1"/>
          </p:cNvSpPr>
          <p:nvPr>
            <p:ph type="title"/>
          </p:nvPr>
        </p:nvSpPr>
        <p:spPr/>
        <p:txBody>
          <a:bodyPr/>
          <a:lstStyle/>
          <a:p>
            <a:pPr marR="0" rtl="0"/>
            <a:r>
              <a:rPr lang="en-US" b="1" i="0" u="none" strike="noStrike" kern="1600" baseline="0" dirty="0"/>
              <a:t>Bowel</a:t>
            </a:r>
            <a:r>
              <a:rPr lang="en-US" b="1" i="0" u="none" strike="noStrike" kern="1600" dirty="0"/>
              <a:t> Obstructions: Sign and Symptoms</a:t>
            </a:r>
            <a:endParaRPr lang="en-US" b="1" i="0" u="none" strike="noStrike" kern="1600" baseline="0" dirty="0"/>
          </a:p>
        </p:txBody>
      </p:sp>
      <p:sp>
        <p:nvSpPr>
          <p:cNvPr id="3" name="Text Placeholder 2">
            <a:extLst>
              <a:ext uri="{FF2B5EF4-FFF2-40B4-BE49-F238E27FC236}">
                <a16:creationId xmlns:a16="http://schemas.microsoft.com/office/drawing/2014/main" xmlns="" id="{0B547C0D-AFD5-4510-9F38-18F39B2A52CC}"/>
              </a:ext>
            </a:extLst>
          </p:cNvPr>
          <p:cNvSpPr>
            <a:spLocks noGrp="1"/>
          </p:cNvSpPr>
          <p:nvPr>
            <p:ph type="body" idx="1"/>
          </p:nvPr>
        </p:nvSpPr>
        <p:spPr/>
        <p:txBody>
          <a:bodyPr/>
          <a:lstStyle/>
          <a:p>
            <a:r>
              <a:rPr lang="en-US" u="none" strike="noStrike" baseline="0" dirty="0"/>
              <a:t>Patients with bowel obstruction commonly present with a history of constipation, abdominal pain, guarding, profound nausea, and vomiting. </a:t>
            </a:r>
          </a:p>
          <a:p>
            <a:r>
              <a:rPr lang="en-US" u="none" strike="noStrike" baseline="0" dirty="0"/>
              <a:t>Fever may or may not be present. </a:t>
            </a:r>
          </a:p>
          <a:p>
            <a:r>
              <a:rPr lang="en-US" dirty="0"/>
              <a:t>A</a:t>
            </a:r>
            <a:r>
              <a:rPr lang="en-US" u="none" strike="noStrike" baseline="0" dirty="0"/>
              <a:t>bdomen may be bloated or grossly distended. </a:t>
            </a:r>
          </a:p>
          <a:p>
            <a:r>
              <a:rPr lang="en-US" u="none" strike="noStrike" baseline="0" dirty="0"/>
              <a:t>Vital signs may initially be elevated, indicating severe distress, but can quickly fall, leading to shock and even death if the condition is not recognized and treated rapidly.</a:t>
            </a:r>
          </a:p>
        </p:txBody>
      </p:sp>
      <p:pic>
        <p:nvPicPr>
          <p:cNvPr id="4" name="Picture 3"/>
          <p:cNvPicPr>
            <a:picLocks noChangeAspect="1"/>
          </p:cNvPicPr>
          <p:nvPr/>
        </p:nvPicPr>
        <p:blipFill>
          <a:blip r:embed="rId2"/>
          <a:stretch>
            <a:fillRect/>
          </a:stretch>
        </p:blipFill>
        <p:spPr>
          <a:xfrm>
            <a:off x="10200673" y="474817"/>
            <a:ext cx="1359526" cy="1365622"/>
          </a:xfrm>
          <a:prstGeom prst="rect">
            <a:avLst/>
          </a:prstGeom>
        </p:spPr>
      </p:pic>
      <p:sp>
        <p:nvSpPr>
          <p:cNvPr id="5" name="TextBox 4"/>
          <p:cNvSpPr txBox="1"/>
          <p:nvPr/>
        </p:nvSpPr>
        <p:spPr>
          <a:xfrm>
            <a:off x="10363200" y="92679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16-1</a:t>
            </a:r>
          </a:p>
        </p:txBody>
      </p:sp>
    </p:spTree>
    <p:extLst>
      <p:ext uri="{BB962C8B-B14F-4D97-AF65-F5344CB8AC3E}">
        <p14:creationId xmlns:p14="http://schemas.microsoft.com/office/powerpoint/2010/main" val="1581765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733B21-2966-4E6C-8846-998BE11A15BC}"/>
              </a:ext>
            </a:extLst>
          </p:cNvPr>
          <p:cNvSpPr>
            <a:spLocks noGrp="1"/>
          </p:cNvSpPr>
          <p:nvPr>
            <p:ph type="title"/>
          </p:nvPr>
        </p:nvSpPr>
        <p:spPr/>
        <p:txBody>
          <a:bodyPr/>
          <a:lstStyle/>
          <a:p>
            <a:pPr marR="0" rtl="0"/>
            <a:r>
              <a:rPr lang="en-US" b="1" i="0" u="none" strike="noStrike" kern="1600" baseline="0" dirty="0"/>
              <a:t>Perforated</a:t>
            </a:r>
            <a:r>
              <a:rPr lang="en-US" b="1" i="0" u="none" strike="noStrike" kern="1600" dirty="0"/>
              <a:t> Bowel</a:t>
            </a:r>
            <a:endParaRPr lang="en-US" b="1" i="0" u="none" strike="noStrike" kern="1600" baseline="0" dirty="0"/>
          </a:p>
        </p:txBody>
      </p:sp>
      <p:sp>
        <p:nvSpPr>
          <p:cNvPr id="3" name="Text Placeholder 2">
            <a:extLst>
              <a:ext uri="{FF2B5EF4-FFF2-40B4-BE49-F238E27FC236}">
                <a16:creationId xmlns:a16="http://schemas.microsoft.com/office/drawing/2014/main" xmlns="" id="{C22A014E-2F97-48EB-9AF5-CCA07CA196EF}"/>
              </a:ext>
            </a:extLst>
          </p:cNvPr>
          <p:cNvSpPr>
            <a:spLocks noGrp="1"/>
          </p:cNvSpPr>
          <p:nvPr>
            <p:ph type="body" idx="1"/>
          </p:nvPr>
        </p:nvSpPr>
        <p:spPr>
          <a:xfrm>
            <a:off x="878205" y="1801493"/>
            <a:ext cx="10435590" cy="4545844"/>
          </a:xfrm>
        </p:spPr>
        <p:txBody>
          <a:bodyPr/>
          <a:lstStyle/>
          <a:p>
            <a:r>
              <a:rPr lang="en-US" dirty="0"/>
              <a:t>T</a:t>
            </a:r>
            <a:r>
              <a:rPr lang="en-US" u="none" strike="noStrike" baseline="0" dirty="0"/>
              <a:t>rue emergency where a hole or tear develops in the intestinal wall, resulting in the contents leaking into the abdominal cavity</a:t>
            </a:r>
          </a:p>
          <a:p>
            <a:pPr lvl="1"/>
            <a:r>
              <a:rPr lang="en-US" dirty="0"/>
              <a:t>C</a:t>
            </a:r>
            <a:r>
              <a:rPr lang="en-US" u="none" strike="noStrike" baseline="0" dirty="0"/>
              <a:t>an rapidly lead to peritonitis, sepsis, and death if not rapidly corrected by surgery </a:t>
            </a:r>
          </a:p>
          <a:p>
            <a:r>
              <a:rPr lang="en-US" dirty="0"/>
              <a:t>C</a:t>
            </a:r>
            <a:r>
              <a:rPr lang="en-US" u="none" strike="noStrike" baseline="0" dirty="0"/>
              <a:t>auses include bowel obstruction, excess stomach acid, ulcerative disease, trauma, cancer of the bowel, a ruptured appendix, and chronic weakness of the intestinal wall.</a:t>
            </a:r>
          </a:p>
          <a:p>
            <a:r>
              <a:rPr lang="en-US" dirty="0"/>
              <a:t>I</a:t>
            </a:r>
            <a:r>
              <a:rPr lang="en-US" u="none" strike="noStrike" baseline="0" dirty="0"/>
              <a:t>ntense, visceral abdominal pain that worsens with movement or deep inspiration and is accompanied by:</a:t>
            </a:r>
          </a:p>
          <a:p>
            <a:pPr lvl="1"/>
            <a:r>
              <a:rPr lang="en-US" dirty="0"/>
              <a:t>G</a:t>
            </a:r>
            <a:r>
              <a:rPr lang="en-US" u="none" strike="noStrike" baseline="0" dirty="0"/>
              <a:t>uarding</a:t>
            </a:r>
          </a:p>
          <a:p>
            <a:pPr lvl="1"/>
            <a:r>
              <a:rPr lang="en-US" dirty="0"/>
              <a:t>H</a:t>
            </a:r>
            <a:r>
              <a:rPr lang="en-US" u="none" strike="noStrike" baseline="0" dirty="0"/>
              <a:t>igh fever </a:t>
            </a:r>
          </a:p>
          <a:p>
            <a:pPr lvl="1"/>
            <a:r>
              <a:rPr lang="en-US" u="none" strike="noStrike" baseline="0" dirty="0"/>
              <a:t>Severe nausea</a:t>
            </a:r>
          </a:p>
          <a:p>
            <a:pPr lvl="1"/>
            <a:r>
              <a:rPr lang="en-US" dirty="0"/>
              <a:t>I</a:t>
            </a:r>
            <a:r>
              <a:rPr lang="en-US" u="none" strike="noStrike" baseline="0" dirty="0"/>
              <a:t>ntense vomiting</a:t>
            </a:r>
          </a:p>
        </p:txBody>
      </p:sp>
      <p:pic>
        <p:nvPicPr>
          <p:cNvPr id="4" name="Picture 3"/>
          <p:cNvPicPr>
            <a:picLocks noChangeAspect="1"/>
          </p:cNvPicPr>
          <p:nvPr/>
        </p:nvPicPr>
        <p:blipFill>
          <a:blip r:embed="rId2"/>
          <a:stretch>
            <a:fillRect/>
          </a:stretch>
        </p:blipFill>
        <p:spPr>
          <a:xfrm>
            <a:off x="10200673" y="278452"/>
            <a:ext cx="1359526" cy="1365622"/>
          </a:xfrm>
          <a:prstGeom prst="rect">
            <a:avLst/>
          </a:prstGeom>
        </p:spPr>
      </p:pic>
      <p:sp>
        <p:nvSpPr>
          <p:cNvPr id="5" name="TextBox 4"/>
          <p:cNvSpPr txBox="1"/>
          <p:nvPr/>
        </p:nvSpPr>
        <p:spPr>
          <a:xfrm>
            <a:off x="10363200" y="545764"/>
            <a:ext cx="1034472" cy="830997"/>
          </a:xfrm>
          <a:prstGeom prst="rect">
            <a:avLst/>
          </a:prstGeom>
          <a:noFill/>
        </p:spPr>
        <p:txBody>
          <a:bodyPr wrap="square" rtlCol="0">
            <a:spAutoFit/>
          </a:bodyPr>
          <a:lstStyle/>
          <a:p>
            <a:pPr algn="ctr"/>
            <a:r>
              <a:rPr lang="en-US" sz="2400" b="1" dirty="0">
                <a:latin typeface="Arial Narrow" panose="020B0506020202030204" pitchFamily="34" charset="0"/>
              </a:rPr>
              <a:t>16-1</a:t>
            </a:r>
          </a:p>
          <a:p>
            <a:pPr algn="ctr"/>
            <a:r>
              <a:rPr lang="en-US" sz="2400" b="1" dirty="0">
                <a:latin typeface="Arial Narrow" panose="020B0506020202030204" pitchFamily="34" charset="0"/>
              </a:rPr>
              <a:t>16-3</a:t>
            </a:r>
          </a:p>
        </p:txBody>
      </p:sp>
    </p:spTree>
    <p:extLst>
      <p:ext uri="{BB962C8B-B14F-4D97-AF65-F5344CB8AC3E}">
        <p14:creationId xmlns:p14="http://schemas.microsoft.com/office/powerpoint/2010/main" val="329160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42352-5D2E-4AF0-B1C9-E54F9C8D5238}"/>
              </a:ext>
            </a:extLst>
          </p:cNvPr>
          <p:cNvSpPr>
            <a:spLocks noGrp="1"/>
          </p:cNvSpPr>
          <p:nvPr>
            <p:ph type="title"/>
          </p:nvPr>
        </p:nvSpPr>
        <p:spPr/>
        <p:txBody>
          <a:bodyPr/>
          <a:lstStyle/>
          <a:p>
            <a:pPr marR="0" rtl="0"/>
            <a:r>
              <a:rPr lang="en-US" b="1" i="0" u="none" strike="noStrike" kern="1600" baseline="0" dirty="0"/>
              <a:t>Gastritis</a:t>
            </a:r>
          </a:p>
        </p:txBody>
      </p:sp>
      <p:sp>
        <p:nvSpPr>
          <p:cNvPr id="3" name="Text Placeholder 2">
            <a:extLst>
              <a:ext uri="{FF2B5EF4-FFF2-40B4-BE49-F238E27FC236}">
                <a16:creationId xmlns:a16="http://schemas.microsoft.com/office/drawing/2014/main" xmlns="" id="{BD56DA96-BD86-4F3E-96E3-2BD8BB2E410C}"/>
              </a:ext>
            </a:extLst>
          </p:cNvPr>
          <p:cNvSpPr>
            <a:spLocks noGrp="1"/>
          </p:cNvSpPr>
          <p:nvPr>
            <p:ph type="body" idx="1"/>
          </p:nvPr>
        </p:nvSpPr>
        <p:spPr/>
        <p:txBody>
          <a:bodyPr/>
          <a:lstStyle/>
          <a:p>
            <a:pPr marR="0" lvl="0" rtl="0"/>
            <a:r>
              <a:rPr lang="en-US" u="none" strike="noStrike" baseline="0" dirty="0"/>
              <a:t>Inflammation</a:t>
            </a:r>
            <a:r>
              <a:rPr lang="en-US" u="none" strike="noStrike" dirty="0"/>
              <a:t> of the stomach</a:t>
            </a:r>
            <a:endParaRPr lang="en-US" u="none" strike="noStrike" baseline="0" dirty="0"/>
          </a:p>
          <a:p>
            <a:pPr lvl="1"/>
            <a:r>
              <a:rPr lang="en-US" dirty="0"/>
              <a:t>C</a:t>
            </a:r>
            <a:r>
              <a:rPr lang="en-US" u="none" strike="noStrike" baseline="0" dirty="0"/>
              <a:t>an occur due to many reasons, including alcohol use, chronic vomiting, use of certain medications, and infections</a:t>
            </a:r>
          </a:p>
          <a:p>
            <a:pPr lvl="1"/>
            <a:r>
              <a:rPr lang="en-US" dirty="0"/>
              <a:t>C</a:t>
            </a:r>
            <a:r>
              <a:rPr lang="en-US" u="none" strike="noStrike" baseline="0" dirty="0"/>
              <a:t>auses “heartburn”-type symptoms </a:t>
            </a:r>
          </a:p>
          <a:p>
            <a:pPr lvl="1"/>
            <a:r>
              <a:rPr lang="en-US" dirty="0"/>
              <a:t>S</a:t>
            </a:r>
            <a:r>
              <a:rPr lang="en-US" u="none" strike="noStrike" baseline="0" dirty="0"/>
              <a:t>tomach makes hydrochloric acid to help digest food. </a:t>
            </a:r>
          </a:p>
          <a:p>
            <a:pPr marR="0" lvl="0" rtl="0"/>
            <a:r>
              <a:rPr lang="en-US" u="none" strike="noStrike" baseline="0" dirty="0"/>
              <a:t>When too much acid is made, the wall of the stomach becomes inflamed, a condition commonly referred to as indigestion.</a:t>
            </a:r>
          </a:p>
        </p:txBody>
      </p:sp>
      <p:pic>
        <p:nvPicPr>
          <p:cNvPr id="4" name="Picture 3"/>
          <p:cNvPicPr>
            <a:picLocks noChangeAspect="1"/>
          </p:cNvPicPr>
          <p:nvPr/>
        </p:nvPicPr>
        <p:blipFill>
          <a:blip r:embed="rId2"/>
          <a:stretch>
            <a:fillRect/>
          </a:stretch>
        </p:blipFill>
        <p:spPr>
          <a:xfrm>
            <a:off x="10200673" y="457564"/>
            <a:ext cx="1359526" cy="1365622"/>
          </a:xfrm>
          <a:prstGeom prst="rect">
            <a:avLst/>
          </a:prstGeom>
        </p:spPr>
      </p:pic>
      <p:sp>
        <p:nvSpPr>
          <p:cNvPr id="5" name="TextBox 4"/>
          <p:cNvSpPr txBox="1"/>
          <p:nvPr/>
        </p:nvSpPr>
        <p:spPr>
          <a:xfrm>
            <a:off x="10363200" y="909542"/>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16-1</a:t>
            </a:r>
          </a:p>
        </p:txBody>
      </p:sp>
    </p:spTree>
    <p:extLst>
      <p:ext uri="{BB962C8B-B14F-4D97-AF65-F5344CB8AC3E}">
        <p14:creationId xmlns:p14="http://schemas.microsoft.com/office/powerpoint/2010/main" val="597907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42352-5D2E-4AF0-B1C9-E54F9C8D5238}"/>
              </a:ext>
            </a:extLst>
          </p:cNvPr>
          <p:cNvSpPr>
            <a:spLocks noGrp="1"/>
          </p:cNvSpPr>
          <p:nvPr>
            <p:ph type="title"/>
          </p:nvPr>
        </p:nvSpPr>
        <p:spPr/>
        <p:txBody>
          <a:bodyPr/>
          <a:lstStyle/>
          <a:p>
            <a:pPr marR="0" rtl="0"/>
            <a:r>
              <a:rPr lang="en-US" b="1" i="0" u="none" strike="noStrike" kern="1600" baseline="0" dirty="0"/>
              <a:t>Esophagitis</a:t>
            </a:r>
          </a:p>
        </p:txBody>
      </p:sp>
      <p:sp>
        <p:nvSpPr>
          <p:cNvPr id="3" name="Text Placeholder 2">
            <a:extLst>
              <a:ext uri="{FF2B5EF4-FFF2-40B4-BE49-F238E27FC236}">
                <a16:creationId xmlns:a16="http://schemas.microsoft.com/office/drawing/2014/main" xmlns="" id="{BD56DA96-BD86-4F3E-96E3-2BD8BB2E410C}"/>
              </a:ext>
            </a:extLst>
          </p:cNvPr>
          <p:cNvSpPr>
            <a:spLocks noGrp="1"/>
          </p:cNvSpPr>
          <p:nvPr>
            <p:ph type="body" idx="1"/>
          </p:nvPr>
        </p:nvSpPr>
        <p:spPr/>
        <p:txBody>
          <a:bodyPr/>
          <a:lstStyle/>
          <a:p>
            <a:pPr marR="0" lvl="0" rtl="0"/>
            <a:r>
              <a:rPr lang="en-US" u="none" strike="noStrike" baseline="0" dirty="0"/>
              <a:t>Esophagitis is caused by gastro-esophageal reflux disease (GERD), a condition in which stomach contents mixed with hydrochloric acid flow back into the esophagus. </a:t>
            </a:r>
          </a:p>
          <a:p>
            <a:r>
              <a:rPr lang="en-US" dirty="0"/>
              <a:t>H</a:t>
            </a:r>
            <a:r>
              <a:rPr lang="en-US" u="none" strike="noStrike" baseline="0" dirty="0"/>
              <a:t>iatal </a:t>
            </a:r>
            <a:r>
              <a:rPr lang="en-US" dirty="0"/>
              <a:t>H</a:t>
            </a:r>
            <a:r>
              <a:rPr lang="en-US" u="none" strike="noStrike" baseline="0" dirty="0"/>
              <a:t>ernia </a:t>
            </a:r>
          </a:p>
          <a:p>
            <a:pPr lvl="1"/>
            <a:r>
              <a:rPr lang="en-US" dirty="0"/>
              <a:t>A</a:t>
            </a:r>
            <a:r>
              <a:rPr lang="en-US" u="none" strike="noStrike" baseline="0" dirty="0"/>
              <a:t>llows the sphincter or valve at the bottom of the esophagus to malfunction</a:t>
            </a:r>
          </a:p>
          <a:p>
            <a:pPr lvl="1"/>
            <a:r>
              <a:rPr lang="en-US" u="none" strike="noStrike" baseline="0" dirty="0"/>
              <a:t>Normally, this valve allows food into the stomach but not back up into the esophagus. </a:t>
            </a:r>
          </a:p>
          <a:p>
            <a:pPr lvl="1"/>
            <a:r>
              <a:rPr lang="en-US" u="none" strike="noStrike" baseline="0" dirty="0"/>
              <a:t>Food and acid reflux into the bottom of the esophagus.</a:t>
            </a:r>
            <a:endParaRPr lang="en-US" dirty="0"/>
          </a:p>
          <a:p>
            <a:pPr lvl="2"/>
            <a:r>
              <a:rPr lang="en-US" dirty="0"/>
              <a:t>D</a:t>
            </a:r>
            <a:r>
              <a:rPr lang="en-US" u="none" strike="noStrike" baseline="0" dirty="0"/>
              <a:t>amaging the tube that empties into the stomach</a:t>
            </a:r>
          </a:p>
        </p:txBody>
      </p:sp>
      <p:pic>
        <p:nvPicPr>
          <p:cNvPr id="4" name="Picture 3"/>
          <p:cNvPicPr>
            <a:picLocks noChangeAspect="1"/>
          </p:cNvPicPr>
          <p:nvPr/>
        </p:nvPicPr>
        <p:blipFill>
          <a:blip r:embed="rId2"/>
          <a:stretch>
            <a:fillRect/>
          </a:stretch>
        </p:blipFill>
        <p:spPr>
          <a:xfrm>
            <a:off x="10200673" y="457564"/>
            <a:ext cx="1359526" cy="1365622"/>
          </a:xfrm>
          <a:prstGeom prst="rect">
            <a:avLst/>
          </a:prstGeom>
        </p:spPr>
      </p:pic>
      <p:sp>
        <p:nvSpPr>
          <p:cNvPr id="5" name="TextBox 4"/>
          <p:cNvSpPr txBox="1"/>
          <p:nvPr/>
        </p:nvSpPr>
        <p:spPr>
          <a:xfrm>
            <a:off x="10363200" y="909542"/>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16-1</a:t>
            </a:r>
          </a:p>
        </p:txBody>
      </p:sp>
    </p:spTree>
    <p:extLst>
      <p:ext uri="{BB962C8B-B14F-4D97-AF65-F5344CB8AC3E}">
        <p14:creationId xmlns:p14="http://schemas.microsoft.com/office/powerpoint/2010/main" val="418147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a:t>Key Terms</a:t>
            </a:r>
          </a:p>
        </p:txBody>
      </p:sp>
      <p:sp>
        <p:nvSpPr>
          <p:cNvPr id="3" name="Text Placeholder 2"/>
          <p:cNvSpPr>
            <a:spLocks noGrp="1"/>
          </p:cNvSpPr>
          <p:nvPr>
            <p:ph type="body" idx="1"/>
          </p:nvPr>
        </p:nvSpPr>
        <p:spPr/>
        <p:txBody>
          <a:bodyPr numCol="2"/>
          <a:lstStyle/>
          <a:p>
            <a:r>
              <a:rPr lang="en-US" dirty="0"/>
              <a:t>Acute abdomen</a:t>
            </a:r>
          </a:p>
          <a:p>
            <a:r>
              <a:rPr lang="en-US" dirty="0"/>
              <a:t>Bladder infection</a:t>
            </a:r>
          </a:p>
          <a:p>
            <a:r>
              <a:rPr lang="en-US" dirty="0"/>
              <a:t>Ectopic pregnancy</a:t>
            </a:r>
          </a:p>
          <a:p>
            <a:r>
              <a:rPr lang="en-US" dirty="0"/>
              <a:t>Guarding</a:t>
            </a:r>
          </a:p>
          <a:p>
            <a:r>
              <a:rPr lang="en-US" dirty="0"/>
              <a:t>Hematemesis</a:t>
            </a:r>
          </a:p>
          <a:p>
            <a:r>
              <a:rPr lang="en-US" dirty="0"/>
              <a:t>Jaundice</a:t>
            </a:r>
          </a:p>
          <a:p>
            <a:r>
              <a:rPr lang="en-US" dirty="0"/>
              <a:t>Melena</a:t>
            </a:r>
          </a:p>
          <a:p>
            <a:r>
              <a:rPr lang="en-US" dirty="0"/>
              <a:t>Ovarian cyst</a:t>
            </a:r>
          </a:p>
          <a:p>
            <a:r>
              <a:rPr lang="en-US" dirty="0"/>
              <a:t>Pancreatitis</a:t>
            </a:r>
          </a:p>
          <a:p>
            <a:r>
              <a:rPr lang="en-US" dirty="0"/>
              <a:t>Pelvic inflammatory disease</a:t>
            </a:r>
          </a:p>
          <a:p>
            <a:r>
              <a:rPr lang="en-US" dirty="0"/>
              <a:t>Peritoneum</a:t>
            </a:r>
          </a:p>
          <a:p>
            <a:r>
              <a:rPr lang="en-US" dirty="0"/>
              <a:t>Peritonitis</a:t>
            </a:r>
          </a:p>
          <a:p>
            <a:r>
              <a:rPr lang="en-US" dirty="0"/>
              <a:t>Referred pain</a:t>
            </a:r>
          </a:p>
          <a:p>
            <a:endParaRPr lang="en-US" dirty="0"/>
          </a:p>
        </p:txBody>
      </p:sp>
    </p:spTree>
    <p:extLst>
      <p:ext uri="{BB962C8B-B14F-4D97-AF65-F5344CB8AC3E}">
        <p14:creationId xmlns:p14="http://schemas.microsoft.com/office/powerpoint/2010/main" val="2792413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CDC461-569C-4F0E-BB01-AE102350D11A}"/>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Peptic Ulcer Disease</a:t>
            </a:r>
          </a:p>
        </p:txBody>
      </p:sp>
      <p:sp>
        <p:nvSpPr>
          <p:cNvPr id="3" name="Text Placeholder 2">
            <a:extLst>
              <a:ext uri="{FF2B5EF4-FFF2-40B4-BE49-F238E27FC236}">
                <a16:creationId xmlns:a16="http://schemas.microsoft.com/office/drawing/2014/main" xmlns="" id="{9A2158D7-9F1A-48DB-89E4-F814E66D13EF}"/>
              </a:ext>
            </a:extLst>
          </p:cNvPr>
          <p:cNvSpPr>
            <a:spLocks noGrp="1"/>
          </p:cNvSpPr>
          <p:nvPr>
            <p:ph sz="half" idx="1"/>
          </p:nvPr>
        </p:nvSpPr>
        <p:spPr>
          <a:xfrm>
            <a:off x="646835" y="1708520"/>
            <a:ext cx="4855464" cy="4729436"/>
          </a:xfrm>
        </p:spPr>
        <p:txBody>
          <a:bodyPr>
            <a:normAutofit/>
          </a:bodyPr>
          <a:lstStyle/>
          <a:p>
            <a:pPr marR="0" lvl="0" rtl="0"/>
            <a:r>
              <a:rPr lang="en-US" u="none" strike="noStrike" baseline="0" dirty="0"/>
              <a:t>Peptic ulcer disease is a condition in which excess stomach acid creates a defect of the lining of the esophagus, stomach, or duodenum (the first section of the small intestine). </a:t>
            </a:r>
          </a:p>
          <a:p>
            <a:r>
              <a:rPr lang="en-US" dirty="0"/>
              <a:t>The most common causes of peptic ulcers are infection with the bacterium Helicobacter pylori and long-term use of aspirin and nonsteroidal anti-inflammatory drugs (NSAIDs, e.g., Advil, Aleve). </a:t>
            </a:r>
          </a:p>
          <a:p>
            <a:pPr marR="0" lvl="0" rtl="0"/>
            <a:endParaRPr lang="en-US" u="none" strike="noStrike" baseline="0" dirty="0"/>
          </a:p>
          <a:p>
            <a:pPr marR="0" lvl="0" rtl="0"/>
            <a:endParaRPr lang="en-US" u="none" strike="noStrike" baseline="0" dirty="0"/>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16-1</a:t>
            </a:r>
          </a:p>
        </p:txBody>
      </p:sp>
      <p:pic>
        <p:nvPicPr>
          <p:cNvPr id="10242" name="Picture 2" descr="Illustration shows the Esophagus leading to the Stomach, past the Diaphragm and then narrowing to the duodenum. A black dot is present in the stomach representing ul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100" y="1896455"/>
            <a:ext cx="5263572" cy="435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93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CDC461-569C-4F0E-BB01-AE102350D11A}"/>
              </a:ext>
            </a:extLst>
          </p:cNvPr>
          <p:cNvSpPr>
            <a:spLocks noGrp="1"/>
          </p:cNvSpPr>
          <p:nvPr>
            <p:ph type="title"/>
          </p:nvPr>
        </p:nvSpPr>
        <p:spPr/>
        <p:txBody>
          <a:bodyPr/>
          <a:lstStyle/>
          <a:p>
            <a:pPr marR="0" rtl="0"/>
            <a:r>
              <a:rPr lang="en-US" b="1" i="0" u="none" strike="noStrike" kern="1600" baseline="0" dirty="0"/>
              <a:t>Peptic Ulcer Disease:</a:t>
            </a:r>
            <a:r>
              <a:rPr lang="en-US" b="1" i="0" u="none" strike="noStrike" kern="1600" dirty="0"/>
              <a:t> Signs and Symptoms</a:t>
            </a:r>
            <a:endParaRPr lang="en-US" b="1" i="0" u="none" strike="noStrike" kern="1600" baseline="0" dirty="0"/>
          </a:p>
        </p:txBody>
      </p:sp>
      <p:sp>
        <p:nvSpPr>
          <p:cNvPr id="3" name="Text Placeholder 2">
            <a:extLst>
              <a:ext uri="{FF2B5EF4-FFF2-40B4-BE49-F238E27FC236}">
                <a16:creationId xmlns:a16="http://schemas.microsoft.com/office/drawing/2014/main" xmlns="" id="{9A2158D7-9F1A-48DB-89E4-F814E66D13EF}"/>
              </a:ext>
            </a:extLst>
          </p:cNvPr>
          <p:cNvSpPr>
            <a:spLocks noGrp="1"/>
          </p:cNvSpPr>
          <p:nvPr>
            <p:ph type="body" idx="1"/>
          </p:nvPr>
        </p:nvSpPr>
        <p:spPr/>
        <p:txBody>
          <a:bodyPr/>
          <a:lstStyle/>
          <a:p>
            <a:pPr marR="0" lvl="0" rtl="0"/>
            <a:r>
              <a:rPr lang="en-US" u="none" strike="noStrike" baseline="0" dirty="0"/>
              <a:t>Factors that can cause excessive acid production in the stomach include smoking and consumption of fatty foods, caffeine, and alcohol. </a:t>
            </a:r>
          </a:p>
          <a:p>
            <a:pPr lvl="1"/>
            <a:r>
              <a:rPr lang="en-US" u="none" strike="noStrike" baseline="0" dirty="0"/>
              <a:t>Although stress and spicy foods do not cause peptic ulcers, they can make symptoms worse.</a:t>
            </a:r>
          </a:p>
          <a:p>
            <a:pPr marR="0" lvl="0" rtl="0"/>
            <a:r>
              <a:rPr lang="en-US" u="none" strike="noStrike" baseline="0" dirty="0"/>
              <a:t>Patients with inflammation of the upper GI tract may present with chest pain, upper abdominal pain, nausea, or a complaint of a sour taste in the mouth. </a:t>
            </a:r>
          </a:p>
          <a:p>
            <a:pPr lvl="1"/>
            <a:r>
              <a:rPr lang="en-US" dirty="0"/>
              <a:t>H</a:t>
            </a:r>
            <a:r>
              <a:rPr lang="en-US" u="none" strike="noStrike" baseline="0" dirty="0"/>
              <a:t>eartburn pain </a:t>
            </a:r>
          </a:p>
          <a:p>
            <a:pPr lvl="1"/>
            <a:r>
              <a:rPr lang="en-US" u="none" strike="noStrike" baseline="0" dirty="0"/>
              <a:t>May be difficult to differentiate pain from these conditions from pain resulting from acute heart disease</a:t>
            </a:r>
          </a:p>
          <a:p>
            <a:pPr lvl="1"/>
            <a:r>
              <a:rPr lang="en-US" dirty="0"/>
              <a:t>A</a:t>
            </a:r>
            <a:r>
              <a:rPr lang="en-US" u="none" strike="noStrike" baseline="0" dirty="0"/>
              <a:t>ssume pain is of a serious nature until proven otherwise.</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16-3</a:t>
            </a:r>
          </a:p>
        </p:txBody>
      </p:sp>
    </p:spTree>
    <p:extLst>
      <p:ext uri="{BB962C8B-B14F-4D97-AF65-F5344CB8AC3E}">
        <p14:creationId xmlns:p14="http://schemas.microsoft.com/office/powerpoint/2010/main" val="2983917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8EA350-A1A2-4EA6-ADF7-EDABE13C688C}"/>
              </a:ext>
            </a:extLst>
          </p:cNvPr>
          <p:cNvSpPr>
            <a:spLocks noGrp="1"/>
          </p:cNvSpPr>
          <p:nvPr>
            <p:ph type="title"/>
          </p:nvPr>
        </p:nvSpPr>
        <p:spPr/>
        <p:txBody>
          <a:bodyPr/>
          <a:lstStyle/>
          <a:p>
            <a:pPr marR="0" rtl="0"/>
            <a:r>
              <a:rPr lang="en-US" b="1" i="0" u="none" strike="noStrike" kern="1600" baseline="0" dirty="0"/>
              <a:t>Upper GI Bleeding</a:t>
            </a:r>
          </a:p>
        </p:txBody>
      </p:sp>
      <p:sp>
        <p:nvSpPr>
          <p:cNvPr id="3" name="Text Placeholder 2">
            <a:extLst>
              <a:ext uri="{FF2B5EF4-FFF2-40B4-BE49-F238E27FC236}">
                <a16:creationId xmlns:a16="http://schemas.microsoft.com/office/drawing/2014/main" xmlns="" id="{3E5F20A6-0E64-4FD8-9662-7B6C60F9BCC5}"/>
              </a:ext>
            </a:extLst>
          </p:cNvPr>
          <p:cNvSpPr>
            <a:spLocks noGrp="1"/>
          </p:cNvSpPr>
          <p:nvPr>
            <p:ph type="body" idx="1"/>
          </p:nvPr>
        </p:nvSpPr>
        <p:spPr>
          <a:xfrm>
            <a:off x="878205" y="1963559"/>
            <a:ext cx="10435590" cy="3986213"/>
          </a:xfrm>
        </p:spPr>
        <p:txBody>
          <a:bodyPr/>
          <a:lstStyle/>
          <a:p>
            <a:pPr marR="0" lvl="0" rtl="0"/>
            <a:r>
              <a:rPr lang="en-US" u="none" strike="noStrike" baseline="0" dirty="0"/>
              <a:t>In severe cases of inflammation of the upper GI tract, erosions (damage to the inside wall of the GI tract) can penetrate a blood vessel within the upper GI tract, causing a life-threatening hemorrhage known as a GI bleed. </a:t>
            </a:r>
          </a:p>
          <a:p>
            <a:pPr lvl="1"/>
            <a:r>
              <a:rPr lang="en-US" dirty="0"/>
              <a:t>C</a:t>
            </a:r>
            <a:r>
              <a:rPr lang="en-US" u="none" strike="noStrike" baseline="0" dirty="0"/>
              <a:t>an be caused by use of certain medications (e.g., aspirin), alcohol consumption, tears within the esophagus or intestines, ulcers, or ruptured blood vessels</a:t>
            </a:r>
          </a:p>
          <a:p>
            <a:pPr marR="0" lvl="0" rtl="0"/>
            <a:r>
              <a:rPr lang="en-US" u="none" strike="noStrike" baseline="0" dirty="0"/>
              <a:t>Upper GI bleeding can present as blood-tinged vomit, known as </a:t>
            </a:r>
            <a:r>
              <a:rPr lang="en-US" u="dbl" strike="noStrike" dirty="0">
                <a:solidFill>
                  <a:srgbClr val="C00000"/>
                </a:solidFill>
              </a:rPr>
              <a:t>hematemesis</a:t>
            </a:r>
            <a:r>
              <a:rPr lang="en-US" u="none" strike="noStrike" baseline="0" dirty="0"/>
              <a:t>. </a:t>
            </a:r>
          </a:p>
          <a:p>
            <a:pPr lvl="1"/>
            <a:r>
              <a:rPr lang="en-US" u="none" strike="noStrike" baseline="0" dirty="0"/>
              <a:t>Acute bleeding is bright red, whereas older blood has a “coffee grounds” appearance. </a:t>
            </a:r>
          </a:p>
          <a:p>
            <a:pPr lvl="1"/>
            <a:r>
              <a:rPr lang="en-US" dirty="0"/>
              <a:t>R</a:t>
            </a:r>
            <a:r>
              <a:rPr lang="en-US" u="none" strike="noStrike" baseline="0" dirty="0"/>
              <a:t>ecommend EMS transfer to hospital care for any patient who presents with blood or “coffee grounds” in the vomit, or significant bright red blood in stools, called hematochezia, or black stools, called melena</a:t>
            </a:r>
          </a:p>
        </p:txBody>
      </p:sp>
      <p:pic>
        <p:nvPicPr>
          <p:cNvPr id="4" name="Picture 3"/>
          <p:cNvPicPr>
            <a:picLocks noChangeAspect="1"/>
          </p:cNvPicPr>
          <p:nvPr/>
        </p:nvPicPr>
        <p:blipFill>
          <a:blip r:embed="rId2"/>
          <a:stretch>
            <a:fillRect/>
          </a:stretch>
        </p:blipFill>
        <p:spPr>
          <a:xfrm>
            <a:off x="10200673" y="278452"/>
            <a:ext cx="1359526" cy="1365622"/>
          </a:xfrm>
          <a:prstGeom prst="rect">
            <a:avLst/>
          </a:prstGeom>
        </p:spPr>
      </p:pic>
      <p:sp>
        <p:nvSpPr>
          <p:cNvPr id="5" name="TextBox 4"/>
          <p:cNvSpPr txBox="1"/>
          <p:nvPr/>
        </p:nvSpPr>
        <p:spPr>
          <a:xfrm>
            <a:off x="10363200" y="557321"/>
            <a:ext cx="1034472" cy="830997"/>
          </a:xfrm>
          <a:prstGeom prst="rect">
            <a:avLst/>
          </a:prstGeom>
          <a:noFill/>
        </p:spPr>
        <p:txBody>
          <a:bodyPr wrap="square" rtlCol="0">
            <a:spAutoFit/>
          </a:bodyPr>
          <a:lstStyle/>
          <a:p>
            <a:pPr algn="ctr"/>
            <a:r>
              <a:rPr lang="en-US" sz="2400" b="1" dirty="0">
                <a:latin typeface="Arial Narrow" panose="020B0506020202030204" pitchFamily="34" charset="0"/>
              </a:rPr>
              <a:t>16-1</a:t>
            </a:r>
          </a:p>
          <a:p>
            <a:pPr algn="ctr"/>
            <a:r>
              <a:rPr lang="en-US" sz="2400" b="1" dirty="0">
                <a:latin typeface="Arial Narrow" panose="020B0506020202030204" pitchFamily="34" charset="0"/>
              </a:rPr>
              <a:t>16-3</a:t>
            </a:r>
          </a:p>
        </p:txBody>
      </p:sp>
    </p:spTree>
    <p:extLst>
      <p:ext uri="{BB962C8B-B14F-4D97-AF65-F5344CB8AC3E}">
        <p14:creationId xmlns:p14="http://schemas.microsoft.com/office/powerpoint/2010/main" val="9178729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CA1436-2F34-4FD0-9228-89D706E95B81}"/>
              </a:ext>
            </a:extLst>
          </p:cNvPr>
          <p:cNvSpPr>
            <a:spLocks noGrp="1"/>
          </p:cNvSpPr>
          <p:nvPr>
            <p:ph type="title"/>
          </p:nvPr>
        </p:nvSpPr>
        <p:spPr/>
        <p:txBody>
          <a:bodyPr/>
          <a:lstStyle/>
          <a:p>
            <a:pPr marR="0" rtl="0"/>
            <a:r>
              <a:rPr lang="en-US" b="1" i="0" u="none" strike="noStrike" kern="1600" baseline="0" dirty="0"/>
              <a:t>Abdominal</a:t>
            </a:r>
            <a:r>
              <a:rPr lang="en-US" b="1" i="0" u="none" strike="noStrike" kern="1600" dirty="0"/>
              <a:t> Aortic Aneurysm</a:t>
            </a:r>
            <a:endParaRPr lang="en-US" b="1" i="0" u="none" strike="noStrike" kern="1600" baseline="0" dirty="0"/>
          </a:p>
        </p:txBody>
      </p:sp>
      <p:sp>
        <p:nvSpPr>
          <p:cNvPr id="3" name="Text Placeholder 2">
            <a:extLst>
              <a:ext uri="{FF2B5EF4-FFF2-40B4-BE49-F238E27FC236}">
                <a16:creationId xmlns:a16="http://schemas.microsoft.com/office/drawing/2014/main" xmlns="" id="{476EC575-6487-44FF-9C0F-2F008B3043FC}"/>
              </a:ext>
            </a:extLst>
          </p:cNvPr>
          <p:cNvSpPr>
            <a:spLocks noGrp="1"/>
          </p:cNvSpPr>
          <p:nvPr>
            <p:ph type="body" idx="1"/>
          </p:nvPr>
        </p:nvSpPr>
        <p:spPr>
          <a:xfrm>
            <a:off x="962082" y="1805933"/>
            <a:ext cx="10435590" cy="4474794"/>
          </a:xfrm>
        </p:spPr>
        <p:txBody>
          <a:bodyPr/>
          <a:lstStyle/>
          <a:p>
            <a:r>
              <a:rPr lang="en-US" u="none" strike="noStrike" baseline="0" dirty="0"/>
              <a:t>The abdominal aorta’s wall can become weakened and develop a bulge or ballooning, known as an aneurysm. </a:t>
            </a:r>
          </a:p>
          <a:p>
            <a:pPr lvl="1"/>
            <a:r>
              <a:rPr lang="en-US" u="none" strike="noStrike" baseline="0" dirty="0"/>
              <a:t>Chronic, uncontrolled high blood pressure, arteriosclerosis, and genetic factors are usual causes. </a:t>
            </a:r>
          </a:p>
          <a:p>
            <a:pPr marR="0" lvl="0" rtl="0"/>
            <a:r>
              <a:rPr lang="en-US" u="none" strike="noStrike" baseline="0" dirty="0"/>
              <a:t>Rupture of an aneurysm is usually fatal due to massive blood loss. </a:t>
            </a:r>
          </a:p>
          <a:p>
            <a:pPr marR="0" lvl="0" rtl="0"/>
            <a:r>
              <a:rPr lang="en-US" u="none" strike="noStrike" baseline="0" dirty="0"/>
              <a:t>If the aneurysm is leaking slowly, it may be possible to save the patient.</a:t>
            </a:r>
          </a:p>
          <a:p>
            <a:r>
              <a:rPr lang="en-US" dirty="0"/>
              <a:t>Patients with an abdominal aortic aneurysm typically present in shock and may complain of flank, lower back, or abdominal pain, weakness, and/or dizziness. </a:t>
            </a:r>
          </a:p>
          <a:p>
            <a:pPr lvl="0"/>
            <a:r>
              <a:rPr lang="en-US" dirty="0"/>
              <a:t>Medical history often includes recent fainting spells, smoking, and alcoholism. </a:t>
            </a:r>
          </a:p>
          <a:p>
            <a:pPr lvl="0"/>
            <a:r>
              <a:rPr lang="en-US" dirty="0"/>
              <a:t>Often have unequal femoral pulses</a:t>
            </a:r>
          </a:p>
        </p:txBody>
      </p:sp>
    </p:spTree>
    <p:extLst>
      <p:ext uri="{BB962C8B-B14F-4D97-AF65-F5344CB8AC3E}">
        <p14:creationId xmlns:p14="http://schemas.microsoft.com/office/powerpoint/2010/main" val="2788973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57A464-0EB3-4615-9076-9DCE90C97D6E}"/>
              </a:ext>
            </a:extLst>
          </p:cNvPr>
          <p:cNvSpPr>
            <a:spLocks noGrp="1"/>
          </p:cNvSpPr>
          <p:nvPr>
            <p:ph type="title"/>
          </p:nvPr>
        </p:nvSpPr>
        <p:spPr/>
        <p:txBody>
          <a:bodyPr/>
          <a:lstStyle/>
          <a:p>
            <a:pPr marR="0" rtl="0"/>
            <a:r>
              <a:rPr lang="en-US" b="1" i="0" u="none" strike="noStrike" kern="1600" baseline="0" dirty="0"/>
              <a:t>Female</a:t>
            </a:r>
            <a:r>
              <a:rPr lang="en-US" b="1" i="0" u="none" strike="noStrike" kern="1600" dirty="0"/>
              <a:t> Reproductive Organ Conditions</a:t>
            </a:r>
            <a:endParaRPr lang="en-US" b="1" i="0" u="none" strike="noStrike" kern="1600" baseline="0" dirty="0"/>
          </a:p>
        </p:txBody>
      </p:sp>
      <p:sp>
        <p:nvSpPr>
          <p:cNvPr id="3" name="Text Placeholder 2">
            <a:extLst>
              <a:ext uri="{FF2B5EF4-FFF2-40B4-BE49-F238E27FC236}">
                <a16:creationId xmlns:a16="http://schemas.microsoft.com/office/drawing/2014/main" xmlns="" id="{B8B3B148-7A64-451F-89D1-1F75ED33480B}"/>
              </a:ext>
            </a:extLst>
          </p:cNvPr>
          <p:cNvSpPr>
            <a:spLocks noGrp="1"/>
          </p:cNvSpPr>
          <p:nvPr>
            <p:ph type="body" idx="1"/>
          </p:nvPr>
        </p:nvSpPr>
        <p:spPr/>
        <p:txBody>
          <a:bodyPr/>
          <a:lstStyle/>
          <a:p>
            <a:r>
              <a:rPr lang="en-US" strike="noStrike" baseline="0" dirty="0"/>
              <a:t>The abdominal and pelvic cavities contain the structures of the female reproductive system, which, when affected by disease, can cause signs and symptoms similar to those of acute abdomen.</a:t>
            </a:r>
          </a:p>
          <a:p>
            <a:pPr marR="0" lvl="0" rtl="0"/>
            <a:r>
              <a:rPr lang="en-US" strike="noStrike" baseline="0" dirty="0"/>
              <a:t>Common conditions related to obstetrics and gynecology are ectopic pregnancy, ovarian cysts, bladder infections, and pelvic inflammatory disease.</a:t>
            </a:r>
          </a:p>
        </p:txBody>
      </p:sp>
    </p:spTree>
    <p:extLst>
      <p:ext uri="{BB962C8B-B14F-4D97-AF65-F5344CB8AC3E}">
        <p14:creationId xmlns:p14="http://schemas.microsoft.com/office/powerpoint/2010/main" val="1141808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691E7-B86E-408A-8819-66C57DD30051}"/>
              </a:ext>
            </a:extLst>
          </p:cNvPr>
          <p:cNvSpPr>
            <a:spLocks noGrp="1"/>
          </p:cNvSpPr>
          <p:nvPr>
            <p:ph type="title"/>
          </p:nvPr>
        </p:nvSpPr>
        <p:spPr/>
        <p:txBody>
          <a:bodyPr/>
          <a:lstStyle/>
          <a:p>
            <a:pPr marR="0" rtl="0"/>
            <a:r>
              <a:rPr lang="en-US" b="1" i="0" u="none" strike="noStrike" kern="1600" baseline="0" dirty="0"/>
              <a:t>Ectopic</a:t>
            </a:r>
            <a:r>
              <a:rPr lang="en-US" b="1" i="0" u="none" strike="noStrike" kern="1600" dirty="0"/>
              <a:t> Pregnancy</a:t>
            </a:r>
            <a:endParaRPr lang="en-US" b="1" i="0" u="none" strike="noStrike" kern="1600" baseline="0" dirty="0"/>
          </a:p>
        </p:txBody>
      </p:sp>
      <p:sp>
        <p:nvSpPr>
          <p:cNvPr id="3" name="Text Placeholder 2">
            <a:extLst>
              <a:ext uri="{FF2B5EF4-FFF2-40B4-BE49-F238E27FC236}">
                <a16:creationId xmlns:a16="http://schemas.microsoft.com/office/drawing/2014/main" xmlns="" id="{2CD291DE-19C9-4700-86BF-E37FF8D0EEF4}"/>
              </a:ext>
            </a:extLst>
          </p:cNvPr>
          <p:cNvSpPr>
            <a:spLocks noGrp="1"/>
          </p:cNvSpPr>
          <p:nvPr>
            <p:ph type="body" idx="1"/>
          </p:nvPr>
        </p:nvSpPr>
        <p:spPr>
          <a:xfrm>
            <a:off x="878205" y="2125211"/>
            <a:ext cx="10435590" cy="3986213"/>
          </a:xfrm>
        </p:spPr>
        <p:txBody>
          <a:bodyPr/>
          <a:lstStyle/>
          <a:p>
            <a:pPr marR="0" lvl="0" rtl="0"/>
            <a:r>
              <a:rPr lang="en-US" u="none" strike="noStrike" baseline="0" dirty="0"/>
              <a:t>Following fertilization of an egg, which normally occurs in the fallopian tube, the egg travels down the tube and implants into the uterine wall. </a:t>
            </a:r>
          </a:p>
          <a:p>
            <a:pPr marR="0" lvl="0" rtl="0"/>
            <a:r>
              <a:rPr lang="en-US" u="none" strike="noStrike" baseline="0" dirty="0"/>
              <a:t>If the egg implants in the fallopian tube or somewhere outside the uterus, an </a:t>
            </a:r>
            <a:r>
              <a:rPr lang="en-US" u="dbl" strike="noStrike" dirty="0">
                <a:solidFill>
                  <a:srgbClr val="C00000"/>
                </a:solidFill>
              </a:rPr>
              <a:t>ectopic pregnancy</a:t>
            </a:r>
            <a:r>
              <a:rPr lang="en-US" strike="noStrike" dirty="0">
                <a:solidFill>
                  <a:srgbClr val="C00000"/>
                </a:solidFill>
              </a:rPr>
              <a:t> </a:t>
            </a:r>
            <a:r>
              <a:rPr lang="en-US" u="none" strike="noStrike" baseline="0" dirty="0"/>
              <a:t>occurs. </a:t>
            </a:r>
          </a:p>
          <a:p>
            <a:pPr lvl="1"/>
            <a:r>
              <a:rPr lang="en-US" dirty="0"/>
              <a:t>F</a:t>
            </a:r>
            <a:r>
              <a:rPr lang="en-US" u="none" strike="noStrike" baseline="0" dirty="0"/>
              <a:t>etus cannot grow in the small fallopian tube.</a:t>
            </a:r>
          </a:p>
          <a:p>
            <a:pPr lvl="1"/>
            <a:r>
              <a:rPr lang="en-US" u="none" strike="noStrike" baseline="0" dirty="0"/>
              <a:t>As the fetus grows in this tube, severe pain occurs as the tube dilates.</a:t>
            </a:r>
          </a:p>
          <a:p>
            <a:pPr lvl="1"/>
            <a:r>
              <a:rPr lang="en-US" u="none" strike="noStrike" baseline="0" dirty="0"/>
              <a:t>Bleeding usually occurs and can be massive.</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363200" y="707623"/>
            <a:ext cx="1034472" cy="830997"/>
          </a:xfrm>
          <a:prstGeom prst="rect">
            <a:avLst/>
          </a:prstGeom>
          <a:noFill/>
        </p:spPr>
        <p:txBody>
          <a:bodyPr wrap="square" rtlCol="0">
            <a:spAutoFit/>
          </a:bodyPr>
          <a:lstStyle/>
          <a:p>
            <a:pPr algn="ctr"/>
            <a:r>
              <a:rPr lang="en-US" sz="2400" b="1" dirty="0">
                <a:latin typeface="Arial Narrow" panose="020B0506020202030204" pitchFamily="34" charset="0"/>
              </a:rPr>
              <a:t>16-1</a:t>
            </a:r>
          </a:p>
          <a:p>
            <a:pPr algn="ctr"/>
            <a:r>
              <a:rPr lang="en-US" sz="2400" b="1" dirty="0">
                <a:latin typeface="Arial Narrow" panose="020B0506020202030204" pitchFamily="34" charset="0"/>
              </a:rPr>
              <a:t>16-4</a:t>
            </a:r>
          </a:p>
        </p:txBody>
      </p:sp>
    </p:spTree>
    <p:extLst>
      <p:ext uri="{BB962C8B-B14F-4D97-AF65-F5344CB8AC3E}">
        <p14:creationId xmlns:p14="http://schemas.microsoft.com/office/powerpoint/2010/main" val="4013662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B71822-CBE9-49C9-9C1D-EF35847701BB}"/>
              </a:ext>
            </a:extLst>
          </p:cNvPr>
          <p:cNvSpPr>
            <a:spLocks noGrp="1"/>
          </p:cNvSpPr>
          <p:nvPr>
            <p:ph type="title"/>
          </p:nvPr>
        </p:nvSpPr>
        <p:spPr/>
        <p:txBody>
          <a:bodyPr/>
          <a:lstStyle/>
          <a:p>
            <a:pPr marR="0" rtl="0"/>
            <a:r>
              <a:rPr lang="en-US" b="1" i="0" u="none" strike="noStrike" kern="1600" baseline="0" dirty="0"/>
              <a:t>Ovarian Cyst</a:t>
            </a:r>
          </a:p>
        </p:txBody>
      </p:sp>
      <p:sp>
        <p:nvSpPr>
          <p:cNvPr id="3" name="Text Placeholder 2">
            <a:extLst>
              <a:ext uri="{FF2B5EF4-FFF2-40B4-BE49-F238E27FC236}">
                <a16:creationId xmlns:a16="http://schemas.microsoft.com/office/drawing/2014/main" xmlns="" id="{5A7665E3-F632-4C0C-9978-A1A97CC39DF1}"/>
              </a:ext>
            </a:extLst>
          </p:cNvPr>
          <p:cNvSpPr>
            <a:spLocks noGrp="1"/>
          </p:cNvSpPr>
          <p:nvPr>
            <p:ph type="body" idx="1"/>
          </p:nvPr>
        </p:nvSpPr>
        <p:spPr/>
        <p:txBody>
          <a:bodyPr/>
          <a:lstStyle/>
          <a:p>
            <a:pPr marR="0" lvl="0" rtl="0"/>
            <a:r>
              <a:rPr lang="en-US" u="none" strike="noStrike" baseline="0" dirty="0"/>
              <a:t>A</a:t>
            </a:r>
            <a:r>
              <a:rPr lang="en-US" u="none" strike="noStrike" dirty="0"/>
              <a:t> </a:t>
            </a:r>
            <a:r>
              <a:rPr lang="en-US" u="none" strike="noStrike" baseline="0" dirty="0"/>
              <a:t>fluid-filled sac or pocket in an ovary or on its surface</a:t>
            </a:r>
          </a:p>
          <a:p>
            <a:pPr lvl="1"/>
            <a:r>
              <a:rPr lang="en-US" u="none" strike="noStrike" baseline="0" dirty="0"/>
              <a:t>Eggs (ova), which develop and mature in the ovaries, are released in monthly cycles during the childbearing years. </a:t>
            </a:r>
          </a:p>
          <a:p>
            <a:pPr marR="0" lvl="0" rtl="0"/>
            <a:r>
              <a:rPr lang="en-US" u="none" strike="noStrike" baseline="0" dirty="0"/>
              <a:t>Most </a:t>
            </a:r>
            <a:r>
              <a:rPr lang="en-US" u="dbl" strike="noStrike" dirty="0">
                <a:solidFill>
                  <a:srgbClr val="C00000"/>
                </a:solidFill>
              </a:rPr>
              <a:t>ovarian cysts</a:t>
            </a:r>
            <a:r>
              <a:rPr lang="en-US" u="none" strike="noStrike" baseline="0" dirty="0">
                <a:solidFill>
                  <a:srgbClr val="C00000"/>
                </a:solidFill>
              </a:rPr>
              <a:t> </a:t>
            </a:r>
            <a:r>
              <a:rPr lang="en-US" u="none" strike="noStrike" baseline="0" dirty="0"/>
              <a:t>present little or no discomfort and are harmless, but some may cause problems such as rupture, bleeding, or pain. </a:t>
            </a:r>
          </a:p>
          <a:p>
            <a:pPr lvl="1"/>
            <a:r>
              <a:rPr lang="en-US" dirty="0"/>
              <a:t>M</a:t>
            </a:r>
            <a:r>
              <a:rPr lang="en-US" u="none" strike="noStrike" baseline="0" dirty="0"/>
              <a:t>ajority disappear without treatment within a few months.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16-1</a:t>
            </a:r>
          </a:p>
        </p:txBody>
      </p:sp>
    </p:spTree>
    <p:extLst>
      <p:ext uri="{BB962C8B-B14F-4D97-AF65-F5344CB8AC3E}">
        <p14:creationId xmlns:p14="http://schemas.microsoft.com/office/powerpoint/2010/main" val="2313348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B71822-CBE9-49C9-9C1D-EF35847701BB}"/>
              </a:ext>
            </a:extLst>
          </p:cNvPr>
          <p:cNvSpPr>
            <a:spLocks noGrp="1"/>
          </p:cNvSpPr>
          <p:nvPr>
            <p:ph type="title"/>
          </p:nvPr>
        </p:nvSpPr>
        <p:spPr/>
        <p:txBody>
          <a:bodyPr/>
          <a:lstStyle/>
          <a:p>
            <a:pPr marR="0" rtl="0"/>
            <a:r>
              <a:rPr lang="en-US" b="1" i="0" u="none" strike="noStrike" kern="1600" baseline="0" dirty="0"/>
              <a:t>Ovarian Cysts:</a:t>
            </a:r>
            <a:r>
              <a:rPr lang="en-US" b="1" i="0" u="none" strike="noStrike" kern="1600" dirty="0"/>
              <a:t> Signs and Symptoms</a:t>
            </a:r>
            <a:endParaRPr lang="en-US" b="1" i="0" u="none" strike="noStrike" kern="1600" baseline="0" dirty="0"/>
          </a:p>
        </p:txBody>
      </p:sp>
      <p:sp>
        <p:nvSpPr>
          <p:cNvPr id="3" name="Text Placeholder 2">
            <a:extLst>
              <a:ext uri="{FF2B5EF4-FFF2-40B4-BE49-F238E27FC236}">
                <a16:creationId xmlns:a16="http://schemas.microsoft.com/office/drawing/2014/main" xmlns="" id="{5A7665E3-F632-4C0C-9978-A1A97CC39DF1}"/>
              </a:ext>
            </a:extLst>
          </p:cNvPr>
          <p:cNvSpPr>
            <a:spLocks noGrp="1"/>
          </p:cNvSpPr>
          <p:nvPr>
            <p:ph type="body" idx="1"/>
          </p:nvPr>
        </p:nvSpPr>
        <p:spPr/>
        <p:txBody>
          <a:bodyPr/>
          <a:lstStyle/>
          <a:p>
            <a:pPr marR="0" lvl="0" rtl="0"/>
            <a:r>
              <a:rPr lang="en-US" dirty="0"/>
              <a:t>S</a:t>
            </a:r>
            <a:r>
              <a:rPr lang="en-US" u="none" strike="noStrike" baseline="0" dirty="0"/>
              <a:t>ome ovarian cysts, especially those that have ruptured</a:t>
            </a:r>
            <a:r>
              <a:rPr lang="en-US" u="none" strike="noStrike" dirty="0"/>
              <a:t> </a:t>
            </a:r>
            <a:r>
              <a:rPr lang="en-US" u="none" strike="noStrike" baseline="0" dirty="0"/>
              <a:t>can cause serious symptoms, similar to those of an acute abdomen.</a:t>
            </a:r>
          </a:p>
          <a:p>
            <a:pPr lvl="1"/>
            <a:r>
              <a:rPr lang="en-US" u="none" strike="noStrike" baseline="0" dirty="0"/>
              <a:t>Pelvic pain, fullness in the abdomen, and bloating are common symptoms. </a:t>
            </a:r>
          </a:p>
          <a:p>
            <a:pPr lvl="1"/>
            <a:r>
              <a:rPr lang="en-US" u="none" strike="noStrike" baseline="0" dirty="0"/>
              <a:t>If fever, vomiting, or severe pain occur, rapid medical follow-up is needed. </a:t>
            </a:r>
          </a:p>
          <a:p>
            <a:pPr lvl="1"/>
            <a:r>
              <a:rPr lang="en-US" u="none" strike="noStrike" baseline="0" dirty="0"/>
              <a:t>When internal bleeding occurs from an ovarian cyst, shock can occur. </a:t>
            </a:r>
          </a:p>
          <a:p>
            <a:pPr lvl="1"/>
            <a:r>
              <a:rPr lang="en-US" u="none" strike="noStrike" baseline="0" dirty="0"/>
              <a:t>Moreover, surgery may be required in certain situations to remove the cyst(s).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707623"/>
            <a:ext cx="1034472" cy="830997"/>
          </a:xfrm>
          <a:prstGeom prst="rect">
            <a:avLst/>
          </a:prstGeom>
          <a:noFill/>
        </p:spPr>
        <p:txBody>
          <a:bodyPr wrap="square" rtlCol="0">
            <a:spAutoFit/>
          </a:bodyPr>
          <a:lstStyle/>
          <a:p>
            <a:pPr algn="ctr"/>
            <a:r>
              <a:rPr lang="en-US" sz="2400" b="1" dirty="0">
                <a:latin typeface="Arial Narrow" panose="020B0506020202030204" pitchFamily="34" charset="0"/>
              </a:rPr>
              <a:t>16-1</a:t>
            </a:r>
          </a:p>
          <a:p>
            <a:pPr algn="ctr"/>
            <a:r>
              <a:rPr lang="en-US" sz="2400" b="1" dirty="0">
                <a:latin typeface="Arial Narrow" panose="020B0506020202030204" pitchFamily="34" charset="0"/>
              </a:rPr>
              <a:t>16-4</a:t>
            </a:r>
          </a:p>
        </p:txBody>
      </p:sp>
    </p:spTree>
    <p:extLst>
      <p:ext uri="{BB962C8B-B14F-4D97-AF65-F5344CB8AC3E}">
        <p14:creationId xmlns:p14="http://schemas.microsoft.com/office/powerpoint/2010/main" val="3993429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1B287E-0248-4840-A838-33AA13AB524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Pelvic Inflammatory Disease</a:t>
            </a:r>
          </a:p>
        </p:txBody>
      </p:sp>
      <p:sp>
        <p:nvSpPr>
          <p:cNvPr id="3" name="Text Placeholder 2">
            <a:extLst>
              <a:ext uri="{FF2B5EF4-FFF2-40B4-BE49-F238E27FC236}">
                <a16:creationId xmlns:a16="http://schemas.microsoft.com/office/drawing/2014/main" xmlns="" id="{2A67A964-2F95-4324-A2D5-BCE71B6E2B9B}"/>
              </a:ext>
            </a:extLst>
          </p:cNvPr>
          <p:cNvSpPr>
            <a:spLocks noGrp="1"/>
          </p:cNvSpPr>
          <p:nvPr>
            <p:ph type="body" idx="1"/>
          </p:nvPr>
        </p:nvSpPr>
        <p:spPr>
          <a:xfrm>
            <a:off x="891540" y="2203704"/>
            <a:ext cx="10435590" cy="3986213"/>
          </a:xfrm>
        </p:spPr>
        <p:txBody>
          <a:bodyPr>
            <a:normAutofit/>
          </a:bodyPr>
          <a:lstStyle/>
          <a:p>
            <a:pPr marR="0" lvl="0" rtl="0">
              <a:lnSpc>
                <a:spcPct val="90000"/>
              </a:lnSpc>
            </a:pPr>
            <a:r>
              <a:rPr lang="en-US" sz="2000" strike="noStrike" dirty="0"/>
              <a:t> </a:t>
            </a:r>
            <a:r>
              <a:rPr lang="en-US" sz="2000" u="dbl" strike="noStrike" dirty="0">
                <a:solidFill>
                  <a:srgbClr val="C00000"/>
                </a:solidFill>
              </a:rPr>
              <a:t>Pelvic inflammatory disease</a:t>
            </a:r>
            <a:r>
              <a:rPr lang="en-US" sz="2000" strike="noStrike" dirty="0">
                <a:solidFill>
                  <a:srgbClr val="C00000"/>
                </a:solidFill>
              </a:rPr>
              <a:t> </a:t>
            </a:r>
            <a:r>
              <a:rPr lang="en-US" sz="2000" u="none" strike="noStrike" baseline="0" dirty="0"/>
              <a:t>is an infection of the organs of a woman’s reproductive system. </a:t>
            </a:r>
          </a:p>
          <a:p>
            <a:pPr marR="0" lvl="0" rtl="0">
              <a:lnSpc>
                <a:spcPct val="90000"/>
              </a:lnSpc>
            </a:pPr>
            <a:r>
              <a:rPr lang="en-US" sz="2000" u="none" strike="noStrike" baseline="0" dirty="0"/>
              <a:t>The infection can occur in the uterus, ovaries, fallopian tubes, and cervix. </a:t>
            </a:r>
          </a:p>
          <a:p>
            <a:pPr marR="0" lvl="0" rtl="0">
              <a:lnSpc>
                <a:spcPct val="90000"/>
              </a:lnSpc>
            </a:pPr>
            <a:r>
              <a:rPr lang="en-US" sz="2000" dirty="0"/>
              <a:t>U</a:t>
            </a:r>
            <a:r>
              <a:rPr lang="en-US" sz="2000" u="none" strike="noStrike" baseline="0" dirty="0"/>
              <a:t>sually caused by a sexually transmitted infection, such as chlamydia or gonorrhea, and is treated with antibiotics. </a:t>
            </a:r>
          </a:p>
          <a:p>
            <a:pPr marR="0" lvl="0" rtl="0">
              <a:lnSpc>
                <a:spcPct val="90000"/>
              </a:lnSpc>
            </a:pPr>
            <a:r>
              <a:rPr lang="en-US" sz="2000" u="none" strike="noStrike" baseline="0" dirty="0"/>
              <a:t>Other infections that are not sexually transmitted can also cause pelvic inflammatory disease.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16-1</a:t>
            </a:r>
          </a:p>
        </p:txBody>
      </p:sp>
    </p:spTree>
    <p:extLst>
      <p:ext uri="{BB962C8B-B14F-4D97-AF65-F5344CB8AC3E}">
        <p14:creationId xmlns:p14="http://schemas.microsoft.com/office/powerpoint/2010/main" val="5527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1B287E-0248-4840-A838-33AA13AB524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Pelvic Inflammatory Disease: Signs and Symptoms</a:t>
            </a:r>
          </a:p>
        </p:txBody>
      </p:sp>
      <p:sp>
        <p:nvSpPr>
          <p:cNvPr id="3" name="Text Placeholder 2">
            <a:extLst>
              <a:ext uri="{FF2B5EF4-FFF2-40B4-BE49-F238E27FC236}">
                <a16:creationId xmlns:a16="http://schemas.microsoft.com/office/drawing/2014/main" xmlns="" id="{2A67A964-2F95-4324-A2D5-BCE71B6E2B9B}"/>
              </a:ext>
            </a:extLst>
          </p:cNvPr>
          <p:cNvSpPr>
            <a:spLocks noGrp="1"/>
          </p:cNvSpPr>
          <p:nvPr>
            <p:ph sz="half" idx="1"/>
          </p:nvPr>
        </p:nvSpPr>
        <p:spPr>
          <a:xfrm>
            <a:off x="719191" y="2334770"/>
            <a:ext cx="4855464" cy="3323384"/>
          </a:xfrm>
        </p:spPr>
        <p:txBody>
          <a:bodyPr>
            <a:normAutofit/>
          </a:bodyPr>
          <a:lstStyle/>
          <a:p>
            <a:pPr>
              <a:lnSpc>
                <a:spcPct val="90000"/>
              </a:lnSpc>
            </a:pPr>
            <a:r>
              <a:rPr lang="en-US" sz="2000" dirty="0"/>
              <a:t>Pelvic inflammatory disease can present with severe abdominal pain, but usually this condition is painless.</a:t>
            </a:r>
            <a:endParaRPr lang="en-US" sz="2000" u="none" strike="noStrike" baseline="0" dirty="0"/>
          </a:p>
          <a:p>
            <a:pPr marR="0" lvl="0" rtl="0">
              <a:lnSpc>
                <a:spcPct val="90000"/>
              </a:lnSpc>
            </a:pPr>
            <a:r>
              <a:rPr lang="en-US" sz="2000" u="none" strike="noStrike" baseline="0" dirty="0"/>
              <a:t>When severe, pelvic inflammatory disease might cause fever, chills, severe lower abdominal or pelvic pain, and bowel discomfort.</a:t>
            </a:r>
          </a:p>
        </p:txBody>
      </p:sp>
      <p:pic>
        <p:nvPicPr>
          <p:cNvPr id="5" name="Picture 4"/>
          <p:cNvPicPr>
            <a:picLocks noChangeAspect="1"/>
          </p:cNvPicPr>
          <p:nvPr/>
        </p:nvPicPr>
        <p:blipFill>
          <a:blip r:embed="rId2"/>
          <a:stretch>
            <a:fillRect/>
          </a:stretch>
        </p:blipFill>
        <p:spPr>
          <a:xfrm>
            <a:off x="10363200" y="440311"/>
            <a:ext cx="1359526" cy="1365622"/>
          </a:xfrm>
          <a:prstGeom prst="rect">
            <a:avLst/>
          </a:prstGeom>
        </p:spPr>
      </p:pic>
      <p:sp>
        <p:nvSpPr>
          <p:cNvPr id="6" name="TextBox 5"/>
          <p:cNvSpPr txBox="1"/>
          <p:nvPr/>
        </p:nvSpPr>
        <p:spPr>
          <a:xfrm>
            <a:off x="10525727"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16-4</a:t>
            </a:r>
          </a:p>
        </p:txBody>
      </p:sp>
      <p:pic>
        <p:nvPicPr>
          <p:cNvPr id="1027" name="Picture 3" descr="The table entries are as follows: Pain in a woman’s lower abdomen and pelvis; Heavy vaginal discharge with an unpleasant odor; Abnormal uterine bleeding, especially during or after intercourse, or between menstrual cycles; Pain or bleeding during intercourse; Fever, sometimes with chills; Painful or difficult urination." title="A table shows signs and symptoms of pelvic inflammatory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492" y="2034719"/>
            <a:ext cx="5083558" cy="374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04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D058C6-EEE7-4610-8B32-72610E3DF355}"/>
              </a:ext>
            </a:extLst>
          </p:cNvPr>
          <p:cNvSpPr>
            <a:spLocks noGrp="1"/>
          </p:cNvSpPr>
          <p:nvPr>
            <p:ph type="title"/>
          </p:nvPr>
        </p:nvSpPr>
        <p:spPr/>
        <p:txBody>
          <a:bodyPr/>
          <a:lstStyle/>
          <a:p>
            <a:pPr marR="0" rtl="0"/>
            <a:r>
              <a:rPr lang="en-US" b="1" i="0" u="none" strike="noStrike" kern="1600" baseline="0" dirty="0"/>
              <a:t>Male Reproductive</a:t>
            </a:r>
            <a:r>
              <a:rPr lang="en-US" b="1" i="0" u="none" strike="noStrike" kern="1600" dirty="0"/>
              <a:t> Organ Conditions</a:t>
            </a:r>
            <a:endParaRPr lang="en-US" b="1" i="0" u="none" strike="noStrike" kern="1600" baseline="0" dirty="0"/>
          </a:p>
        </p:txBody>
      </p:sp>
      <p:sp>
        <p:nvSpPr>
          <p:cNvPr id="3" name="Text Placeholder 2">
            <a:extLst>
              <a:ext uri="{FF2B5EF4-FFF2-40B4-BE49-F238E27FC236}">
                <a16:creationId xmlns:a16="http://schemas.microsoft.com/office/drawing/2014/main" xmlns="" id="{C092DF47-98AE-480B-80A7-3B742EFC08D3}"/>
              </a:ext>
            </a:extLst>
          </p:cNvPr>
          <p:cNvSpPr>
            <a:spLocks noGrp="1"/>
          </p:cNvSpPr>
          <p:nvPr>
            <p:ph type="body" idx="1"/>
          </p:nvPr>
        </p:nvSpPr>
        <p:spPr/>
        <p:txBody>
          <a:bodyPr/>
          <a:lstStyle/>
          <a:p>
            <a:pPr marR="0" lvl="0" rtl="0"/>
            <a:r>
              <a:rPr lang="en-US" u="none" strike="noStrike" baseline="0" dirty="0"/>
              <a:t>Testicle Trauma</a:t>
            </a:r>
          </a:p>
          <a:p>
            <a:pPr lvl="1"/>
            <a:r>
              <a:rPr lang="en-US" u="none" strike="noStrike" baseline="0" dirty="0"/>
              <a:t>Trauma to the testicles is very painful and can cause severe problems with swelling, bleeding into the scrotum, rupture of the testicle, and later infection inside the scrotum. </a:t>
            </a:r>
          </a:p>
          <a:p>
            <a:pPr lvl="1"/>
            <a:r>
              <a:rPr lang="en-US" u="none" strike="noStrike" baseline="0" dirty="0"/>
              <a:t>Severe trauma usually requires follow-up with a physician, especially if swelling occurs.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16-1</a:t>
            </a:r>
          </a:p>
        </p:txBody>
      </p:sp>
    </p:spTree>
    <p:extLst>
      <p:ext uri="{BB962C8B-B14F-4D97-AF65-F5344CB8AC3E}">
        <p14:creationId xmlns:p14="http://schemas.microsoft.com/office/powerpoint/2010/main" val="21814277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EF732B-25C3-4830-B3BE-072B6F2BFC5A}"/>
              </a:ext>
            </a:extLst>
          </p:cNvPr>
          <p:cNvSpPr>
            <a:spLocks noGrp="1"/>
          </p:cNvSpPr>
          <p:nvPr>
            <p:ph type="title"/>
          </p:nvPr>
        </p:nvSpPr>
        <p:spPr/>
        <p:txBody>
          <a:bodyPr/>
          <a:lstStyle/>
          <a:p>
            <a:pPr marR="0" rtl="0"/>
            <a:r>
              <a:rPr lang="en-US" b="1" i="0" u="none" strike="noStrike" kern="1600" baseline="0" dirty="0"/>
              <a:t>Testicular</a:t>
            </a:r>
            <a:r>
              <a:rPr lang="en-US" b="1" i="0" u="none" strike="noStrike" kern="1600" dirty="0"/>
              <a:t> Torsion</a:t>
            </a:r>
            <a:endParaRPr lang="en-US" b="1" i="0" u="none" strike="noStrike" kern="1600" baseline="0" dirty="0"/>
          </a:p>
        </p:txBody>
      </p:sp>
      <p:sp>
        <p:nvSpPr>
          <p:cNvPr id="3" name="Text Placeholder 2">
            <a:extLst>
              <a:ext uri="{FF2B5EF4-FFF2-40B4-BE49-F238E27FC236}">
                <a16:creationId xmlns:a16="http://schemas.microsoft.com/office/drawing/2014/main" xmlns="" id="{7E4959D3-1228-4803-8981-883914BBD1F8}"/>
              </a:ext>
            </a:extLst>
          </p:cNvPr>
          <p:cNvSpPr>
            <a:spLocks noGrp="1"/>
          </p:cNvSpPr>
          <p:nvPr>
            <p:ph type="body" idx="1"/>
          </p:nvPr>
        </p:nvSpPr>
        <p:spPr/>
        <p:txBody>
          <a:bodyPr/>
          <a:lstStyle/>
          <a:p>
            <a:pPr marR="0" lvl="0" rtl="0"/>
            <a:r>
              <a:rPr lang="en-US" u="none" strike="noStrike" baseline="0" dirty="0"/>
              <a:t>A condition in which a testicle rotates, twisting the spermatic cord and artery that brings blood to the testicle</a:t>
            </a:r>
          </a:p>
          <a:p>
            <a:pPr lvl="1"/>
            <a:r>
              <a:rPr lang="en-US" dirty="0"/>
              <a:t>R</a:t>
            </a:r>
            <a:r>
              <a:rPr lang="en-US" u="none" strike="noStrike" baseline="0" dirty="0"/>
              <a:t>educed blood flow causes sudden and often severe pain and swelling. </a:t>
            </a:r>
          </a:p>
          <a:p>
            <a:pPr lvl="1"/>
            <a:r>
              <a:rPr lang="en-US" u="none" strike="noStrike" baseline="0" dirty="0"/>
              <a:t>Testicular torsion is most common between the ages of 12 and 18 years but can occur at any age. </a:t>
            </a:r>
          </a:p>
          <a:p>
            <a:pPr lvl="1"/>
            <a:r>
              <a:rPr lang="en-US" dirty="0"/>
              <a:t>U</a:t>
            </a:r>
            <a:r>
              <a:rPr lang="en-US" u="none" strike="noStrike" baseline="0" dirty="0"/>
              <a:t>sually requires emergency surgery</a:t>
            </a:r>
          </a:p>
          <a:p>
            <a:pPr lvl="1"/>
            <a:r>
              <a:rPr lang="en-US" u="none" strike="noStrike" baseline="0" dirty="0"/>
              <a:t>If treated quickly, the testicle can usually be saved.</a:t>
            </a:r>
          </a:p>
          <a:p>
            <a:pPr lvl="1"/>
            <a:r>
              <a:rPr lang="en-US" u="none" strike="noStrike" baseline="0" dirty="0"/>
              <a:t>When blood flow has been cut off for too long, a testicle may be so damaged that it may have to be removed.</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16-1</a:t>
            </a:r>
          </a:p>
        </p:txBody>
      </p:sp>
    </p:spTree>
    <p:extLst>
      <p:ext uri="{BB962C8B-B14F-4D97-AF65-F5344CB8AC3E}">
        <p14:creationId xmlns:p14="http://schemas.microsoft.com/office/powerpoint/2010/main" val="39256996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F531C7-339E-4531-826B-C3DD6E6AB5A2}"/>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The Acute Abdomen</a:t>
            </a:r>
          </a:p>
        </p:txBody>
      </p:sp>
      <p:sp>
        <p:nvSpPr>
          <p:cNvPr id="3" name="Text Placeholder 2">
            <a:extLst>
              <a:ext uri="{FF2B5EF4-FFF2-40B4-BE49-F238E27FC236}">
                <a16:creationId xmlns:a16="http://schemas.microsoft.com/office/drawing/2014/main" xmlns="" id="{D3B69813-6E5F-43FD-908D-EA5CC403F7E9}"/>
              </a:ext>
            </a:extLst>
          </p:cNvPr>
          <p:cNvSpPr>
            <a:spLocks noGrp="1"/>
          </p:cNvSpPr>
          <p:nvPr>
            <p:ph sz="half" idx="1"/>
          </p:nvPr>
        </p:nvSpPr>
        <p:spPr>
          <a:xfrm>
            <a:off x="877631" y="1867446"/>
            <a:ext cx="5218369" cy="4320913"/>
          </a:xfrm>
        </p:spPr>
        <p:txBody>
          <a:bodyPr>
            <a:noAutofit/>
          </a:bodyPr>
          <a:lstStyle/>
          <a:p>
            <a:pPr>
              <a:lnSpc>
                <a:spcPct val="90000"/>
              </a:lnSpc>
            </a:pPr>
            <a:r>
              <a:rPr lang="en-US" sz="2400" u="none" strike="noStrike" baseline="0" dirty="0"/>
              <a:t>Sudden, severe pain in the abdomen is referred to as an acute abdomen.</a:t>
            </a:r>
          </a:p>
          <a:p>
            <a:pPr lvl="1">
              <a:lnSpc>
                <a:spcPct val="90000"/>
              </a:lnSpc>
            </a:pPr>
            <a:r>
              <a:rPr lang="en-US" u="none" strike="noStrike" baseline="0" dirty="0"/>
              <a:t>Encompasses many different medical problems that occur in the abdominal or pelvic cavities</a:t>
            </a:r>
            <a:endParaRPr lang="en-US" dirty="0"/>
          </a:p>
          <a:p>
            <a:r>
              <a:rPr lang="en-US" sz="2400" dirty="0"/>
              <a:t>Correctly identifying the source of the problem is often difficult.</a:t>
            </a:r>
          </a:p>
          <a:p>
            <a:r>
              <a:rPr lang="en-US" sz="2400" dirty="0"/>
              <a:t>It’s more important to recognize that a patient is very ill than to pinpoint the source of the problem.</a:t>
            </a:r>
          </a:p>
          <a:p>
            <a:pPr lvl="1">
              <a:lnSpc>
                <a:spcPct val="90000"/>
              </a:lnSpc>
            </a:pPr>
            <a:endParaRPr lang="en-US" sz="1700" u="none" strike="noStrike" baseline="0" dirty="0"/>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16-1</a:t>
            </a:r>
          </a:p>
        </p:txBody>
      </p:sp>
      <p:pic>
        <p:nvPicPr>
          <p:cNvPr id="3074" name="Picture 2" descr="The table entries are as follows: Abdominal aortic aneurysm, appendicitis, bleeding or perforated ulcer, bowel obstruction, ectopic pregnancy, gastritis and G I bleeding, gastroenteritis, ovarian cyst rupture, pancreatitis." title="A table shows the causes of acute abdominal 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616" y="2277020"/>
            <a:ext cx="5001056" cy="3681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E60047-F52D-4844-8661-B110122FBD41}"/>
              </a:ext>
            </a:extLst>
          </p:cNvPr>
          <p:cNvSpPr>
            <a:spLocks noGrp="1"/>
          </p:cNvSpPr>
          <p:nvPr>
            <p:ph type="title"/>
          </p:nvPr>
        </p:nvSpPr>
        <p:spPr/>
        <p:txBody>
          <a:bodyPr/>
          <a:lstStyle/>
          <a:p>
            <a:pPr marR="0" rtl="0"/>
            <a:r>
              <a:rPr lang="en-US" b="1" i="0" u="none" strike="noStrike" kern="1600" baseline="0" dirty="0"/>
              <a:t>The Acute Abdomen: Signs</a:t>
            </a:r>
            <a:r>
              <a:rPr lang="en-US" b="1" i="0" u="none" strike="noStrike" kern="1600" dirty="0"/>
              <a:t> and Symptoms</a:t>
            </a:r>
            <a:endParaRPr lang="en-US" b="1" i="0" u="none" strike="noStrike" kern="1600" baseline="0" dirty="0"/>
          </a:p>
        </p:txBody>
      </p:sp>
      <p:sp>
        <p:nvSpPr>
          <p:cNvPr id="3" name="Text Placeholder 2">
            <a:extLst>
              <a:ext uri="{FF2B5EF4-FFF2-40B4-BE49-F238E27FC236}">
                <a16:creationId xmlns:a16="http://schemas.microsoft.com/office/drawing/2014/main" xmlns="" id="{6107B2C6-C980-438E-B429-624665A6A526}"/>
              </a:ext>
            </a:extLst>
          </p:cNvPr>
          <p:cNvSpPr>
            <a:spLocks noGrp="1"/>
          </p:cNvSpPr>
          <p:nvPr>
            <p:ph type="body" idx="1"/>
          </p:nvPr>
        </p:nvSpPr>
        <p:spPr/>
        <p:txBody>
          <a:bodyPr/>
          <a:lstStyle/>
          <a:p>
            <a:pPr marR="0" lvl="0" rtl="0"/>
            <a:r>
              <a:rPr lang="en-US" u="none" strike="noStrike" baseline="0" dirty="0"/>
              <a:t>The hallmark of </a:t>
            </a:r>
            <a:r>
              <a:rPr lang="en-US" u="dbl" strike="noStrike" dirty="0">
                <a:solidFill>
                  <a:srgbClr val="C00000"/>
                </a:solidFill>
              </a:rPr>
              <a:t>acute abdomen</a:t>
            </a:r>
            <a:r>
              <a:rPr lang="en-US" u="none" strike="noStrike" baseline="0" dirty="0">
                <a:solidFill>
                  <a:srgbClr val="C00000"/>
                </a:solidFill>
              </a:rPr>
              <a:t> </a:t>
            </a:r>
            <a:r>
              <a:rPr lang="en-US" u="none" strike="noStrike" baseline="0" dirty="0"/>
              <a:t>is severe pain from inflammation of the peritoneum, known as </a:t>
            </a:r>
            <a:r>
              <a:rPr lang="en-US" u="dbl" strike="noStrike" dirty="0">
                <a:solidFill>
                  <a:srgbClr val="C00000"/>
                </a:solidFill>
              </a:rPr>
              <a:t>peritonitis</a:t>
            </a:r>
            <a:r>
              <a:rPr lang="en-US" u="none" strike="noStrike" baseline="0" dirty="0"/>
              <a:t>. </a:t>
            </a:r>
          </a:p>
          <a:p>
            <a:pPr lvl="1"/>
            <a:r>
              <a:rPr lang="en-US" dirty="0"/>
              <a:t> </a:t>
            </a:r>
            <a:r>
              <a:rPr lang="en-US" u="dbl" dirty="0">
                <a:solidFill>
                  <a:srgbClr val="C00000"/>
                </a:solidFill>
              </a:rPr>
              <a:t>P</a:t>
            </a:r>
            <a:r>
              <a:rPr lang="en-US" u="dbl" strike="noStrike" dirty="0">
                <a:solidFill>
                  <a:srgbClr val="C00000"/>
                </a:solidFill>
              </a:rPr>
              <a:t>eritoneum</a:t>
            </a:r>
            <a:r>
              <a:rPr lang="en-US" u="none" strike="noStrike" baseline="0" dirty="0"/>
              <a:t> is a thin membrane that lines the abdominal cavity. </a:t>
            </a:r>
          </a:p>
          <a:p>
            <a:pPr lvl="1"/>
            <a:r>
              <a:rPr lang="en-US" u="none" strike="noStrike" baseline="0" dirty="0"/>
              <a:t>When contacted by blood or contaminants (e.g., gastric contents, urine, feces), nerve endings become irritated, resulting in pain. </a:t>
            </a:r>
          </a:p>
          <a:p>
            <a:pPr lvl="1"/>
            <a:r>
              <a:rPr lang="en-US" u="none" strike="noStrike" baseline="0" dirty="0"/>
              <a:t>Guarding</a:t>
            </a:r>
          </a:p>
          <a:p>
            <a:pPr lvl="2"/>
            <a:r>
              <a:rPr lang="en-US" dirty="0"/>
              <a:t>Makes </a:t>
            </a:r>
            <a:r>
              <a:rPr lang="en-US" u="none" strike="noStrike" baseline="0" dirty="0"/>
              <a:t>the abdominal wall rigid and hard</a:t>
            </a:r>
          </a:p>
          <a:p>
            <a:pPr lvl="1"/>
            <a:r>
              <a:rPr lang="en-US" dirty="0"/>
              <a:t>Can cause abdominal pain, nausea, vomiting, fever, and shock</a:t>
            </a:r>
            <a:endParaRPr lang="en-US" u="none" strike="noStrike"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16-1</a:t>
            </a:r>
          </a:p>
        </p:txBody>
      </p:sp>
    </p:spTree>
    <p:extLst>
      <p:ext uri="{BB962C8B-B14F-4D97-AF65-F5344CB8AC3E}">
        <p14:creationId xmlns:p14="http://schemas.microsoft.com/office/powerpoint/2010/main" val="17374964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Patient Assessment</a:t>
            </a:r>
          </a:p>
        </p:txBody>
      </p:sp>
    </p:spTree>
    <p:extLst>
      <p:ext uri="{BB962C8B-B14F-4D97-AF65-F5344CB8AC3E}">
        <p14:creationId xmlns:p14="http://schemas.microsoft.com/office/powerpoint/2010/main" val="260240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75450D-7BA1-4497-8FA4-FECC8F01A6E7}"/>
              </a:ext>
            </a:extLst>
          </p:cNvPr>
          <p:cNvSpPr>
            <a:spLocks noGrp="1"/>
          </p:cNvSpPr>
          <p:nvPr>
            <p:ph type="title"/>
          </p:nvPr>
        </p:nvSpPr>
        <p:spPr/>
        <p:txBody>
          <a:bodyPr/>
          <a:lstStyle/>
          <a:p>
            <a:pPr marR="0" rtl="0"/>
            <a:r>
              <a:rPr lang="en-US" b="1" i="0" u="none" strike="noStrike" kern="1600" baseline="0" dirty="0"/>
              <a:t>Patient Assessment</a:t>
            </a:r>
          </a:p>
        </p:txBody>
      </p:sp>
      <p:sp>
        <p:nvSpPr>
          <p:cNvPr id="3" name="Text Placeholder 2">
            <a:extLst>
              <a:ext uri="{FF2B5EF4-FFF2-40B4-BE49-F238E27FC236}">
                <a16:creationId xmlns:a16="http://schemas.microsoft.com/office/drawing/2014/main" xmlns="" id="{482714F1-B857-450D-93A3-4A3E3D2EE0CD}"/>
              </a:ext>
            </a:extLst>
          </p:cNvPr>
          <p:cNvSpPr>
            <a:spLocks noGrp="1"/>
          </p:cNvSpPr>
          <p:nvPr>
            <p:ph type="body" idx="1"/>
          </p:nvPr>
        </p:nvSpPr>
        <p:spPr>
          <a:xfrm>
            <a:off x="891540" y="1921164"/>
            <a:ext cx="10435590" cy="4268753"/>
          </a:xfrm>
        </p:spPr>
        <p:txBody>
          <a:bodyPr/>
          <a:lstStyle/>
          <a:p>
            <a:r>
              <a:rPr lang="en-US" sz="2400" dirty="0"/>
              <a:t>Patients with possible GI, GU, or Reproductive System Emergencies, ask about their medical history and pain symptoms:</a:t>
            </a:r>
            <a:endParaRPr lang="en-US" sz="2400" u="none" strike="noStrike" baseline="0" dirty="0"/>
          </a:p>
          <a:p>
            <a:pPr lvl="1"/>
            <a:r>
              <a:rPr lang="en-US" sz="2400" u="none" strike="noStrike" baseline="0" dirty="0"/>
              <a:t>SAMPLE</a:t>
            </a:r>
          </a:p>
          <a:p>
            <a:pPr lvl="2"/>
            <a:r>
              <a:rPr lang="en-US" sz="2000" u="sng" dirty="0"/>
              <a:t>S</a:t>
            </a:r>
            <a:r>
              <a:rPr lang="en-US" sz="2000" u="none" strike="noStrike" baseline="0" dirty="0"/>
              <a:t>igns and </a:t>
            </a:r>
            <a:r>
              <a:rPr lang="en-US" sz="2000" u="sng" strike="noStrike" baseline="0" dirty="0"/>
              <a:t>S</a:t>
            </a:r>
            <a:r>
              <a:rPr lang="en-US" sz="2000" u="none" strike="noStrike" baseline="0" dirty="0"/>
              <a:t>ymptoms, </a:t>
            </a:r>
            <a:r>
              <a:rPr lang="en-US" sz="2000" u="sng" strike="noStrike" baseline="0" dirty="0"/>
              <a:t>A</a:t>
            </a:r>
            <a:r>
              <a:rPr lang="en-US" sz="2000" u="none" strike="noStrike" baseline="0" dirty="0"/>
              <a:t>llergies, </a:t>
            </a:r>
            <a:r>
              <a:rPr lang="en-US" sz="2000" u="sng" strike="noStrike" baseline="0" dirty="0"/>
              <a:t>M</a:t>
            </a:r>
            <a:r>
              <a:rPr lang="en-US" sz="2000" u="none" strike="noStrike" baseline="0" dirty="0"/>
              <a:t>edications, </a:t>
            </a:r>
            <a:r>
              <a:rPr lang="en-US" sz="2000" u="sng" strike="noStrike" baseline="0" dirty="0"/>
              <a:t>P</a:t>
            </a:r>
            <a:r>
              <a:rPr lang="en-US" sz="2000" u="none" strike="noStrike" baseline="0" dirty="0"/>
              <a:t>ast </a:t>
            </a:r>
            <a:r>
              <a:rPr lang="en-US" sz="2000" dirty="0"/>
              <a:t>M</a:t>
            </a:r>
            <a:r>
              <a:rPr lang="en-US" sz="2000" u="none" strike="noStrike" baseline="0" dirty="0"/>
              <a:t>edical </a:t>
            </a:r>
            <a:r>
              <a:rPr lang="en-US" sz="2000" dirty="0"/>
              <a:t>H</a:t>
            </a:r>
            <a:r>
              <a:rPr lang="en-US" sz="2000" u="none" strike="noStrike" baseline="0" dirty="0"/>
              <a:t>istory, </a:t>
            </a:r>
            <a:r>
              <a:rPr lang="en-US" sz="2000" u="sng" strike="noStrike" baseline="0" dirty="0"/>
              <a:t>L</a:t>
            </a:r>
            <a:r>
              <a:rPr lang="en-US" sz="2000" u="none" strike="noStrike" baseline="0" dirty="0"/>
              <a:t>ast </a:t>
            </a:r>
            <a:r>
              <a:rPr lang="en-US" sz="2000" dirty="0"/>
              <a:t>O</a:t>
            </a:r>
            <a:r>
              <a:rPr lang="en-US" sz="2000" u="none" strike="noStrike" baseline="0" dirty="0"/>
              <a:t>ral </a:t>
            </a:r>
            <a:r>
              <a:rPr lang="en-US" sz="2000" dirty="0"/>
              <a:t>I</a:t>
            </a:r>
            <a:r>
              <a:rPr lang="en-US" sz="2000" u="none" strike="noStrike" baseline="0" dirty="0"/>
              <a:t>ntake, </a:t>
            </a:r>
            <a:r>
              <a:rPr lang="en-US" sz="2000" u="sng" strike="noStrike" baseline="0" dirty="0"/>
              <a:t>E</a:t>
            </a:r>
            <a:r>
              <a:rPr lang="en-US" sz="2000" u="none" strike="noStrike" baseline="0" dirty="0"/>
              <a:t>vents </a:t>
            </a:r>
            <a:r>
              <a:rPr lang="en-US" sz="2000" dirty="0"/>
              <a:t>L</a:t>
            </a:r>
            <a:r>
              <a:rPr lang="en-US" sz="2000" u="none" strike="noStrike" baseline="0" dirty="0"/>
              <a:t>eading </a:t>
            </a:r>
            <a:r>
              <a:rPr lang="en-US" sz="2000" dirty="0"/>
              <a:t>U</a:t>
            </a:r>
            <a:r>
              <a:rPr lang="en-US" sz="2000" u="none" strike="noStrike" baseline="0" dirty="0"/>
              <a:t>p to the Problem</a:t>
            </a:r>
          </a:p>
          <a:p>
            <a:pPr lvl="1"/>
            <a:r>
              <a:rPr lang="en-US" sz="2400" dirty="0"/>
              <a:t>OPQRST </a:t>
            </a:r>
          </a:p>
          <a:p>
            <a:pPr lvl="2"/>
            <a:r>
              <a:rPr lang="en-US" sz="2000" u="sng" dirty="0"/>
              <a:t>O</a:t>
            </a:r>
            <a:r>
              <a:rPr lang="en-US" sz="2000" u="none" strike="noStrike" baseline="0" dirty="0"/>
              <a:t>nset, </a:t>
            </a:r>
            <a:r>
              <a:rPr lang="en-US" sz="2000" u="sng" strike="noStrike" baseline="0" dirty="0"/>
              <a:t>P</a:t>
            </a:r>
            <a:r>
              <a:rPr lang="en-US" sz="2000" u="none" strike="noStrike" baseline="0" dirty="0"/>
              <a:t>rovocation, </a:t>
            </a:r>
            <a:r>
              <a:rPr lang="en-US" sz="2000" u="sng" strike="noStrike" baseline="0" dirty="0"/>
              <a:t>Q</a:t>
            </a:r>
            <a:r>
              <a:rPr lang="en-US" sz="2000" u="none" strike="noStrike" baseline="0" dirty="0"/>
              <a:t>uality, </a:t>
            </a:r>
            <a:r>
              <a:rPr lang="en-US" sz="2000" u="sng" strike="noStrike" baseline="0" dirty="0"/>
              <a:t>R</a:t>
            </a:r>
            <a:r>
              <a:rPr lang="en-US" sz="2000" u="none" strike="noStrike" baseline="0" dirty="0"/>
              <a:t>adiation, </a:t>
            </a:r>
            <a:r>
              <a:rPr lang="en-US" sz="2000" u="sng" strike="noStrike" baseline="0" dirty="0"/>
              <a:t>S</a:t>
            </a:r>
            <a:r>
              <a:rPr lang="en-US" sz="2000" u="none" strike="noStrike" baseline="0" dirty="0"/>
              <a:t>everity, and </a:t>
            </a:r>
            <a:r>
              <a:rPr lang="en-US" sz="2000" u="sng" strike="noStrike" baseline="0" dirty="0"/>
              <a:t>T</a:t>
            </a:r>
            <a:r>
              <a:rPr lang="en-US" sz="2000" u="none" strike="noStrike" baseline="0" dirty="0"/>
              <a:t>ime</a:t>
            </a:r>
          </a:p>
          <a:p>
            <a:pPr lvl="2"/>
            <a:r>
              <a:rPr lang="en-US" sz="2000" dirty="0"/>
              <a:t>Attempt to determine if pain is constant or intermittent, how long the pain has been present, and whether the pain has moved since its initial onset. </a:t>
            </a:r>
          </a:p>
          <a:p>
            <a:pPr lvl="3"/>
            <a:r>
              <a:rPr lang="en-US" sz="2000" dirty="0"/>
              <a:t>Ask about any factors that aggravate or relieve the condition, such as motion, coughing, breathing, belching, or urination. </a:t>
            </a:r>
          </a:p>
          <a:p>
            <a:pPr lvl="3"/>
            <a:endParaRPr lang="en-US" u="none" strike="noStrike"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16-5</a:t>
            </a:r>
          </a:p>
        </p:txBody>
      </p:sp>
    </p:spTree>
    <p:extLst>
      <p:ext uri="{BB962C8B-B14F-4D97-AF65-F5344CB8AC3E}">
        <p14:creationId xmlns:p14="http://schemas.microsoft.com/office/powerpoint/2010/main" val="4646679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7F702F-60C1-4CE7-9AB4-9C51828184CA}"/>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a:t>
            </a:r>
            <a:r>
              <a:rPr lang="en-US" b="1" i="0" u="none" strike="noStrike" kern="1600" dirty="0"/>
              <a:t> Signs and Symptoms</a:t>
            </a:r>
            <a:endParaRPr lang="en-US" b="1" i="0" u="none" strike="noStrike" kern="1600" baseline="0" dirty="0"/>
          </a:p>
        </p:txBody>
      </p:sp>
      <p:sp>
        <p:nvSpPr>
          <p:cNvPr id="3" name="Text Placeholder 2">
            <a:extLst>
              <a:ext uri="{FF2B5EF4-FFF2-40B4-BE49-F238E27FC236}">
                <a16:creationId xmlns:a16="http://schemas.microsoft.com/office/drawing/2014/main" xmlns="" id="{EAF5E79C-272D-49AC-B3D3-00CAC9190DCF}"/>
              </a:ext>
            </a:extLst>
          </p:cNvPr>
          <p:cNvSpPr>
            <a:spLocks noGrp="1"/>
          </p:cNvSpPr>
          <p:nvPr>
            <p:ph sz="half" idx="1"/>
          </p:nvPr>
        </p:nvSpPr>
        <p:spPr>
          <a:xfrm>
            <a:off x="905164" y="1922870"/>
            <a:ext cx="4855464" cy="4729436"/>
          </a:xfrm>
        </p:spPr>
        <p:txBody>
          <a:bodyPr>
            <a:normAutofit lnSpcReduction="10000"/>
          </a:bodyPr>
          <a:lstStyle/>
          <a:p>
            <a:r>
              <a:rPr lang="en-US" dirty="0"/>
              <a:t>D</a:t>
            </a:r>
            <a:r>
              <a:rPr lang="en-US" u="none" strike="noStrike" baseline="0" dirty="0"/>
              <a:t>etermine whether any associated signs and symptoms, such as:</a:t>
            </a:r>
          </a:p>
          <a:p>
            <a:pPr lvl="1"/>
            <a:r>
              <a:rPr lang="en-US" dirty="0"/>
              <a:t>N</a:t>
            </a:r>
            <a:r>
              <a:rPr lang="en-US" u="none" strike="noStrike" baseline="0" dirty="0"/>
              <a:t>ausea</a:t>
            </a:r>
          </a:p>
          <a:p>
            <a:pPr lvl="1"/>
            <a:r>
              <a:rPr lang="en-US" dirty="0"/>
              <a:t>V</a:t>
            </a:r>
            <a:r>
              <a:rPr lang="en-US" u="none" strike="noStrike" baseline="0" dirty="0"/>
              <a:t>omiting </a:t>
            </a:r>
          </a:p>
          <a:p>
            <a:pPr lvl="1"/>
            <a:r>
              <a:rPr lang="en-US" dirty="0"/>
              <a:t>D</a:t>
            </a:r>
            <a:r>
              <a:rPr lang="en-US" u="none" strike="noStrike" baseline="0" dirty="0"/>
              <a:t>iarrhea </a:t>
            </a:r>
          </a:p>
          <a:p>
            <a:pPr lvl="1"/>
            <a:r>
              <a:rPr lang="en-US" dirty="0"/>
              <a:t>B</a:t>
            </a:r>
            <a:r>
              <a:rPr lang="en-US" u="none" strike="noStrike" baseline="0" dirty="0"/>
              <a:t>loody stool </a:t>
            </a:r>
          </a:p>
          <a:p>
            <a:pPr lvl="1"/>
            <a:r>
              <a:rPr lang="en-US" dirty="0"/>
              <a:t>F</a:t>
            </a:r>
            <a:r>
              <a:rPr lang="en-US" u="none" strike="noStrike" baseline="0" dirty="0"/>
              <a:t>ever</a:t>
            </a:r>
          </a:p>
          <a:p>
            <a:pPr lvl="1"/>
            <a:r>
              <a:rPr lang="en-US" u="none" strike="noStrike" baseline="0" dirty="0"/>
              <a:t>Loss of appetite </a:t>
            </a:r>
          </a:p>
          <a:p>
            <a:r>
              <a:rPr lang="en-US" dirty="0"/>
              <a:t>The role of the OEC Technician is NOT to diagnose the underlying cause but to recognize the signs and symptoms associated with an emergent condition and initiate lifesaving care if needed.</a:t>
            </a:r>
            <a:endParaRPr lang="en-US" u="none" strike="noStrike" baseline="0" dirty="0"/>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16-5</a:t>
            </a:r>
          </a:p>
        </p:txBody>
      </p:sp>
      <p:pic>
        <p:nvPicPr>
          <p:cNvPr id="4098" name="Picture 2" descr="The table shows two columns: Signs and symptoms and description. The row entries are as follows. Row 1: Pain and tenderness; Pain that is sharp, dull, localized, generalized, or rigid, and pain referred to another location. Row 2: Nausea and vomiting; Stomach upset with regurgitation. Row 3: Anorexia; Lack of desire to eat. Row 4: Fever; Increased core body temperature. Row 5: Jaundice; Yellow skin and mucous membranes. Row 6: Tachycardia; Rapid heart rate. Row 7: Hypotension; Low blood pressure. Row 8: Hematemesis; Blood in the vomit, may be red or blank and resemble coffee grounds. Row 9: Hematochezia; Bright red stools indicating recent bleeding in the lower G I tract. Row 10: Melena; Black, tarry stools indicating bleeding in the upper G I tract. Row 11: Hematuria; Blood in the urine." title="A table shows signs and symptoms of abdominal probl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0538" y="1228725"/>
            <a:ext cx="2892425"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1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7F702F-60C1-4CE7-9AB4-9C51828184CA}"/>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a:t>
            </a:r>
            <a:r>
              <a:rPr lang="en-US" b="1" i="0" u="none" strike="noStrike" kern="1600" dirty="0"/>
              <a:t> Signs and Symptoms (Cont’d)</a:t>
            </a:r>
            <a:endParaRPr lang="en-US" b="1" i="0" u="none" strike="noStrike" kern="1600" baseline="0" dirty="0"/>
          </a:p>
        </p:txBody>
      </p:sp>
      <p:sp>
        <p:nvSpPr>
          <p:cNvPr id="3" name="Text Placeholder 2">
            <a:extLst>
              <a:ext uri="{FF2B5EF4-FFF2-40B4-BE49-F238E27FC236}">
                <a16:creationId xmlns:a16="http://schemas.microsoft.com/office/drawing/2014/main" xmlns="" id="{EAF5E79C-272D-49AC-B3D3-00CAC9190DCF}"/>
              </a:ext>
            </a:extLst>
          </p:cNvPr>
          <p:cNvSpPr>
            <a:spLocks noGrp="1"/>
          </p:cNvSpPr>
          <p:nvPr>
            <p:ph sz="half" idx="1"/>
          </p:nvPr>
        </p:nvSpPr>
        <p:spPr>
          <a:xfrm>
            <a:off x="773100" y="1800099"/>
            <a:ext cx="10645799" cy="4729436"/>
          </a:xfrm>
        </p:spPr>
        <p:txBody>
          <a:bodyPr>
            <a:normAutofit/>
          </a:bodyPr>
          <a:lstStyle/>
          <a:p>
            <a:r>
              <a:rPr lang="en-US" u="none" strike="noStrike" baseline="0" dirty="0"/>
              <a:t>Nausea:</a:t>
            </a:r>
            <a:r>
              <a:rPr lang="en-US" u="none" strike="noStrike" dirty="0"/>
              <a:t> A feeling of impending vomiting</a:t>
            </a:r>
          </a:p>
          <a:p>
            <a:r>
              <a:rPr lang="en-US" baseline="0" dirty="0"/>
              <a:t>Vomiting: Occurs when</a:t>
            </a:r>
            <a:r>
              <a:rPr lang="en-US" dirty="0"/>
              <a:t> the muscles of the wall of the stomach violently contract, sending up the esophagus and out the mouth stomach contents</a:t>
            </a:r>
          </a:p>
          <a:p>
            <a:pPr lvl="1"/>
            <a:r>
              <a:rPr lang="en-US" u="none" strike="noStrike" baseline="0" dirty="0"/>
              <a:t>If</a:t>
            </a:r>
            <a:r>
              <a:rPr lang="en-US" u="none" strike="noStrike" dirty="0"/>
              <a:t> excessive or occurs over time without fluid replacement can cause dehydration</a:t>
            </a:r>
          </a:p>
          <a:p>
            <a:pPr lvl="1"/>
            <a:r>
              <a:rPr lang="en-US" dirty="0"/>
              <a:t>In an unresponsive patient:</a:t>
            </a:r>
          </a:p>
          <a:p>
            <a:pPr lvl="2"/>
            <a:r>
              <a:rPr lang="en-US" u="none" strike="noStrike" baseline="0" dirty="0"/>
              <a:t>Aspiration</a:t>
            </a:r>
            <a:r>
              <a:rPr lang="en-US" dirty="0"/>
              <a:t>, where foreign material gets into the lungs, can lead to a lung infection, a potentially life-threatening condition.</a:t>
            </a:r>
          </a:p>
          <a:p>
            <a:pPr lvl="2"/>
            <a:r>
              <a:rPr lang="en-US" u="none" strike="noStrike" baseline="0" dirty="0"/>
              <a:t>Quickly</a:t>
            </a:r>
            <a:r>
              <a:rPr lang="en-US" u="none" strike="noStrike" dirty="0"/>
              <a:t> clean or suction vomit out of an unresponsive patient and place them in a recover position when possible.</a:t>
            </a:r>
          </a:p>
          <a:p>
            <a:r>
              <a:rPr lang="en-US" baseline="0" dirty="0"/>
              <a:t>Colic:</a:t>
            </a:r>
            <a:r>
              <a:rPr lang="en-US" dirty="0"/>
              <a:t> Intermittent, severe abdominal pain caused by the obstruction and distention of a hollow organ.</a:t>
            </a:r>
          </a:p>
          <a:p>
            <a:pPr lvl="1"/>
            <a:r>
              <a:rPr lang="en-US" u="none" strike="noStrike" baseline="0" dirty="0"/>
              <a:t>Common</a:t>
            </a:r>
            <a:r>
              <a:rPr lang="en-US" u="none" strike="noStrike" dirty="0"/>
              <a:t> causes are gallbladder, bowel ureter obstruction</a:t>
            </a:r>
            <a:endParaRPr lang="en-US" u="none" strike="noStrike" baseline="0" dirty="0"/>
          </a:p>
        </p:txBody>
      </p:sp>
      <p:pic>
        <p:nvPicPr>
          <p:cNvPr id="4" name="Picture 3"/>
          <p:cNvPicPr>
            <a:picLocks noChangeAspect="1"/>
          </p:cNvPicPr>
          <p:nvPr/>
        </p:nvPicPr>
        <p:blipFill>
          <a:blip r:embed="rId2"/>
          <a:stretch>
            <a:fillRect/>
          </a:stretch>
        </p:blipFill>
        <p:spPr>
          <a:xfrm>
            <a:off x="10320746" y="609276"/>
            <a:ext cx="1359526" cy="1365622"/>
          </a:xfrm>
          <a:prstGeom prst="rect">
            <a:avLst/>
          </a:prstGeom>
        </p:spPr>
      </p:pic>
      <p:sp>
        <p:nvSpPr>
          <p:cNvPr id="5" name="TextBox 4"/>
          <p:cNvSpPr txBox="1"/>
          <p:nvPr/>
        </p:nvSpPr>
        <p:spPr>
          <a:xfrm>
            <a:off x="10483273" y="1061254"/>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16-5</a:t>
            </a:r>
          </a:p>
        </p:txBody>
      </p:sp>
    </p:spTree>
    <p:extLst>
      <p:ext uri="{BB962C8B-B14F-4D97-AF65-F5344CB8AC3E}">
        <p14:creationId xmlns:p14="http://schemas.microsoft.com/office/powerpoint/2010/main" val="46667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7F702F-60C1-4CE7-9AB4-9C51828184CA}"/>
              </a:ext>
            </a:extLst>
          </p:cNvPr>
          <p:cNvSpPr>
            <a:spLocks noGrp="1"/>
          </p:cNvSpPr>
          <p:nvPr>
            <p:ph type="title"/>
          </p:nvPr>
        </p:nvSpPr>
        <p:spPr>
          <a:xfrm>
            <a:off x="0" y="121033"/>
            <a:ext cx="12192000" cy="1002089"/>
          </a:xfrm>
        </p:spPr>
        <p:txBody>
          <a:bodyPr anchor="ctr">
            <a:normAutofit/>
          </a:bodyPr>
          <a:lstStyle/>
          <a:p>
            <a:r>
              <a:rPr lang="en-US" b="1" i="0" u="none" strike="noStrike" kern="1600" baseline="0" dirty="0"/>
              <a:t>Patient Assessment:</a:t>
            </a:r>
            <a:r>
              <a:rPr lang="en-US" b="1" i="0" u="none" strike="noStrike" kern="1600" dirty="0"/>
              <a:t> Signs and </a:t>
            </a:r>
            <a:r>
              <a:rPr lang="en-US" kern="1600" dirty="0"/>
              <a:t>Symptoms (Cont’d)</a:t>
            </a:r>
            <a:endParaRPr lang="en-US" b="1" i="0" u="none" strike="noStrike" kern="1600" baseline="0" dirty="0"/>
          </a:p>
        </p:txBody>
      </p:sp>
      <p:sp>
        <p:nvSpPr>
          <p:cNvPr id="3" name="Text Placeholder 2">
            <a:extLst>
              <a:ext uri="{FF2B5EF4-FFF2-40B4-BE49-F238E27FC236}">
                <a16:creationId xmlns:a16="http://schemas.microsoft.com/office/drawing/2014/main" xmlns="" id="{EAF5E79C-272D-49AC-B3D3-00CAC9190DCF}"/>
              </a:ext>
            </a:extLst>
          </p:cNvPr>
          <p:cNvSpPr>
            <a:spLocks noGrp="1"/>
          </p:cNvSpPr>
          <p:nvPr>
            <p:ph sz="half" idx="1"/>
          </p:nvPr>
        </p:nvSpPr>
        <p:spPr>
          <a:xfrm>
            <a:off x="914399" y="1972638"/>
            <a:ext cx="10645799" cy="4217850"/>
          </a:xfrm>
        </p:spPr>
        <p:txBody>
          <a:bodyPr>
            <a:normAutofit/>
          </a:bodyPr>
          <a:lstStyle/>
          <a:p>
            <a:r>
              <a:rPr lang="en-US" u="none" strike="noStrike" baseline="0" dirty="0"/>
              <a:t>Diarrhea:</a:t>
            </a:r>
            <a:r>
              <a:rPr lang="en-US" u="none" strike="noStrike" dirty="0"/>
              <a:t> Passage of frequent, liquid stools</a:t>
            </a:r>
            <a:endParaRPr lang="en-US" dirty="0"/>
          </a:p>
          <a:p>
            <a:r>
              <a:rPr lang="en-US" u="none" strike="noStrike" dirty="0"/>
              <a:t>GI Bleeding:</a:t>
            </a:r>
          </a:p>
          <a:p>
            <a:pPr lvl="1"/>
            <a:r>
              <a:rPr lang="en-US" dirty="0"/>
              <a:t>Hematochezia: bright red stools</a:t>
            </a:r>
          </a:p>
          <a:p>
            <a:pPr lvl="2"/>
            <a:r>
              <a:rPr lang="en-US" dirty="0"/>
              <a:t>Indicates the recent bleeding is occurring within the LOWER GI tract</a:t>
            </a:r>
          </a:p>
          <a:p>
            <a:pPr lvl="1"/>
            <a:r>
              <a:rPr lang="en-US" strike="noStrike" dirty="0"/>
              <a:t> </a:t>
            </a:r>
            <a:r>
              <a:rPr lang="en-US" u="dbl" strike="noStrike" dirty="0">
                <a:solidFill>
                  <a:srgbClr val="C00000"/>
                </a:solidFill>
              </a:rPr>
              <a:t>Melena</a:t>
            </a:r>
            <a:r>
              <a:rPr lang="en-US" u="none" strike="noStrike" dirty="0"/>
              <a:t>: tarry, black, foul-smelling stools</a:t>
            </a:r>
          </a:p>
          <a:p>
            <a:pPr lvl="2"/>
            <a:r>
              <a:rPr lang="en-US" dirty="0"/>
              <a:t>Indicates bleeding originating within the UPPER GI tract</a:t>
            </a:r>
          </a:p>
          <a:p>
            <a:r>
              <a:rPr lang="en-US" dirty="0"/>
              <a:t>Constipation: inability to excrete feces</a:t>
            </a:r>
          </a:p>
          <a:p>
            <a:pPr lvl="1"/>
            <a:r>
              <a:rPr lang="en-US" dirty="0"/>
              <a:t>Obstipation, or chronic constipation, can cause bowel obstructions.</a:t>
            </a:r>
          </a:p>
          <a:p>
            <a:pPr lvl="2"/>
            <a:endParaRPr lang="en-US" u="none" strike="noStrike" dirty="0"/>
          </a:p>
          <a:p>
            <a:pPr lvl="2"/>
            <a:endParaRPr lang="en-US" u="none" strike="noStrike" dirty="0"/>
          </a:p>
        </p:txBody>
      </p:sp>
      <p:pic>
        <p:nvPicPr>
          <p:cNvPr id="4" name="Picture 3"/>
          <p:cNvPicPr>
            <a:picLocks noChangeAspect="1"/>
          </p:cNvPicPr>
          <p:nvPr/>
        </p:nvPicPr>
        <p:blipFill>
          <a:blip r:embed="rId2"/>
          <a:stretch>
            <a:fillRect/>
          </a:stretch>
        </p:blipFill>
        <p:spPr>
          <a:xfrm>
            <a:off x="10329981" y="683167"/>
            <a:ext cx="1359526" cy="1365622"/>
          </a:xfrm>
          <a:prstGeom prst="rect">
            <a:avLst/>
          </a:prstGeom>
        </p:spPr>
      </p:pic>
      <p:sp>
        <p:nvSpPr>
          <p:cNvPr id="5" name="TextBox 4"/>
          <p:cNvSpPr txBox="1"/>
          <p:nvPr/>
        </p:nvSpPr>
        <p:spPr>
          <a:xfrm>
            <a:off x="10492508" y="11351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16-5</a:t>
            </a:r>
          </a:p>
        </p:txBody>
      </p:sp>
    </p:spTree>
    <p:extLst>
      <p:ext uri="{BB962C8B-B14F-4D97-AF65-F5344CB8AC3E}">
        <p14:creationId xmlns:p14="http://schemas.microsoft.com/office/powerpoint/2010/main" val="364340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EBE0DA-DB33-4EAC-95E2-839BD7FD18BF}"/>
              </a:ext>
            </a:extLst>
          </p:cNvPr>
          <p:cNvSpPr>
            <a:spLocks noGrp="1"/>
          </p:cNvSpPr>
          <p:nvPr>
            <p:ph type="title"/>
          </p:nvPr>
        </p:nvSpPr>
        <p:spPr/>
        <p:txBody>
          <a:bodyPr/>
          <a:lstStyle/>
          <a:p>
            <a:pPr marR="0" rtl="0"/>
            <a:r>
              <a:rPr lang="en-US" b="1" i="0" u="none" strike="noStrike" kern="1600" baseline="0" dirty="0"/>
              <a:t>Physical Exam of The Abdomen</a:t>
            </a:r>
          </a:p>
        </p:txBody>
      </p:sp>
      <p:sp>
        <p:nvSpPr>
          <p:cNvPr id="3" name="Text Placeholder 2">
            <a:extLst>
              <a:ext uri="{FF2B5EF4-FFF2-40B4-BE49-F238E27FC236}">
                <a16:creationId xmlns:a16="http://schemas.microsoft.com/office/drawing/2014/main" xmlns="" id="{A1084AFA-8F36-4778-9468-FC24E7050DD6}"/>
              </a:ext>
            </a:extLst>
          </p:cNvPr>
          <p:cNvSpPr>
            <a:spLocks noGrp="1"/>
          </p:cNvSpPr>
          <p:nvPr>
            <p:ph type="body" idx="1"/>
          </p:nvPr>
        </p:nvSpPr>
        <p:spPr/>
        <p:txBody>
          <a:bodyPr/>
          <a:lstStyle/>
          <a:p>
            <a:pPr marR="0" lvl="0" rtl="0"/>
            <a:r>
              <a:rPr lang="en-US" u="none" strike="noStrike" baseline="0" dirty="0"/>
              <a:t>Begin your physical examination of patients with acute abdominal or pelvic pain by calming the patients to ease their anxiety. </a:t>
            </a:r>
          </a:p>
          <a:p>
            <a:pPr marR="0" lvl="0" rtl="0"/>
            <a:r>
              <a:rPr lang="en-US" u="none" strike="noStrike" baseline="0" dirty="0"/>
              <a:t>Ask permission to examine the abdomen.</a:t>
            </a:r>
          </a:p>
          <a:p>
            <a:pPr lvl="1"/>
            <a:r>
              <a:rPr lang="en-US" dirty="0"/>
              <a:t>E</a:t>
            </a:r>
            <a:r>
              <a:rPr lang="en-US" u="none" strike="noStrike" baseline="0" dirty="0"/>
              <a:t>xplain what you are going to do before starting any examination. </a:t>
            </a:r>
          </a:p>
          <a:p>
            <a:r>
              <a:rPr lang="en-US" u="none" strike="noStrike" baseline="0" dirty="0"/>
              <a:t>Place the patient into a position of comfort: a supine position with the knees slightly flexed allows the abdominal and pelvic muscles to relax. </a:t>
            </a:r>
          </a:p>
          <a:p>
            <a:r>
              <a:rPr lang="en-US" dirty="0"/>
              <a:t>M</a:t>
            </a:r>
            <a:r>
              <a:rPr lang="en-US" u="none" strike="noStrike" baseline="0" dirty="0"/>
              <a:t>ove the patient to a warm location, as this will make the exam much easier.</a:t>
            </a:r>
          </a:p>
          <a:p>
            <a:r>
              <a:rPr lang="en-US" u="none" strike="noStrike" baseline="0" dirty="0"/>
              <a:t>Make sure your hands are warm when conducting this exam.</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16-5</a:t>
            </a:r>
          </a:p>
        </p:txBody>
      </p:sp>
    </p:spTree>
    <p:extLst>
      <p:ext uri="{BB962C8B-B14F-4D97-AF65-F5344CB8AC3E}">
        <p14:creationId xmlns:p14="http://schemas.microsoft.com/office/powerpoint/2010/main" val="282093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E8A9A-911C-4CD7-8896-3ED9783414D8}"/>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C94F22E0-80F0-4AAE-B831-956921E1F08C}"/>
              </a:ext>
            </a:extLst>
          </p:cNvPr>
          <p:cNvSpPr>
            <a:spLocks noGrp="1"/>
          </p:cNvSpPr>
          <p:nvPr>
            <p:ph sz="half" idx="1"/>
          </p:nvPr>
        </p:nvSpPr>
        <p:spPr>
          <a:xfrm>
            <a:off x="914400" y="1461052"/>
            <a:ext cx="4855464" cy="4729436"/>
          </a:xfrm>
        </p:spPr>
        <p:txBody>
          <a:bodyPr>
            <a:normAutofit/>
          </a:bodyPr>
          <a:lstStyle/>
          <a:p>
            <a:pPr marR="0" lvl="0" rtl="0">
              <a:lnSpc>
                <a:spcPct val="90000"/>
              </a:lnSpc>
            </a:pPr>
            <a:r>
              <a:rPr lang="en-US" sz="2400" u="none" strike="noStrike" baseline="0" dirty="0"/>
              <a:t>The functions of the gastrointestinal (GI), genitourinary (GU), and reproductive organs include digestion of food, regulation of water balance, elimination of wastes, and reproduction. </a:t>
            </a:r>
          </a:p>
          <a:p>
            <a:pPr>
              <a:lnSpc>
                <a:spcPct val="90000"/>
              </a:lnSpc>
            </a:pPr>
            <a:r>
              <a:rPr lang="en-US" sz="2400" dirty="0"/>
              <a:t>Some organs make important hormones that regulate our body functions. </a:t>
            </a:r>
          </a:p>
          <a:p>
            <a:pPr marR="0" lvl="0" rtl="0">
              <a:lnSpc>
                <a:spcPct val="90000"/>
              </a:lnSpc>
            </a:pPr>
            <a:endParaRPr lang="en-US" sz="2400" u="none" strike="noStrike" baseline="0" dirty="0"/>
          </a:p>
        </p:txBody>
      </p:sp>
      <p:pic>
        <p:nvPicPr>
          <p:cNvPr id="1026" name="Picture 2" descr="Photo shows a patient clutching her abdomen and bending over in pa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1922" y="1316836"/>
            <a:ext cx="3735082" cy="4956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14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4E85B-6EED-40FD-AD1A-77CE5DFB815E}"/>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Physical Exam of The Abdomen: Inspection</a:t>
            </a:r>
          </a:p>
        </p:txBody>
      </p:sp>
      <p:sp>
        <p:nvSpPr>
          <p:cNvPr id="3" name="Text Placeholder 2">
            <a:extLst>
              <a:ext uri="{FF2B5EF4-FFF2-40B4-BE49-F238E27FC236}">
                <a16:creationId xmlns:a16="http://schemas.microsoft.com/office/drawing/2014/main" xmlns="" id="{86E5AEAD-85DC-4E17-A6F1-538427E42E49}"/>
              </a:ext>
            </a:extLst>
          </p:cNvPr>
          <p:cNvSpPr>
            <a:spLocks noGrp="1"/>
          </p:cNvSpPr>
          <p:nvPr>
            <p:ph type="body" idx="1"/>
          </p:nvPr>
        </p:nvSpPr>
        <p:spPr>
          <a:xfrm>
            <a:off x="891540" y="2203704"/>
            <a:ext cx="10435590" cy="3986213"/>
          </a:xfrm>
        </p:spPr>
        <p:txBody>
          <a:bodyPr>
            <a:normAutofit/>
          </a:bodyPr>
          <a:lstStyle/>
          <a:p>
            <a:pPr marR="0" lvl="0" rtl="0"/>
            <a:r>
              <a:rPr lang="en-US" u="none" strike="noStrike" baseline="0" dirty="0"/>
              <a:t>Typically a two-step process involving inspection and </a:t>
            </a:r>
            <a:r>
              <a:rPr lang="en-US" dirty="0"/>
              <a:t>p</a:t>
            </a:r>
            <a:r>
              <a:rPr lang="en-US" u="none" strike="noStrike" baseline="0" dirty="0"/>
              <a:t>alpation</a:t>
            </a:r>
          </a:p>
          <a:p>
            <a:pPr marR="0" lvl="0" rtl="0"/>
            <a:r>
              <a:rPr lang="en-US" sz="2200" dirty="0"/>
              <a:t>Step 1: Inspection </a:t>
            </a:r>
          </a:p>
          <a:p>
            <a:pPr lvl="1"/>
            <a:r>
              <a:rPr lang="en-US" u="none" strike="noStrike" baseline="0" dirty="0"/>
              <a:t>The area is exposed and observed for clinical signs such as trauma, distention, bulging, or discoloration. </a:t>
            </a:r>
          </a:p>
          <a:p>
            <a:pPr lvl="1"/>
            <a:r>
              <a:rPr lang="en-US" sz="2200" u="none" strike="noStrike" baseline="0" dirty="0"/>
              <a:t>Note whether the patient is motionless or is unable to sit still, as well as how the abdominal wall moves with the patient’s respirations. </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16-5</a:t>
            </a:r>
          </a:p>
        </p:txBody>
      </p:sp>
    </p:spTree>
    <p:extLst>
      <p:ext uri="{BB962C8B-B14F-4D97-AF65-F5344CB8AC3E}">
        <p14:creationId xmlns:p14="http://schemas.microsoft.com/office/powerpoint/2010/main" val="74701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4E85B-6EED-40FD-AD1A-77CE5DFB815E}"/>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Physical Exam of The Abdomen:</a:t>
            </a:r>
            <a:r>
              <a:rPr lang="en-US" b="1" i="0" u="none" strike="noStrike" kern="1600" dirty="0"/>
              <a:t> Pain</a:t>
            </a:r>
            <a:endParaRPr lang="en-US" b="1" i="0" u="none" strike="noStrike" kern="1600" baseline="0" dirty="0"/>
          </a:p>
        </p:txBody>
      </p:sp>
      <p:sp>
        <p:nvSpPr>
          <p:cNvPr id="3" name="Text Placeholder 2">
            <a:extLst>
              <a:ext uri="{FF2B5EF4-FFF2-40B4-BE49-F238E27FC236}">
                <a16:creationId xmlns:a16="http://schemas.microsoft.com/office/drawing/2014/main" xmlns="" id="{86E5AEAD-85DC-4E17-A6F1-538427E42E49}"/>
              </a:ext>
            </a:extLst>
          </p:cNvPr>
          <p:cNvSpPr>
            <a:spLocks noGrp="1"/>
          </p:cNvSpPr>
          <p:nvPr>
            <p:ph sz="half" idx="1"/>
          </p:nvPr>
        </p:nvSpPr>
        <p:spPr>
          <a:xfrm>
            <a:off x="914400" y="2393878"/>
            <a:ext cx="4855464" cy="3796609"/>
          </a:xfrm>
        </p:spPr>
        <p:txBody>
          <a:bodyPr>
            <a:normAutofit/>
          </a:bodyPr>
          <a:lstStyle/>
          <a:p>
            <a:pPr>
              <a:lnSpc>
                <a:spcPct val="90000"/>
              </a:lnSpc>
            </a:pPr>
            <a:r>
              <a:rPr lang="en-US" sz="2400" u="none" strike="noStrike" baseline="0" dirty="0"/>
              <a:t>If pain is present, ask the patient to use one finger to point to the site at which the pain is most intense.</a:t>
            </a:r>
          </a:p>
          <a:p>
            <a:pPr>
              <a:lnSpc>
                <a:spcPct val="90000"/>
              </a:lnSpc>
            </a:pPr>
            <a:r>
              <a:rPr lang="en-US" sz="2400" u="none" strike="noStrike" baseline="0" dirty="0"/>
              <a:t>If the pain is diffuse, ask the patient to use a finger to draw a circle indicating the boundaries of the pain.</a:t>
            </a:r>
          </a:p>
        </p:txBody>
      </p:sp>
      <p:pic>
        <p:nvPicPr>
          <p:cNvPr id="7" name="Picture 6"/>
          <p:cNvPicPr>
            <a:picLocks noChangeAspect="1"/>
          </p:cNvPicPr>
          <p:nvPr/>
        </p:nvPicPr>
        <p:blipFill>
          <a:blip r:embed="rId2"/>
          <a:stretch>
            <a:fillRect/>
          </a:stretch>
        </p:blipFill>
        <p:spPr>
          <a:xfrm>
            <a:off x="10200673" y="440311"/>
            <a:ext cx="1359526" cy="1365622"/>
          </a:xfrm>
          <a:prstGeom prst="rect">
            <a:avLst/>
          </a:prstGeom>
        </p:spPr>
      </p:pic>
      <p:sp>
        <p:nvSpPr>
          <p:cNvPr id="9" name="TextBox 8"/>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16-5</a:t>
            </a:r>
          </a:p>
        </p:txBody>
      </p:sp>
      <p:pic>
        <p:nvPicPr>
          <p:cNvPr id="14338" name="Picture 2" descr="Photo shows a patient pointing at her lower abdomen to show the area of pain to the patroller standing near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311" y="2209895"/>
            <a:ext cx="4816906" cy="363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11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9B5DBA-74EF-4F16-A321-3601F4A6DA7E}"/>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Physical Exam of The Abdomen:</a:t>
            </a:r>
            <a:r>
              <a:rPr lang="en-US" b="1" i="0" u="none" strike="noStrike" kern="1600" dirty="0"/>
              <a:t> Palpation</a:t>
            </a:r>
            <a:endParaRPr lang="en-US" b="1" i="0" u="none" strike="noStrike" kern="1600" baseline="0" dirty="0"/>
          </a:p>
        </p:txBody>
      </p:sp>
      <p:sp>
        <p:nvSpPr>
          <p:cNvPr id="3" name="Text Placeholder 2">
            <a:extLst>
              <a:ext uri="{FF2B5EF4-FFF2-40B4-BE49-F238E27FC236}">
                <a16:creationId xmlns:a16="http://schemas.microsoft.com/office/drawing/2014/main" xmlns="" id="{BB9A6C6A-FB9F-4852-B3AA-9EBE136DDED1}"/>
              </a:ext>
            </a:extLst>
          </p:cNvPr>
          <p:cNvSpPr>
            <a:spLocks noGrp="1"/>
          </p:cNvSpPr>
          <p:nvPr>
            <p:ph sz="half" idx="1"/>
          </p:nvPr>
        </p:nvSpPr>
        <p:spPr>
          <a:xfrm>
            <a:off x="905164" y="1885919"/>
            <a:ext cx="5246254" cy="4729436"/>
          </a:xfrm>
        </p:spPr>
        <p:txBody>
          <a:bodyPr>
            <a:normAutofit/>
          </a:bodyPr>
          <a:lstStyle/>
          <a:p>
            <a:pPr>
              <a:lnSpc>
                <a:spcPct val="90000"/>
              </a:lnSpc>
            </a:pPr>
            <a:r>
              <a:rPr lang="en-US" sz="2400" u="none" strike="noStrike" baseline="0" dirty="0"/>
              <a:t>Step 2: Palpation</a:t>
            </a:r>
          </a:p>
          <a:p>
            <a:pPr lvl="1">
              <a:lnSpc>
                <a:spcPct val="90000"/>
              </a:lnSpc>
            </a:pPr>
            <a:r>
              <a:rPr lang="en-US" sz="2200" dirty="0"/>
              <a:t>P</a:t>
            </a:r>
            <a:r>
              <a:rPr lang="en-US" sz="2200" u="none" strike="noStrike" baseline="0" dirty="0"/>
              <a:t>alpation of the abdomen, is a systematic process that involves physically compressing each of the four quadrants to determine the presence or absence of:</a:t>
            </a:r>
          </a:p>
          <a:p>
            <a:pPr lvl="2">
              <a:lnSpc>
                <a:spcPct val="90000"/>
              </a:lnSpc>
            </a:pPr>
            <a:r>
              <a:rPr lang="en-US" sz="2000" u="none" strike="noStrike" baseline="0" dirty="0"/>
              <a:t>Pain</a:t>
            </a:r>
          </a:p>
          <a:p>
            <a:pPr lvl="2">
              <a:lnSpc>
                <a:spcPct val="90000"/>
              </a:lnSpc>
            </a:pPr>
            <a:r>
              <a:rPr lang="en-US" sz="2000" u="none" strike="noStrike" baseline="0" dirty="0"/>
              <a:t>Masses</a:t>
            </a:r>
          </a:p>
          <a:p>
            <a:pPr lvl="2">
              <a:lnSpc>
                <a:spcPct val="90000"/>
              </a:lnSpc>
            </a:pPr>
            <a:r>
              <a:rPr lang="en-US" sz="2000" dirty="0"/>
              <a:t>T</a:t>
            </a:r>
            <a:r>
              <a:rPr lang="en-US" sz="2000" u="none" strike="noStrike" baseline="0" dirty="0"/>
              <a:t>ensing </a:t>
            </a:r>
          </a:p>
          <a:p>
            <a:pPr lvl="2">
              <a:lnSpc>
                <a:spcPct val="90000"/>
              </a:lnSpc>
            </a:pPr>
            <a:r>
              <a:rPr lang="en-US" sz="2000" u="none" strike="noStrike" baseline="0" dirty="0"/>
              <a:t>Guarding </a:t>
            </a:r>
          </a:p>
          <a:p>
            <a:pPr lvl="2">
              <a:lnSpc>
                <a:spcPct val="90000"/>
              </a:lnSpc>
            </a:pPr>
            <a:r>
              <a:rPr lang="en-US" sz="2000" dirty="0"/>
              <a:t>R</a:t>
            </a:r>
            <a:r>
              <a:rPr lang="en-US" sz="2000" u="none" strike="noStrike" baseline="0" dirty="0"/>
              <a:t>igidity</a:t>
            </a:r>
          </a:p>
          <a:p>
            <a:pPr lvl="1">
              <a:lnSpc>
                <a:spcPct val="90000"/>
              </a:lnSpc>
            </a:pPr>
            <a:r>
              <a:rPr lang="en-US" sz="2200" u="none" strike="noStrike" baseline="0" dirty="0"/>
              <a:t>Do not be afraid to palpate the abdomen. </a:t>
            </a:r>
          </a:p>
          <a:p>
            <a:pPr lvl="1">
              <a:lnSpc>
                <a:spcPct val="90000"/>
              </a:lnSpc>
            </a:pPr>
            <a:r>
              <a:rPr lang="en-US" sz="2200" dirty="0"/>
              <a:t>E</a:t>
            </a:r>
            <a:r>
              <a:rPr lang="en-US" sz="2200" u="none" strike="noStrike" baseline="0" dirty="0"/>
              <a:t>nsure hands are warm</a:t>
            </a:r>
            <a:r>
              <a:rPr lang="en-US" sz="2400" u="none" strike="noStrike" baseline="0" dirty="0"/>
              <a:t>.</a:t>
            </a:r>
          </a:p>
        </p:txBody>
      </p:sp>
      <p:pic>
        <p:nvPicPr>
          <p:cNvPr id="7" name="Picture 6"/>
          <p:cNvPicPr>
            <a:picLocks noChangeAspect="1"/>
          </p:cNvPicPr>
          <p:nvPr/>
        </p:nvPicPr>
        <p:blipFill>
          <a:blip r:embed="rId2"/>
          <a:stretch>
            <a:fillRect/>
          </a:stretch>
        </p:blipFill>
        <p:spPr>
          <a:xfrm>
            <a:off x="10200673" y="440311"/>
            <a:ext cx="1359526" cy="1365622"/>
          </a:xfrm>
          <a:prstGeom prst="rect">
            <a:avLst/>
          </a:prstGeom>
        </p:spPr>
      </p:pic>
      <p:sp>
        <p:nvSpPr>
          <p:cNvPr id="9" name="TextBox 8"/>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16-5</a:t>
            </a:r>
          </a:p>
        </p:txBody>
      </p:sp>
      <p:pic>
        <p:nvPicPr>
          <p:cNvPr id="15362" name="Picture 2" descr="Photo shows a pair of gloved hands palpating the abdomen of a patient, lying on his 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262" y="2370635"/>
            <a:ext cx="4905410" cy="3430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79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66007-3BC1-4F24-AF68-244A68A8CC6F}"/>
              </a:ext>
            </a:extLst>
          </p:cNvPr>
          <p:cNvSpPr>
            <a:spLocks noGrp="1"/>
          </p:cNvSpPr>
          <p:nvPr>
            <p:ph type="title"/>
          </p:nvPr>
        </p:nvSpPr>
        <p:spPr/>
        <p:txBody>
          <a:bodyPr/>
          <a:lstStyle/>
          <a:p>
            <a:pPr marR="0" rtl="0"/>
            <a:r>
              <a:rPr lang="en-US" b="1" i="0" u="none" strike="noStrike" kern="1600" baseline="0" dirty="0"/>
              <a:t>Physical Exam of The Abdomen: Palpation</a:t>
            </a:r>
          </a:p>
        </p:txBody>
      </p:sp>
      <p:sp>
        <p:nvSpPr>
          <p:cNvPr id="3" name="Text Placeholder 2">
            <a:extLst>
              <a:ext uri="{FF2B5EF4-FFF2-40B4-BE49-F238E27FC236}">
                <a16:creationId xmlns:a16="http://schemas.microsoft.com/office/drawing/2014/main" xmlns="" id="{0474D3B5-D778-49FB-A4F0-24E8368FF4C2}"/>
              </a:ext>
            </a:extLst>
          </p:cNvPr>
          <p:cNvSpPr>
            <a:spLocks noGrp="1"/>
          </p:cNvSpPr>
          <p:nvPr>
            <p:ph type="body" idx="1"/>
          </p:nvPr>
        </p:nvSpPr>
        <p:spPr>
          <a:xfrm>
            <a:off x="878205" y="2125211"/>
            <a:ext cx="10435590" cy="3806088"/>
          </a:xfrm>
        </p:spPr>
        <p:txBody>
          <a:bodyPr/>
          <a:lstStyle/>
          <a:p>
            <a:pPr marR="0" lvl="0" rtl="0"/>
            <a:r>
              <a:rPr lang="en-US" u="none" strike="noStrike" baseline="0" dirty="0"/>
              <a:t>Begin palpating the abdomen in the quadrant farthest away from the site of the pain.</a:t>
            </a:r>
          </a:p>
          <a:p>
            <a:pPr lvl="1"/>
            <a:r>
              <a:rPr lang="en-US" dirty="0"/>
              <a:t>E</a:t>
            </a:r>
            <a:r>
              <a:rPr lang="en-US" u="none" strike="noStrike" baseline="0" dirty="0"/>
              <a:t>xamine the painful quadrant last.</a:t>
            </a:r>
          </a:p>
          <a:p>
            <a:r>
              <a:rPr lang="en-US" u="none" strike="noStrike" baseline="0" dirty="0"/>
              <a:t>Place one hand atop the other and gently place them on the patient’s abdomen. </a:t>
            </a:r>
          </a:p>
          <a:p>
            <a:r>
              <a:rPr lang="en-US" u="none" strike="noStrike" baseline="0" dirty="0"/>
              <a:t>Rest hands in this position for a moment to allow the patient to become comfortable. </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16-5</a:t>
            </a:r>
          </a:p>
        </p:txBody>
      </p:sp>
    </p:spTree>
    <p:extLst>
      <p:ext uri="{BB962C8B-B14F-4D97-AF65-F5344CB8AC3E}">
        <p14:creationId xmlns:p14="http://schemas.microsoft.com/office/powerpoint/2010/main" val="23272584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66007-3BC1-4F24-AF68-244A68A8CC6F}"/>
              </a:ext>
            </a:extLst>
          </p:cNvPr>
          <p:cNvSpPr>
            <a:spLocks noGrp="1"/>
          </p:cNvSpPr>
          <p:nvPr>
            <p:ph type="title"/>
          </p:nvPr>
        </p:nvSpPr>
        <p:spPr/>
        <p:txBody>
          <a:bodyPr/>
          <a:lstStyle/>
          <a:p>
            <a:pPr marR="0" rtl="0"/>
            <a:r>
              <a:rPr lang="en-US" b="1" i="0" u="none" strike="noStrike" kern="1600" baseline="0" dirty="0"/>
              <a:t>Physical Exam of The Abdomen:</a:t>
            </a:r>
            <a:r>
              <a:rPr lang="en-US" b="1" i="0" u="none" strike="noStrike" kern="1600" dirty="0"/>
              <a:t> Palpation</a:t>
            </a:r>
            <a:endParaRPr lang="en-US" b="1" i="0" u="none" strike="noStrike" kern="1600" baseline="0" dirty="0"/>
          </a:p>
        </p:txBody>
      </p:sp>
      <p:sp>
        <p:nvSpPr>
          <p:cNvPr id="3" name="Text Placeholder 2">
            <a:extLst>
              <a:ext uri="{FF2B5EF4-FFF2-40B4-BE49-F238E27FC236}">
                <a16:creationId xmlns:a16="http://schemas.microsoft.com/office/drawing/2014/main" xmlns="" id="{0474D3B5-D778-49FB-A4F0-24E8368FF4C2}"/>
              </a:ext>
            </a:extLst>
          </p:cNvPr>
          <p:cNvSpPr>
            <a:spLocks noGrp="1"/>
          </p:cNvSpPr>
          <p:nvPr>
            <p:ph type="body" idx="1"/>
          </p:nvPr>
        </p:nvSpPr>
        <p:spPr>
          <a:xfrm>
            <a:off x="878205" y="1945086"/>
            <a:ext cx="10435590" cy="3986213"/>
          </a:xfrm>
        </p:spPr>
        <p:txBody>
          <a:bodyPr/>
          <a:lstStyle/>
          <a:p>
            <a:pPr marR="0" lvl="0" rtl="0"/>
            <a:r>
              <a:rPr lang="en-US" dirty="0"/>
              <a:t>G</a:t>
            </a:r>
            <a:r>
              <a:rPr lang="en-US" u="none" strike="noStrike" baseline="0" dirty="0"/>
              <a:t>entle downward pressure</a:t>
            </a:r>
            <a:endParaRPr lang="en-US" dirty="0"/>
          </a:p>
          <a:p>
            <a:pPr lvl="1"/>
            <a:r>
              <a:rPr lang="en-US" dirty="0"/>
              <a:t>N</a:t>
            </a:r>
            <a:r>
              <a:rPr lang="en-US" u="none" strike="noStrike" baseline="0" dirty="0"/>
              <a:t>ote patient’s response and whether the abdominal muscles suddenly tense in response. </a:t>
            </a:r>
          </a:p>
          <a:p>
            <a:r>
              <a:rPr lang="en-US" u="none" strike="noStrike" baseline="0" dirty="0"/>
              <a:t>Slowly release the pressure, gently gliding your hands from one quadrant to the next, and then repeat the process for each quadrant. </a:t>
            </a:r>
          </a:p>
          <a:p>
            <a:pPr lvl="1"/>
            <a:r>
              <a:rPr lang="en-US" u="none" strike="noStrike" baseline="0" dirty="0"/>
              <a:t>Note any evidence of tenderness upon examination. </a:t>
            </a:r>
          </a:p>
          <a:p>
            <a:r>
              <a:rPr lang="en-US" u="none" strike="noStrike" baseline="0" dirty="0"/>
              <a:t>Palpate gently just above the pubic bone in the midline, where the bladder is located. </a:t>
            </a:r>
          </a:p>
          <a:p>
            <a:r>
              <a:rPr lang="en-US" dirty="0"/>
              <a:t>I</a:t>
            </a:r>
            <a:r>
              <a:rPr lang="en-US" u="none" strike="noStrike" baseline="0" dirty="0"/>
              <a:t>nspect and palpate the right and left flank areas individually.</a:t>
            </a:r>
            <a:endParaRPr lang="en-US" dirty="0"/>
          </a:p>
          <a:p>
            <a:pPr lvl="1"/>
            <a:r>
              <a:rPr lang="en-US" dirty="0"/>
              <a:t>N</a:t>
            </a:r>
            <a:r>
              <a:rPr lang="en-US" u="none" strike="noStrike" baseline="0" dirty="0"/>
              <a:t>ote any discoloration or tenderness.</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16-5</a:t>
            </a:r>
          </a:p>
        </p:txBody>
      </p:sp>
    </p:spTree>
    <p:extLst>
      <p:ext uri="{BB962C8B-B14F-4D97-AF65-F5344CB8AC3E}">
        <p14:creationId xmlns:p14="http://schemas.microsoft.com/office/powerpoint/2010/main" val="15553839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Management</a:t>
            </a:r>
          </a:p>
        </p:txBody>
      </p:sp>
    </p:spTree>
    <p:extLst>
      <p:ext uri="{BB962C8B-B14F-4D97-AF65-F5344CB8AC3E}">
        <p14:creationId xmlns:p14="http://schemas.microsoft.com/office/powerpoint/2010/main" val="290139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53318E-819D-41A6-AD31-0B9931E1E7A7}"/>
              </a:ext>
            </a:extLst>
          </p:cNvPr>
          <p:cNvSpPr>
            <a:spLocks noGrp="1"/>
          </p:cNvSpPr>
          <p:nvPr>
            <p:ph type="title"/>
          </p:nvPr>
        </p:nvSpPr>
        <p:spPr/>
        <p:txBody>
          <a:bodyPr/>
          <a:lstStyle/>
          <a:p>
            <a:pPr marR="0" rtl="0"/>
            <a:r>
              <a:rPr lang="en-US" b="1" i="0" u="none" strike="noStrike" kern="1600" baseline="0" dirty="0"/>
              <a:t>Management</a:t>
            </a:r>
          </a:p>
        </p:txBody>
      </p:sp>
      <p:sp>
        <p:nvSpPr>
          <p:cNvPr id="3" name="Text Placeholder 2">
            <a:extLst>
              <a:ext uri="{FF2B5EF4-FFF2-40B4-BE49-F238E27FC236}">
                <a16:creationId xmlns:a16="http://schemas.microsoft.com/office/drawing/2014/main" xmlns="" id="{C9AF6A69-4E87-487B-8D42-8594564813B6}"/>
              </a:ext>
            </a:extLst>
          </p:cNvPr>
          <p:cNvSpPr>
            <a:spLocks noGrp="1"/>
          </p:cNvSpPr>
          <p:nvPr>
            <p:ph type="body" idx="1"/>
          </p:nvPr>
        </p:nvSpPr>
        <p:spPr/>
        <p:txBody>
          <a:bodyPr/>
          <a:lstStyle/>
          <a:p>
            <a:pPr marR="0" lvl="0" rtl="0"/>
            <a:r>
              <a:rPr lang="en-US" u="none" strike="noStrike" baseline="0" dirty="0"/>
              <a:t>The treatment of patients with an abdominal problem in outdoor settings generally involves supportive care. </a:t>
            </a:r>
          </a:p>
          <a:p>
            <a:pPr lvl="1"/>
            <a:r>
              <a:rPr lang="en-US" u="none" strike="noStrike" baseline="0" dirty="0"/>
              <a:t>Many serious conditions require an in-depth evaluation by a physician, and surgical correction and/or long-term care are often required. </a:t>
            </a:r>
          </a:p>
          <a:p>
            <a:pPr lvl="1"/>
            <a:r>
              <a:rPr lang="en-US" dirty="0"/>
              <a:t>C</a:t>
            </a:r>
            <a:r>
              <a:rPr lang="en-US" u="none" strike="noStrike" baseline="0" dirty="0"/>
              <a:t>an do many things to improve a patient’s overall comfort and the subsequent outcome</a:t>
            </a:r>
          </a:p>
          <a:p>
            <a:pPr lvl="1"/>
            <a:r>
              <a:rPr lang="en-US" dirty="0"/>
              <a:t>N</a:t>
            </a:r>
            <a:r>
              <a:rPr lang="en-US" u="none" strike="noStrike" baseline="0" dirty="0"/>
              <a:t>eed to determine if the problem is serious and requires further care, NOT what the specific abdominal problem is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60342"/>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16-6</a:t>
            </a:r>
          </a:p>
        </p:txBody>
      </p:sp>
    </p:spTree>
    <p:extLst>
      <p:ext uri="{BB962C8B-B14F-4D97-AF65-F5344CB8AC3E}">
        <p14:creationId xmlns:p14="http://schemas.microsoft.com/office/powerpoint/2010/main" val="4646051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79D754-B31E-4A94-BEAB-732C516B5BF5}"/>
              </a:ext>
            </a:extLst>
          </p:cNvPr>
          <p:cNvSpPr>
            <a:spLocks noGrp="1"/>
          </p:cNvSpPr>
          <p:nvPr>
            <p:ph type="title"/>
          </p:nvPr>
        </p:nvSpPr>
        <p:spPr/>
        <p:txBody>
          <a:bodyPr/>
          <a:lstStyle/>
          <a:p>
            <a:pPr marR="0" rtl="0"/>
            <a:r>
              <a:rPr lang="en-US" b="1" i="0" u="none" strike="noStrike" kern="1600" baseline="0" dirty="0"/>
              <a:t>Management</a:t>
            </a:r>
          </a:p>
        </p:txBody>
      </p:sp>
      <p:sp>
        <p:nvSpPr>
          <p:cNvPr id="3" name="Text Placeholder 2">
            <a:extLst>
              <a:ext uri="{FF2B5EF4-FFF2-40B4-BE49-F238E27FC236}">
                <a16:creationId xmlns:a16="http://schemas.microsoft.com/office/drawing/2014/main" xmlns="" id="{8F8E90B6-A0CC-4544-AA12-ACA00A34D847}"/>
              </a:ext>
            </a:extLst>
          </p:cNvPr>
          <p:cNvSpPr>
            <a:spLocks noGrp="1"/>
          </p:cNvSpPr>
          <p:nvPr>
            <p:ph type="body" idx="1"/>
          </p:nvPr>
        </p:nvSpPr>
        <p:spPr/>
        <p:txBody>
          <a:bodyPr/>
          <a:lstStyle/>
          <a:p>
            <a:pPr marR="0" lvl="0" rtl="0"/>
            <a:r>
              <a:rPr lang="en-US" u="none" strike="noStrike" baseline="0" dirty="0"/>
              <a:t>Initial treatment includes assessing and correcting any problems involving excessive bleeding and the ABCDs. </a:t>
            </a:r>
          </a:p>
          <a:p>
            <a:pPr lvl="1"/>
            <a:r>
              <a:rPr lang="en-US" dirty="0"/>
              <a:t>M</a:t>
            </a:r>
            <a:r>
              <a:rPr lang="en-US" u="none" strike="noStrike" baseline="0" dirty="0"/>
              <a:t>ove the patient to a location that has a comfortable temperature. </a:t>
            </a:r>
          </a:p>
          <a:p>
            <a:pPr lvl="1"/>
            <a:r>
              <a:rPr lang="en-US" u="none" strike="noStrike" baseline="0" dirty="0"/>
              <a:t>If outdoors, keep patients warm by using jackets or blankets as needed. </a:t>
            </a:r>
          </a:p>
          <a:p>
            <a:pPr lvl="1"/>
            <a:r>
              <a:rPr lang="en-US" u="none" strike="noStrike" baseline="0" dirty="0"/>
              <a:t>During the physical exam of the abdomen, place the person in a position of comfort. </a:t>
            </a:r>
          </a:p>
          <a:p>
            <a:pPr lvl="2"/>
            <a:r>
              <a:rPr lang="en-US" u="none" strike="noStrike" baseline="0" dirty="0"/>
              <a:t>For most patients, this is either a supine position with the knees slightly flexed or a seated position with the head raised 45 to 60 degrees. </a:t>
            </a:r>
          </a:p>
          <a:p>
            <a:pPr lvl="1"/>
            <a:r>
              <a:rPr lang="en-US" u="none" strike="noStrike" baseline="0" dirty="0"/>
              <a:t>Patients may be restless, so be empathetic to their discomfort and help them remain calm.</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60342"/>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16-6</a:t>
            </a:r>
          </a:p>
        </p:txBody>
      </p:sp>
    </p:spTree>
    <p:extLst>
      <p:ext uri="{BB962C8B-B14F-4D97-AF65-F5344CB8AC3E}">
        <p14:creationId xmlns:p14="http://schemas.microsoft.com/office/powerpoint/2010/main" val="27511518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4E7A91-B188-4BB8-8838-993CFB955DFE}"/>
              </a:ext>
            </a:extLst>
          </p:cNvPr>
          <p:cNvSpPr>
            <a:spLocks noGrp="1"/>
          </p:cNvSpPr>
          <p:nvPr>
            <p:ph type="title"/>
          </p:nvPr>
        </p:nvSpPr>
        <p:spPr/>
        <p:txBody>
          <a:bodyPr/>
          <a:lstStyle/>
          <a:p>
            <a:pPr marR="0" rtl="0"/>
            <a:r>
              <a:rPr lang="en-US" b="1" i="0" u="none" strike="noStrike" kern="1600" baseline="0" dirty="0"/>
              <a:t>Management: Supplemental</a:t>
            </a:r>
            <a:r>
              <a:rPr lang="en-US" b="1" i="0" u="none" strike="noStrike" kern="1600" dirty="0"/>
              <a:t> Oxygen and Suction</a:t>
            </a:r>
            <a:endParaRPr lang="en-US" b="1" i="0" u="none" strike="noStrike" kern="1600" baseline="0" dirty="0"/>
          </a:p>
        </p:txBody>
      </p:sp>
      <p:sp>
        <p:nvSpPr>
          <p:cNvPr id="3" name="Text Placeholder 2">
            <a:extLst>
              <a:ext uri="{FF2B5EF4-FFF2-40B4-BE49-F238E27FC236}">
                <a16:creationId xmlns:a16="http://schemas.microsoft.com/office/drawing/2014/main" xmlns="" id="{D9625195-243B-48CE-A5D6-0D10FDCCD4A1}"/>
              </a:ext>
            </a:extLst>
          </p:cNvPr>
          <p:cNvSpPr>
            <a:spLocks noGrp="1"/>
          </p:cNvSpPr>
          <p:nvPr>
            <p:ph type="body" idx="1"/>
          </p:nvPr>
        </p:nvSpPr>
        <p:spPr>
          <a:xfrm>
            <a:off x="878205" y="2028213"/>
            <a:ext cx="10435590" cy="3986213"/>
          </a:xfrm>
        </p:spPr>
        <p:txBody>
          <a:bodyPr/>
          <a:lstStyle/>
          <a:p>
            <a:pPr marR="0" lvl="0" rtl="0"/>
            <a:r>
              <a:rPr lang="en-US" u="none" strike="noStrike" baseline="0" dirty="0"/>
              <a:t>Provide supplemental oxygen as needed for serious problems such as shock, typically using a nonrebreather mask and pulse oximeter. </a:t>
            </a:r>
          </a:p>
          <a:p>
            <a:r>
              <a:rPr lang="en-US" u="none" strike="noStrike" baseline="0" dirty="0"/>
              <a:t>Anticipate vomiting and be ready to clear the airway by removing the oxygen mask and turning the patient onto his or her side</a:t>
            </a:r>
            <a:r>
              <a:rPr lang="en-US" u="none" strike="noStrike" dirty="0"/>
              <a:t> in the recovery position</a:t>
            </a:r>
            <a:r>
              <a:rPr lang="en-US" u="none" strike="noStrike" baseline="0" dirty="0"/>
              <a:t>. </a:t>
            </a:r>
          </a:p>
          <a:p>
            <a:pPr lvl="1"/>
            <a:r>
              <a:rPr lang="en-US" u="none" strike="noStrike" baseline="0" dirty="0"/>
              <a:t>If the patient continues to vomit, consider placing the patient on a nasal cannula. </a:t>
            </a:r>
          </a:p>
          <a:p>
            <a:r>
              <a:rPr lang="en-US" u="none" strike="noStrike" baseline="0" dirty="0"/>
              <a:t>Suction the airway as needed to prevent aspiration. </a:t>
            </a:r>
          </a:p>
          <a:p>
            <a:r>
              <a:rPr lang="en-US" u="none" strike="noStrike" baseline="0" dirty="0"/>
              <a:t>Despite their requests, do not give patients anything to eat or drink because some abdominal and pelvic conditions require surgical intervention. </a:t>
            </a:r>
          </a:p>
          <a:p>
            <a:pPr lvl="1"/>
            <a:r>
              <a:rPr lang="en-US" u="none" strike="noStrike" baseline="0" dirty="0"/>
              <a:t>The presence of food or liquids in the stomach can worsen some problems, can cause the patient to vomit, and can make surgery, when needed, more dangerous.</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60342"/>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16-6</a:t>
            </a:r>
          </a:p>
        </p:txBody>
      </p:sp>
    </p:spTree>
    <p:extLst>
      <p:ext uri="{BB962C8B-B14F-4D97-AF65-F5344CB8AC3E}">
        <p14:creationId xmlns:p14="http://schemas.microsoft.com/office/powerpoint/2010/main" val="328059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8DD71B-4130-4B77-A2CB-CC412D784752}"/>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a:t>
            </a:r>
          </a:p>
        </p:txBody>
      </p:sp>
      <p:sp>
        <p:nvSpPr>
          <p:cNvPr id="3" name="Text Placeholder 2">
            <a:extLst>
              <a:ext uri="{FF2B5EF4-FFF2-40B4-BE49-F238E27FC236}">
                <a16:creationId xmlns:a16="http://schemas.microsoft.com/office/drawing/2014/main" xmlns="" id="{6C0E5ABA-E5FD-4134-A1E3-E919A983E732}"/>
              </a:ext>
            </a:extLst>
          </p:cNvPr>
          <p:cNvSpPr>
            <a:spLocks noGrp="1"/>
          </p:cNvSpPr>
          <p:nvPr>
            <p:ph idx="1"/>
          </p:nvPr>
        </p:nvSpPr>
        <p:spPr>
          <a:xfrm>
            <a:off x="952500" y="1998870"/>
            <a:ext cx="10287000" cy="3755385"/>
          </a:xfrm>
        </p:spPr>
        <p:txBody>
          <a:bodyPr>
            <a:normAutofit/>
          </a:bodyPr>
          <a:lstStyle/>
          <a:p>
            <a:pPr marR="0" lvl="0" rtl="0"/>
            <a:r>
              <a:rPr lang="en-US" u="none" strike="noStrike" baseline="0" dirty="0"/>
              <a:t>Continue to monitor the patient’s vital signs, because they can change rapidly. </a:t>
            </a:r>
          </a:p>
          <a:p>
            <a:pPr lvl="1"/>
            <a:r>
              <a:rPr lang="en-US" sz="2200" u="none" strike="noStrike" baseline="0" dirty="0"/>
              <a:t>Anticipate shock and treat accordingly if the patient exhibits the characteristic clinical signs:</a:t>
            </a:r>
          </a:p>
          <a:p>
            <a:pPr lvl="2"/>
            <a:r>
              <a:rPr lang="en-US" sz="2000" dirty="0"/>
              <a:t>F</a:t>
            </a:r>
            <a:r>
              <a:rPr lang="en-US" sz="2000" u="none" strike="noStrike" baseline="0" dirty="0"/>
              <a:t>ast pulse, rapid breathing, low blood pressure </a:t>
            </a:r>
          </a:p>
          <a:p>
            <a:r>
              <a:rPr lang="en-US" u="none" strike="noStrike" baseline="0" dirty="0"/>
              <a:t>With few exceptions, patients with significant abdominal or pelvic pain require further evaluation. </a:t>
            </a:r>
          </a:p>
          <a:p>
            <a:pPr lvl="1"/>
            <a:r>
              <a:rPr lang="en-US" sz="2200" u="none" strike="noStrike" baseline="0" dirty="0"/>
              <a:t>Transfer patients to a higher level of care or encourage them to seek physician evaluation and definitive treatment. </a:t>
            </a:r>
          </a:p>
          <a:p>
            <a:pPr lvl="1"/>
            <a:r>
              <a:rPr lang="en-US" sz="2200" u="none" strike="noStrike" baseline="0" dirty="0"/>
              <a:t>When the problem is severe, transfer by ambulance using ALS if available.</a:t>
            </a:r>
          </a:p>
          <a:p>
            <a:pPr marR="0" lvl="1" rtl="0"/>
            <a:endParaRPr lang="en-US" sz="2200" u="none" strike="noStrike" baseline="0" dirty="0"/>
          </a:p>
          <a:p>
            <a:pPr marR="0" lvl="1" rtl="0"/>
            <a:endParaRPr lang="en-US" sz="2200" u="none" strike="noStrike" baseline="0" dirty="0"/>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60342"/>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16-6</a:t>
            </a:r>
          </a:p>
        </p:txBody>
      </p:sp>
    </p:spTree>
    <p:extLst>
      <p:ext uri="{BB962C8B-B14F-4D97-AF65-F5344CB8AC3E}">
        <p14:creationId xmlns:p14="http://schemas.microsoft.com/office/powerpoint/2010/main" val="316247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E8A9A-911C-4CD7-8896-3ED9783414D8}"/>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C94F22E0-80F0-4AAE-B831-956921E1F08C}"/>
              </a:ext>
            </a:extLst>
          </p:cNvPr>
          <p:cNvSpPr>
            <a:spLocks noGrp="1"/>
          </p:cNvSpPr>
          <p:nvPr>
            <p:ph idx="1"/>
          </p:nvPr>
        </p:nvSpPr>
        <p:spPr>
          <a:xfrm>
            <a:off x="925830" y="1490870"/>
            <a:ext cx="10287000" cy="4699047"/>
          </a:xfrm>
        </p:spPr>
        <p:txBody>
          <a:bodyPr>
            <a:normAutofit/>
          </a:bodyPr>
          <a:lstStyle/>
          <a:p>
            <a:pPr lvl="1"/>
            <a:r>
              <a:rPr lang="en-US" sz="2200" u="none" strike="noStrike" baseline="0" dirty="0"/>
              <a:t>Understanding will greatly assist OEC technicians in identifying common disorders of these systems. </a:t>
            </a:r>
          </a:p>
          <a:p>
            <a:pPr lvl="1"/>
            <a:r>
              <a:rPr lang="en-US" sz="2200" u="none" strike="noStrike" baseline="0" dirty="0"/>
              <a:t>Patients can present unique challenges to OEC technicians:</a:t>
            </a:r>
          </a:p>
          <a:p>
            <a:pPr lvl="2"/>
            <a:r>
              <a:rPr lang="en-US" sz="2200" dirty="0"/>
              <a:t>S</a:t>
            </a:r>
            <a:r>
              <a:rPr lang="en-US" sz="2200" u="none" strike="noStrike" baseline="0" dirty="0"/>
              <a:t>ymptoms may be vague or misleading.</a:t>
            </a:r>
          </a:p>
          <a:p>
            <a:pPr lvl="2"/>
            <a:r>
              <a:rPr lang="en-US" sz="2200" u="none" strike="noStrike" baseline="0" dirty="0"/>
              <a:t>Patients often do not seek care until their symptoms are unbearable.</a:t>
            </a:r>
          </a:p>
          <a:p>
            <a:pPr lvl="2"/>
            <a:r>
              <a:rPr lang="en-US" sz="2200" dirty="0"/>
              <a:t>Severe pain or embarrassment may make a thorough exam difficult. </a:t>
            </a:r>
          </a:p>
        </p:txBody>
      </p:sp>
    </p:spTree>
    <p:extLst>
      <p:ext uri="{BB962C8B-B14F-4D97-AF65-F5344CB8AC3E}">
        <p14:creationId xmlns:p14="http://schemas.microsoft.com/office/powerpoint/2010/main" val="214946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433F7-C3EF-4C65-9C9C-8B76064DA0FE}"/>
              </a:ext>
            </a:extLst>
          </p:cNvPr>
          <p:cNvSpPr>
            <a:spLocks noGrp="1"/>
          </p:cNvSpPr>
          <p:nvPr>
            <p:ph type="title"/>
          </p:nvPr>
        </p:nvSpPr>
        <p:spPr/>
        <p:txBody>
          <a:bodyPr/>
          <a:lstStyle/>
          <a:p>
            <a:pPr marR="0" rtl="0"/>
            <a:r>
              <a:rPr lang="en-US" b="1" i="0" u="none" strike="noStrike" kern="1600" baseline="0" dirty="0"/>
              <a:t>CASE PRESENTATION</a:t>
            </a:r>
          </a:p>
        </p:txBody>
      </p:sp>
      <p:sp>
        <p:nvSpPr>
          <p:cNvPr id="3" name="Text Placeholder 2">
            <a:extLst>
              <a:ext uri="{FF2B5EF4-FFF2-40B4-BE49-F238E27FC236}">
                <a16:creationId xmlns:a16="http://schemas.microsoft.com/office/drawing/2014/main" xmlns="" id="{187325CD-3163-4609-95E4-54AD91DDC211}"/>
              </a:ext>
            </a:extLst>
          </p:cNvPr>
          <p:cNvSpPr>
            <a:spLocks noGrp="1"/>
          </p:cNvSpPr>
          <p:nvPr>
            <p:ph type="body" idx="1"/>
          </p:nvPr>
        </p:nvSpPr>
        <p:spPr/>
        <p:txBody>
          <a:bodyPr/>
          <a:lstStyle/>
          <a:p>
            <a:pPr marR="0" lvl="0" rtl="0"/>
            <a:r>
              <a:rPr lang="en-US" u="none" strike="noStrike" baseline="0" dirty="0"/>
              <a:t>You are working first-aid duty in the patrol room when a 25-year-old woman slowly walks in holding her abdomen and complaining of severe abdominal pain. You steer the patient to the nearest exam table and begin to assess her condition. Moments later, she vomits. The vomit is clear and does not appear to contain blood. The patient apologizes and states that she started feeling ill this morning but decided to come skiing anyway to be with her family.</a:t>
            </a:r>
          </a:p>
          <a:p>
            <a:pPr marR="0" lvl="7" rtl="0"/>
            <a:endParaRPr lang="en-US" u="none" strike="noStrike" baseline="0" dirty="0">
              <a:latin typeface="Arial Black" panose="020B0A04020102020204" pitchFamily="34" charset="0"/>
            </a:endParaRPr>
          </a:p>
        </p:txBody>
      </p:sp>
    </p:spTree>
    <p:extLst>
      <p:ext uri="{BB962C8B-B14F-4D97-AF65-F5344CB8AC3E}">
        <p14:creationId xmlns:p14="http://schemas.microsoft.com/office/powerpoint/2010/main" val="35351752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433F7-C3EF-4C65-9C9C-8B76064DA0FE}"/>
              </a:ext>
            </a:extLst>
          </p:cNvPr>
          <p:cNvSpPr>
            <a:spLocks noGrp="1"/>
          </p:cNvSpPr>
          <p:nvPr>
            <p:ph type="title"/>
          </p:nvPr>
        </p:nvSpPr>
        <p:spPr/>
        <p:txBody>
          <a:bodyPr/>
          <a:lstStyle/>
          <a:p>
            <a:pPr marR="0" rtl="0"/>
            <a:r>
              <a:rPr lang="en-US" b="1" i="0" u="none" strike="noStrike" kern="1600" baseline="0" dirty="0"/>
              <a:t>CASE PRESENTATION</a:t>
            </a:r>
          </a:p>
        </p:txBody>
      </p:sp>
      <p:sp>
        <p:nvSpPr>
          <p:cNvPr id="3" name="Text Placeholder 2">
            <a:extLst>
              <a:ext uri="{FF2B5EF4-FFF2-40B4-BE49-F238E27FC236}">
                <a16:creationId xmlns:a16="http://schemas.microsoft.com/office/drawing/2014/main" xmlns="" id="{187325CD-3163-4609-95E4-54AD91DDC211}"/>
              </a:ext>
            </a:extLst>
          </p:cNvPr>
          <p:cNvSpPr>
            <a:spLocks noGrp="1"/>
          </p:cNvSpPr>
          <p:nvPr>
            <p:ph type="body" idx="1"/>
          </p:nvPr>
        </p:nvSpPr>
        <p:spPr/>
        <p:txBody>
          <a:bodyPr/>
          <a:lstStyle/>
          <a:p>
            <a:pPr marR="0" lvl="0" rtl="0"/>
            <a:r>
              <a:rPr lang="en-US" u="none" strike="noStrike" baseline="0" dirty="0"/>
              <a:t>She has not suffered any recent trauma and is not currently taking any medications. There is nothing pertinent in the patient’s past medical history. She says that she has never experienced anything like this before and describes her abdominal pain as “intense.”</a:t>
            </a:r>
          </a:p>
          <a:p>
            <a:pPr marR="0" lvl="0" rtl="0"/>
            <a:endParaRPr lang="en-US" u="none" strike="noStrike" baseline="0" dirty="0"/>
          </a:p>
          <a:p>
            <a:pPr marR="0" lvl="0" rtl="0"/>
            <a:r>
              <a:rPr lang="en-US" i="1" u="none" strike="noStrike" baseline="0" dirty="0"/>
              <a:t>What should you do?</a:t>
            </a:r>
          </a:p>
          <a:p>
            <a:pPr marR="0" lvl="7" rtl="0"/>
            <a:endParaRPr lang="en-US" u="none" strike="noStrike" baseline="0" dirty="0">
              <a:latin typeface="Arial Black" panose="020B0A04020102020204" pitchFamily="34" charset="0"/>
            </a:endParaRPr>
          </a:p>
        </p:txBody>
      </p:sp>
    </p:spTree>
    <p:extLst>
      <p:ext uri="{BB962C8B-B14F-4D97-AF65-F5344CB8AC3E}">
        <p14:creationId xmlns:p14="http://schemas.microsoft.com/office/powerpoint/2010/main" val="15397110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D36BEA-50BD-4B2C-BCC4-5450A00363C5}"/>
              </a:ext>
            </a:extLst>
          </p:cNvPr>
          <p:cNvSpPr>
            <a:spLocks noGrp="1"/>
          </p:cNvSpPr>
          <p:nvPr>
            <p:ph type="title"/>
          </p:nvPr>
        </p:nvSpPr>
        <p:spPr/>
        <p:txBody>
          <a:bodyPr>
            <a:normAutofit/>
          </a:bodyPr>
          <a:lstStyle/>
          <a:p>
            <a:pPr marR="0"/>
            <a:r>
              <a:rPr lang="en-US" dirty="0"/>
              <a:t>CASE UPDATE</a:t>
            </a:r>
          </a:p>
        </p:txBody>
      </p:sp>
      <p:sp>
        <p:nvSpPr>
          <p:cNvPr id="3" name="Text Placeholder 2">
            <a:extLst>
              <a:ext uri="{FF2B5EF4-FFF2-40B4-BE49-F238E27FC236}">
                <a16:creationId xmlns:a16="http://schemas.microsoft.com/office/drawing/2014/main" xmlns="" id="{136B15AF-411A-48C5-A834-71A7F4AA37BE}"/>
              </a:ext>
            </a:extLst>
          </p:cNvPr>
          <p:cNvSpPr>
            <a:spLocks noGrp="1"/>
          </p:cNvSpPr>
          <p:nvPr>
            <p:ph type="body" idx="1"/>
          </p:nvPr>
        </p:nvSpPr>
        <p:spPr/>
        <p:txBody>
          <a:bodyPr/>
          <a:lstStyle/>
          <a:p>
            <a:pPr marR="0" lvl="0" rtl="0"/>
            <a:r>
              <a:rPr lang="en-US" u="none" strike="noStrike" baseline="0" dirty="0"/>
              <a:t>On examination of the patient, you notice that she is pale, is sweating, and feels warm to the touch. She relates that her pain was originally near her navel but has now “moved down and to the right.” Her last menstrual period was 2 months ago. Examination of the abdomen reveals severe tenderness in the right lower quadrant. She tells you that every bump in the road on the way to the ski hill felt like she was “being stabbed in my gut.” The patient’s heart rate is 116 beats per minute, blood pressure is 132/88 mm Hg, and respirations are 20 breaths per minute and shallow.</a:t>
            </a:r>
          </a:p>
          <a:p>
            <a:pPr marR="0" lvl="0" rtl="0"/>
            <a:endParaRPr lang="en-US" b="1" i="1" u="none" strike="noStrike" baseline="0" dirty="0"/>
          </a:p>
          <a:p>
            <a:pPr marR="0" lvl="0" rtl="0"/>
            <a:r>
              <a:rPr lang="en-US" i="1" u="none" strike="noStrike" baseline="0" dirty="0"/>
              <a:t>What do you think is wrong with the patient?</a:t>
            </a:r>
          </a:p>
          <a:p>
            <a:pPr marR="0" lvl="7" rtl="0"/>
            <a:endParaRPr lang="en-US" b="0" i="1" u="none" strike="noStrike" baseline="0" dirty="0">
              <a:latin typeface="Arial" panose="020B0604020202020204" pitchFamily="34" charset="0"/>
            </a:endParaRPr>
          </a:p>
        </p:txBody>
      </p:sp>
    </p:spTree>
    <p:extLst>
      <p:ext uri="{BB962C8B-B14F-4D97-AF65-F5344CB8AC3E}">
        <p14:creationId xmlns:p14="http://schemas.microsoft.com/office/powerpoint/2010/main" val="1209057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82D3F5-C367-48C2-8440-CC10B9A98605}"/>
              </a:ext>
            </a:extLst>
          </p:cNvPr>
          <p:cNvSpPr>
            <a:spLocks noGrp="1"/>
          </p:cNvSpPr>
          <p:nvPr>
            <p:ph type="title"/>
          </p:nvPr>
        </p:nvSpPr>
        <p:spPr/>
        <p:txBody>
          <a:bodyPr>
            <a:normAutofit/>
          </a:bodyPr>
          <a:lstStyle/>
          <a:p>
            <a:r>
              <a:rPr lang="en-US" dirty="0"/>
              <a:t>CASE OUTCOME</a:t>
            </a:r>
          </a:p>
        </p:txBody>
      </p:sp>
      <p:sp>
        <p:nvSpPr>
          <p:cNvPr id="3" name="Text Placeholder 2">
            <a:extLst>
              <a:ext uri="{FF2B5EF4-FFF2-40B4-BE49-F238E27FC236}">
                <a16:creationId xmlns:a16="http://schemas.microsoft.com/office/drawing/2014/main" xmlns="" id="{9685934C-076D-448E-8C03-C28B3A625F34}"/>
              </a:ext>
            </a:extLst>
          </p:cNvPr>
          <p:cNvSpPr>
            <a:spLocks noGrp="1"/>
          </p:cNvSpPr>
          <p:nvPr>
            <p:ph type="body" idx="1"/>
          </p:nvPr>
        </p:nvSpPr>
        <p:spPr/>
        <p:txBody>
          <a:bodyPr/>
          <a:lstStyle/>
          <a:p>
            <a:pPr marR="0" lvl="0" rtl="0"/>
            <a:r>
              <a:rPr lang="en-US" u="none" strike="noStrike" baseline="0" dirty="0"/>
              <a:t>As you examine the patient and listen to her story, you become concerned that the patient may have an acute abdomen, possibly appendicitis, ectopic pregnancy, or ruptured ovarian cyst. You place the patient on oxygen, keep her comfortable, and have her transported to the hospital. A week later, the patient’s sister comes to the patrol room to thank you and the other patrollers for taking such great care of her sister. She reports that she had surgery for acute appendicitis and is now doing well. It was important that you recognized she had a serious problem, not what the exact problem was.</a:t>
            </a:r>
          </a:p>
        </p:txBody>
      </p:sp>
    </p:spTree>
    <p:extLst>
      <p:ext uri="{BB962C8B-B14F-4D97-AF65-F5344CB8AC3E}">
        <p14:creationId xmlns:p14="http://schemas.microsoft.com/office/powerpoint/2010/main" val="2735898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EBFB56-1BA5-4BBD-A4D5-7A7D19813D7C}"/>
              </a:ext>
            </a:extLst>
          </p:cNvPr>
          <p:cNvSpPr>
            <a:spLocks noGrp="1"/>
          </p:cNvSpPr>
          <p:nvPr>
            <p:ph type="title"/>
          </p:nvPr>
        </p:nvSpPr>
        <p:spPr/>
        <p:txBody>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D80479AD-DE58-4746-98B1-5594D003C33F}"/>
              </a:ext>
            </a:extLst>
          </p:cNvPr>
          <p:cNvSpPr>
            <a:spLocks noGrp="1"/>
          </p:cNvSpPr>
          <p:nvPr>
            <p:ph type="body" idx="1"/>
          </p:nvPr>
        </p:nvSpPr>
        <p:spPr/>
        <p:txBody>
          <a:bodyPr/>
          <a:lstStyle/>
          <a:p>
            <a:pPr marR="0" lvl="0" rtl="0"/>
            <a:r>
              <a:rPr lang="en-US" dirty="0"/>
              <a:t>K</a:t>
            </a:r>
            <a:r>
              <a:rPr lang="en-US" u="none" strike="noStrike" baseline="0" dirty="0"/>
              <a:t>now basics of this process and how you can assist the pregnant patient.</a:t>
            </a:r>
          </a:p>
          <a:p>
            <a:pPr lvl="1"/>
            <a:r>
              <a:rPr lang="en-US" u="none" strike="noStrike" baseline="0" dirty="0"/>
              <a:t>With a basic understanding of the anatomy and physiology of abdominal and pelvic structures and of the types of medical conditions that could be encountered, OEC technicians can effectively manage initial care of most GI, GU, and gynecologic problems. </a:t>
            </a:r>
          </a:p>
          <a:p>
            <a:endParaRPr lang="en-US" dirty="0"/>
          </a:p>
          <a:p>
            <a:r>
              <a:rPr lang="en-US" u="none" strike="noStrike" baseline="0" dirty="0"/>
              <a:t>Goal: To rapidly identify any potentially serious emergency, render emergency care, and move the patient quickly toward definitive care.</a:t>
            </a:r>
          </a:p>
          <a:p>
            <a:pPr lvl="1"/>
            <a:r>
              <a:rPr lang="en-US" dirty="0"/>
              <a:t>N</a:t>
            </a:r>
            <a:r>
              <a:rPr lang="en-US" u="none" strike="noStrike" baseline="0" dirty="0"/>
              <a:t>ot to diagnose the exact cause</a:t>
            </a:r>
          </a:p>
        </p:txBody>
      </p:sp>
    </p:spTree>
    <p:extLst>
      <p:ext uri="{BB962C8B-B14F-4D97-AF65-F5344CB8AC3E}">
        <p14:creationId xmlns:p14="http://schemas.microsoft.com/office/powerpoint/2010/main" val="3504101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Anatomy and Physiology</a:t>
            </a:r>
          </a:p>
        </p:txBody>
      </p:sp>
    </p:spTree>
    <p:extLst>
      <p:ext uri="{BB962C8B-B14F-4D97-AF65-F5344CB8AC3E}">
        <p14:creationId xmlns:p14="http://schemas.microsoft.com/office/powerpoint/2010/main" val="32634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themeOverride>
</file>

<file path=docProps/app.xml><?xml version="1.0" encoding="utf-8"?>
<Properties xmlns="http://schemas.openxmlformats.org/officeDocument/2006/extended-properties" xmlns:vt="http://schemas.openxmlformats.org/officeDocument/2006/docPropsVTypes">
  <TotalTime>1982</TotalTime>
  <Words>5184</Words>
  <Application>Microsoft Office PowerPoint</Application>
  <PresentationFormat>Widescreen</PresentationFormat>
  <Paragraphs>480</Paragraphs>
  <Slides>74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Arial Black</vt:lpstr>
      <vt:lpstr>Arial Narrow</vt:lpstr>
      <vt:lpstr>Calibri</vt:lpstr>
      <vt:lpstr>Wingdings</vt:lpstr>
      <vt:lpstr>Educational subjects 16x9</vt:lpstr>
      <vt:lpstr>Gastrointestinal, Genitourinary, and Reproductive System Emergencies</vt:lpstr>
      <vt:lpstr>The following presentation will utilize two symbols to identify material necessary for an OEC Technician to comprehend:</vt:lpstr>
      <vt:lpstr>Objectives</vt:lpstr>
      <vt:lpstr>Key Terms</vt:lpstr>
      <vt:lpstr>PowerPoint Presentation</vt:lpstr>
      <vt:lpstr>Chapter Overview </vt:lpstr>
      <vt:lpstr>Chapter Overview </vt:lpstr>
      <vt:lpstr>Chapter Overview </vt:lpstr>
      <vt:lpstr>PowerPoint Presentation</vt:lpstr>
      <vt:lpstr>The Abdomen</vt:lpstr>
      <vt:lpstr>Hollow Organs</vt:lpstr>
      <vt:lpstr>Solid Organs</vt:lpstr>
      <vt:lpstr>Organs in the Retroperitoneal Space</vt:lpstr>
      <vt:lpstr>Large Abdominal Blood Vessels</vt:lpstr>
      <vt:lpstr>Abdominal Pain</vt:lpstr>
      <vt:lpstr>Reproductive Organs: Female</vt:lpstr>
      <vt:lpstr>Reproductive Organs: Male</vt:lpstr>
      <vt:lpstr>PowerPoint Presentation</vt:lpstr>
      <vt:lpstr>Gastroenteritis</vt:lpstr>
      <vt:lpstr>Bacteria, Viruses, and Protozoa</vt:lpstr>
      <vt:lpstr>Bacteria, Viruses, and Protozoa (Cont’d)</vt:lpstr>
      <vt:lpstr>Appendicitis</vt:lpstr>
      <vt:lpstr>Appendicitis: Signs and Symptoms</vt:lpstr>
      <vt:lpstr>Pancreatitis</vt:lpstr>
      <vt:lpstr>Acute Pancreatitis: Signs and Symptoms</vt:lpstr>
      <vt:lpstr>Chronic Pancreatitis: Signs and Symptoms</vt:lpstr>
      <vt:lpstr>Hepatitis</vt:lpstr>
      <vt:lpstr>Hepatitis: Signs and Symptoms</vt:lpstr>
      <vt:lpstr>Cholecystitis</vt:lpstr>
      <vt:lpstr>Cholecystitis: Signs and Symptoms</vt:lpstr>
      <vt:lpstr>Bladder Infections and Pyelonephritis</vt:lpstr>
      <vt:lpstr>Acute Pyelonephritis</vt:lpstr>
      <vt:lpstr>Acute Pyelonephritis: Signs and Symptoms</vt:lpstr>
      <vt:lpstr>Nephrolithiasis</vt:lpstr>
      <vt:lpstr>Bowel Obstruction</vt:lpstr>
      <vt:lpstr>Bowel Obstructions: Sign and Symptoms</vt:lpstr>
      <vt:lpstr>Perforated Bowel</vt:lpstr>
      <vt:lpstr>Gastritis</vt:lpstr>
      <vt:lpstr>Esophagitis</vt:lpstr>
      <vt:lpstr>Peptic Ulcer Disease</vt:lpstr>
      <vt:lpstr>Peptic Ulcer Disease: Signs and Symptoms</vt:lpstr>
      <vt:lpstr>Upper GI Bleeding</vt:lpstr>
      <vt:lpstr>Abdominal Aortic Aneurysm</vt:lpstr>
      <vt:lpstr>Female Reproductive Organ Conditions</vt:lpstr>
      <vt:lpstr>Ectopic Pregnancy</vt:lpstr>
      <vt:lpstr>Ovarian Cyst</vt:lpstr>
      <vt:lpstr>Ovarian Cysts: Signs and Symptoms</vt:lpstr>
      <vt:lpstr>Pelvic Inflammatory Disease</vt:lpstr>
      <vt:lpstr>Pelvic Inflammatory Disease: Signs and Symptoms</vt:lpstr>
      <vt:lpstr>Male Reproductive Organ Conditions</vt:lpstr>
      <vt:lpstr>Testicular Torsion</vt:lpstr>
      <vt:lpstr>The Acute Abdomen</vt:lpstr>
      <vt:lpstr>The Acute Abdomen: Signs and Symptoms</vt:lpstr>
      <vt:lpstr>PowerPoint Presentation</vt:lpstr>
      <vt:lpstr>Patient Assessment</vt:lpstr>
      <vt:lpstr>Patient Assessment: Signs and Symptoms</vt:lpstr>
      <vt:lpstr>Patient Assessment: Signs and Symptoms (Cont’d)</vt:lpstr>
      <vt:lpstr>Patient Assessment: Signs and Symptoms (Cont’d)</vt:lpstr>
      <vt:lpstr>Physical Exam of The Abdomen</vt:lpstr>
      <vt:lpstr>Physical Exam of The Abdomen: Inspection</vt:lpstr>
      <vt:lpstr>Physical Exam of The Abdomen: Pain</vt:lpstr>
      <vt:lpstr>Physical Exam of The Abdomen: Palpation</vt:lpstr>
      <vt:lpstr>Physical Exam of The Abdomen: Palpation</vt:lpstr>
      <vt:lpstr>Physical Exam of The Abdomen: Palpation</vt:lpstr>
      <vt:lpstr>PowerPoint Presentation</vt:lpstr>
      <vt:lpstr>Management</vt:lpstr>
      <vt:lpstr>Management</vt:lpstr>
      <vt:lpstr>Management: Supplemental Oxygen and Suction</vt:lpstr>
      <vt:lpstr>Management</vt:lpstr>
      <vt:lpstr>PowerPoint Presentation</vt:lpstr>
      <vt:lpstr>CASE PRESENTATION</vt:lpstr>
      <vt:lpstr>CASE PRESENTATION</vt:lpstr>
      <vt:lpstr>CASE UPDATE</vt:lpstr>
      <vt:lpstr>CASE OUTCOME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Gastrointestinal, Genitourinary, and Reproductive System Emergencies</dc:title>
  <dc:creator>Marisa Hines</dc:creator>
  <cp:lastModifiedBy>Sue M</cp:lastModifiedBy>
  <cp:revision>54</cp:revision>
  <dcterms:created xsi:type="dcterms:W3CDTF">2020-04-01T00:20:36Z</dcterms:created>
  <dcterms:modified xsi:type="dcterms:W3CDTF">2024-01-25T17:04:41Z</dcterms:modified>
</cp:coreProperties>
</file>