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258" r:id="rId2"/>
    <p:sldId id="338" r:id="rId3"/>
    <p:sldId id="276" r:id="rId4"/>
    <p:sldId id="304" r:id="rId5"/>
    <p:sldId id="339" r:id="rId6"/>
    <p:sldId id="267" r:id="rId7"/>
    <p:sldId id="256" r:id="rId8"/>
    <p:sldId id="257" r:id="rId9"/>
    <p:sldId id="341" r:id="rId10"/>
    <p:sldId id="342" r:id="rId11"/>
    <p:sldId id="314" r:id="rId12"/>
    <p:sldId id="315" r:id="rId13"/>
    <p:sldId id="343" r:id="rId14"/>
    <p:sldId id="346" r:id="rId15"/>
    <p:sldId id="259" r:id="rId16"/>
    <p:sldId id="260" r:id="rId17"/>
    <p:sldId id="344" r:id="rId18"/>
    <p:sldId id="261" r:id="rId19"/>
    <p:sldId id="264" r:id="rId20"/>
    <p:sldId id="345" r:id="rId21"/>
    <p:sldId id="265" r:id="rId22"/>
    <p:sldId id="266" r:id="rId23"/>
    <p:sldId id="347" r:id="rId24"/>
    <p:sldId id="269" r:id="rId25"/>
    <p:sldId id="270" r:id="rId26"/>
    <p:sldId id="271" r:id="rId27"/>
    <p:sldId id="272" r:id="rId28"/>
    <p:sldId id="348" r:id="rId29"/>
    <p:sldId id="349" r:id="rId30"/>
    <p:sldId id="273" r:id="rId31"/>
    <p:sldId id="274" r:id="rId32"/>
    <p:sldId id="275" r:id="rId33"/>
    <p:sldId id="316" r:id="rId34"/>
    <p:sldId id="317" r:id="rId35"/>
    <p:sldId id="318" r:id="rId36"/>
    <p:sldId id="319" r:id="rId37"/>
    <p:sldId id="357" r:id="rId38"/>
    <p:sldId id="320" r:id="rId39"/>
    <p:sldId id="360" r:id="rId40"/>
    <p:sldId id="321" r:id="rId41"/>
    <p:sldId id="322" r:id="rId42"/>
    <p:sldId id="350" r:id="rId43"/>
    <p:sldId id="323" r:id="rId44"/>
    <p:sldId id="324" r:id="rId45"/>
    <p:sldId id="325" r:id="rId46"/>
    <p:sldId id="326" r:id="rId47"/>
    <p:sldId id="307" r:id="rId48"/>
    <p:sldId id="308" r:id="rId49"/>
    <p:sldId id="279" r:id="rId50"/>
    <p:sldId id="327" r:id="rId51"/>
    <p:sldId id="352" r:id="rId52"/>
    <p:sldId id="328" r:id="rId53"/>
    <p:sldId id="353" r:id="rId54"/>
    <p:sldId id="329" r:id="rId55"/>
    <p:sldId id="309" r:id="rId56"/>
    <p:sldId id="310" r:id="rId57"/>
    <p:sldId id="354" r:id="rId58"/>
    <p:sldId id="312" r:id="rId59"/>
    <p:sldId id="284" r:id="rId60"/>
    <p:sldId id="285" r:id="rId61"/>
    <p:sldId id="286" r:id="rId62"/>
    <p:sldId id="288" r:id="rId63"/>
    <p:sldId id="356" r:id="rId64"/>
    <p:sldId id="289" r:id="rId65"/>
    <p:sldId id="290" r:id="rId66"/>
    <p:sldId id="291" r:id="rId67"/>
    <p:sldId id="292" r:id="rId68"/>
    <p:sldId id="293" r:id="rId69"/>
    <p:sldId id="295" r:id="rId70"/>
    <p:sldId id="358" r:id="rId71"/>
    <p:sldId id="313" r:id="rId72"/>
    <p:sldId id="297" r:id="rId73"/>
    <p:sldId id="355" r:id="rId74"/>
    <p:sldId id="330" r:id="rId75"/>
    <p:sldId id="331" r:id="rId76"/>
    <p:sldId id="332" r:id="rId77"/>
    <p:sldId id="333" r:id="rId78"/>
    <p:sldId id="359" r:id="rId79"/>
    <p:sldId id="334" r:id="rId80"/>
    <p:sldId id="335" r:id="rId81"/>
    <p:sldId id="336" r:id="rId82"/>
    <p:sldId id="277" r:id="rId83"/>
    <p:sldId id="280" r:id="rId84"/>
    <p:sldId id="281" r:id="rId85"/>
    <p:sldId id="28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4C553-5F79-4204-9380-291BF15CC5A7}" v="31" dt="2020-06-29T20:16:04.56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03" autoAdjust="0"/>
    <p:restoredTop sz="94633"/>
  </p:normalViewPr>
  <p:slideViewPr>
    <p:cSldViewPr snapToGrid="0">
      <p:cViewPr varScale="1">
        <p:scale>
          <a:sx n="88" d="100"/>
          <a:sy n="88" d="100"/>
        </p:scale>
        <p:origin x="90" y="88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4CF4C553-5F79-4204-9380-291BF15CC5A7}"/>
    <pc:docChg chg="undo custSel addSld delSld modSld">
      <pc:chgData name="Kathy Moczerniak" userId="482eff44a8730993" providerId="LiveId" clId="{4CF4C553-5F79-4204-9380-291BF15CC5A7}" dt="2020-06-29T20:16:08.431" v="472" actId="20577"/>
      <pc:docMkLst>
        <pc:docMk/>
      </pc:docMkLst>
      <pc:sldChg chg="modSp mod">
        <pc:chgData name="Kathy Moczerniak" userId="482eff44a8730993" providerId="LiveId" clId="{4CF4C553-5F79-4204-9380-291BF15CC5A7}" dt="2020-06-29T06:29:47.735" v="186" actId="14100"/>
        <pc:sldMkLst>
          <pc:docMk/>
          <pc:sldMk cId="2092547580" sldId="256"/>
        </pc:sldMkLst>
        <pc:spChg chg="mod">
          <ac:chgData name="Kathy Moczerniak" userId="482eff44a8730993" providerId="LiveId" clId="{4CF4C553-5F79-4204-9380-291BF15CC5A7}" dt="2020-06-29T06:29:47.735" v="186" actId="14100"/>
          <ac:spMkLst>
            <pc:docMk/>
            <pc:sldMk cId="2092547580" sldId="256"/>
            <ac:spMk id="3" creationId="{C2CF56EB-F88A-4E88-AFCB-3A7F75C8F25F}"/>
          </ac:spMkLst>
        </pc:spChg>
      </pc:sldChg>
      <pc:sldChg chg="modSp mod">
        <pc:chgData name="Kathy Moczerniak" userId="482eff44a8730993" providerId="LiveId" clId="{4CF4C553-5F79-4204-9380-291BF15CC5A7}" dt="2020-06-29T18:26:45.901" v="199" actId="20577"/>
        <pc:sldMkLst>
          <pc:docMk/>
          <pc:sldMk cId="3459561833" sldId="259"/>
        </pc:sldMkLst>
        <pc:spChg chg="mod">
          <ac:chgData name="Kathy Moczerniak" userId="482eff44a8730993" providerId="LiveId" clId="{4CF4C553-5F79-4204-9380-291BF15CC5A7}" dt="2020-06-29T18:26:45.901" v="199" actId="20577"/>
          <ac:spMkLst>
            <pc:docMk/>
            <pc:sldMk cId="3459561833" sldId="259"/>
            <ac:spMk id="3" creationId="{38061B7E-AA7D-4816-A25D-7D0743FCFCA0}"/>
          </ac:spMkLst>
        </pc:spChg>
      </pc:sldChg>
      <pc:sldChg chg="modSp mod">
        <pc:chgData name="Kathy Moczerniak" userId="482eff44a8730993" providerId="LiveId" clId="{4CF4C553-5F79-4204-9380-291BF15CC5A7}" dt="2020-06-29T18:27:17.159" v="200" actId="20577"/>
        <pc:sldMkLst>
          <pc:docMk/>
          <pc:sldMk cId="1396642398" sldId="260"/>
        </pc:sldMkLst>
        <pc:spChg chg="mod">
          <ac:chgData name="Kathy Moczerniak" userId="482eff44a8730993" providerId="LiveId" clId="{4CF4C553-5F79-4204-9380-291BF15CC5A7}" dt="2020-06-29T06:13:31.196" v="49"/>
          <ac:spMkLst>
            <pc:docMk/>
            <pc:sldMk cId="1396642398" sldId="260"/>
            <ac:spMk id="2" creationId="{6BB5FE51-3A62-484D-825A-0812D0F4FD38}"/>
          </ac:spMkLst>
        </pc:spChg>
        <pc:spChg chg="mod">
          <ac:chgData name="Kathy Moczerniak" userId="482eff44a8730993" providerId="LiveId" clId="{4CF4C553-5F79-4204-9380-291BF15CC5A7}" dt="2020-06-29T18:27:17.159" v="200" actId="20577"/>
          <ac:spMkLst>
            <pc:docMk/>
            <pc:sldMk cId="1396642398" sldId="260"/>
            <ac:spMk id="3" creationId="{5281CD93-95BB-479C-A41B-52AD330DFC17}"/>
          </ac:spMkLst>
        </pc:spChg>
      </pc:sldChg>
      <pc:sldChg chg="modSp mod">
        <pc:chgData name="Kathy Moczerniak" userId="482eff44a8730993" providerId="LiveId" clId="{4CF4C553-5F79-4204-9380-291BF15CC5A7}" dt="2020-06-29T18:28:43.708" v="201" actId="6549"/>
        <pc:sldMkLst>
          <pc:docMk/>
          <pc:sldMk cId="2450028633" sldId="261"/>
        </pc:sldMkLst>
        <pc:spChg chg="mod">
          <ac:chgData name="Kathy Moczerniak" userId="482eff44a8730993" providerId="LiveId" clId="{4CF4C553-5F79-4204-9380-291BF15CC5A7}" dt="2020-06-29T18:28:43.708" v="201" actId="6549"/>
          <ac:spMkLst>
            <pc:docMk/>
            <pc:sldMk cId="2450028633" sldId="261"/>
            <ac:spMk id="3" creationId="{BE12BA12-66C8-447D-A281-82E6119BC476}"/>
          </ac:spMkLst>
        </pc:spChg>
      </pc:sldChg>
      <pc:sldChg chg="modSp mod">
        <pc:chgData name="Kathy Moczerniak" userId="482eff44a8730993" providerId="LiveId" clId="{4CF4C553-5F79-4204-9380-291BF15CC5A7}" dt="2020-06-29T06:28:01.790" v="174" actId="14100"/>
        <pc:sldMkLst>
          <pc:docMk/>
          <pc:sldMk cId="27239509" sldId="264"/>
        </pc:sldMkLst>
        <pc:spChg chg="mod">
          <ac:chgData name="Kathy Moczerniak" userId="482eff44a8730993" providerId="LiveId" clId="{4CF4C553-5F79-4204-9380-291BF15CC5A7}" dt="2020-06-29T06:28:01.790" v="174" actId="14100"/>
          <ac:spMkLst>
            <pc:docMk/>
            <pc:sldMk cId="27239509" sldId="264"/>
            <ac:spMk id="3" creationId="{65D462F1-1BFE-42A8-8BC2-44378CCDB5E5}"/>
          </ac:spMkLst>
        </pc:spChg>
      </pc:sldChg>
      <pc:sldChg chg="modSp mod">
        <pc:chgData name="Kathy Moczerniak" userId="482eff44a8730993" providerId="LiveId" clId="{4CF4C553-5F79-4204-9380-291BF15CC5A7}" dt="2020-06-29T06:27:48.476" v="173" actId="20577"/>
        <pc:sldMkLst>
          <pc:docMk/>
          <pc:sldMk cId="3957399315" sldId="265"/>
        </pc:sldMkLst>
        <pc:spChg chg="mod">
          <ac:chgData name="Kathy Moczerniak" userId="482eff44a8730993" providerId="LiveId" clId="{4CF4C553-5F79-4204-9380-291BF15CC5A7}" dt="2020-06-29T06:27:48.476" v="173" actId="20577"/>
          <ac:spMkLst>
            <pc:docMk/>
            <pc:sldMk cId="3957399315" sldId="265"/>
            <ac:spMk id="3" creationId="{76B8482D-8DDE-449F-93EF-7E24BFD139CA}"/>
          </ac:spMkLst>
        </pc:spChg>
      </pc:sldChg>
      <pc:sldChg chg="modSp mod">
        <pc:chgData name="Kathy Moczerniak" userId="482eff44a8730993" providerId="LiveId" clId="{4CF4C553-5F79-4204-9380-291BF15CC5A7}" dt="2020-06-29T18:33:32.116" v="205" actId="20577"/>
        <pc:sldMkLst>
          <pc:docMk/>
          <pc:sldMk cId="354385818" sldId="266"/>
        </pc:sldMkLst>
        <pc:spChg chg="mod">
          <ac:chgData name="Kathy Moczerniak" userId="482eff44a8730993" providerId="LiveId" clId="{4CF4C553-5F79-4204-9380-291BF15CC5A7}" dt="2020-06-29T06:13:31.196" v="49"/>
          <ac:spMkLst>
            <pc:docMk/>
            <pc:sldMk cId="354385818" sldId="266"/>
            <ac:spMk id="2" creationId="{06803D2E-46D5-4564-A58B-A77519F36412}"/>
          </ac:spMkLst>
        </pc:spChg>
        <pc:spChg chg="mod">
          <ac:chgData name="Kathy Moczerniak" userId="482eff44a8730993" providerId="LiveId" clId="{4CF4C553-5F79-4204-9380-291BF15CC5A7}" dt="2020-06-29T18:33:32.116" v="205" actId="20577"/>
          <ac:spMkLst>
            <pc:docMk/>
            <pc:sldMk cId="354385818" sldId="266"/>
            <ac:spMk id="3" creationId="{3C6EE0CD-D8C9-46E1-9D10-031DFD05AFE7}"/>
          </ac:spMkLst>
        </pc:spChg>
      </pc:sldChg>
      <pc:sldChg chg="modSp mod">
        <pc:chgData name="Kathy Moczerniak" userId="482eff44a8730993" providerId="LiveId" clId="{4CF4C553-5F79-4204-9380-291BF15CC5A7}" dt="2020-06-29T18:38:37.830" v="212" actId="6549"/>
        <pc:sldMkLst>
          <pc:docMk/>
          <pc:sldMk cId="465967483" sldId="269"/>
        </pc:sldMkLst>
        <pc:spChg chg="mod">
          <ac:chgData name="Kathy Moczerniak" userId="482eff44a8730993" providerId="LiveId" clId="{4CF4C553-5F79-4204-9380-291BF15CC5A7}" dt="2020-06-29T06:13:31.196" v="49"/>
          <ac:spMkLst>
            <pc:docMk/>
            <pc:sldMk cId="465967483" sldId="269"/>
            <ac:spMk id="2" creationId="{0BF57B1F-CF6F-4401-BC37-06B6CCCA3863}"/>
          </ac:spMkLst>
        </pc:spChg>
        <pc:spChg chg="mod">
          <ac:chgData name="Kathy Moczerniak" userId="482eff44a8730993" providerId="LiveId" clId="{4CF4C553-5F79-4204-9380-291BF15CC5A7}" dt="2020-06-29T18:38:37.830" v="212" actId="6549"/>
          <ac:spMkLst>
            <pc:docMk/>
            <pc:sldMk cId="465967483" sldId="269"/>
            <ac:spMk id="3" creationId="{D95E9F95-18B8-481C-AEF4-53C829EB3A65}"/>
          </ac:spMkLst>
        </pc:spChg>
      </pc:sldChg>
      <pc:sldChg chg="modSp mod">
        <pc:chgData name="Kathy Moczerniak" userId="482eff44a8730993" providerId="LiveId" clId="{4CF4C553-5F79-4204-9380-291BF15CC5A7}" dt="2020-06-29T18:42:38.052" v="223" actId="1076"/>
        <pc:sldMkLst>
          <pc:docMk/>
          <pc:sldMk cId="1946186168" sldId="270"/>
        </pc:sldMkLst>
        <pc:spChg chg="mod">
          <ac:chgData name="Kathy Moczerniak" userId="482eff44a8730993" providerId="LiveId" clId="{4CF4C553-5F79-4204-9380-291BF15CC5A7}" dt="2020-06-29T06:13:31.196" v="49"/>
          <ac:spMkLst>
            <pc:docMk/>
            <pc:sldMk cId="1946186168" sldId="270"/>
            <ac:spMk id="2" creationId="{C4872913-5C63-4A7E-8C67-DD98B9333849}"/>
          </ac:spMkLst>
        </pc:spChg>
        <pc:spChg chg="mod">
          <ac:chgData name="Kathy Moczerniak" userId="482eff44a8730993" providerId="LiveId" clId="{4CF4C553-5F79-4204-9380-291BF15CC5A7}" dt="2020-06-29T18:42:38.052" v="223" actId="1076"/>
          <ac:spMkLst>
            <pc:docMk/>
            <pc:sldMk cId="1946186168" sldId="270"/>
            <ac:spMk id="3" creationId="{88E4E17A-084E-499D-85D8-E635A7F6A465}"/>
          </ac:spMkLst>
        </pc:spChg>
      </pc:sldChg>
      <pc:sldChg chg="modSp mod">
        <pc:chgData name="Kathy Moczerniak" userId="482eff44a8730993" providerId="LiveId" clId="{4CF4C553-5F79-4204-9380-291BF15CC5A7}" dt="2020-06-29T18:45:55.263" v="225" actId="20577"/>
        <pc:sldMkLst>
          <pc:docMk/>
          <pc:sldMk cId="985825578" sldId="271"/>
        </pc:sldMkLst>
        <pc:spChg chg="mod">
          <ac:chgData name="Kathy Moczerniak" userId="482eff44a8730993" providerId="LiveId" clId="{4CF4C553-5F79-4204-9380-291BF15CC5A7}" dt="2020-06-29T06:13:31.196" v="49"/>
          <ac:spMkLst>
            <pc:docMk/>
            <pc:sldMk cId="985825578" sldId="271"/>
            <ac:spMk id="2" creationId="{7D09BF1A-8A37-4438-BF07-EC7299E27A66}"/>
          </ac:spMkLst>
        </pc:spChg>
        <pc:spChg chg="mod">
          <ac:chgData name="Kathy Moczerniak" userId="482eff44a8730993" providerId="LiveId" clId="{4CF4C553-5F79-4204-9380-291BF15CC5A7}" dt="2020-06-29T18:45:55.263" v="225" actId="20577"/>
          <ac:spMkLst>
            <pc:docMk/>
            <pc:sldMk cId="985825578" sldId="271"/>
            <ac:spMk id="3" creationId="{C51B8BBE-40AF-4B9E-B319-3C17574955D7}"/>
          </ac:spMkLst>
        </pc:spChg>
      </pc:sldChg>
      <pc:sldChg chg="modSp mod">
        <pc:chgData name="Kathy Moczerniak" userId="482eff44a8730993" providerId="LiveId" clId="{4CF4C553-5F79-4204-9380-291BF15CC5A7}" dt="2020-06-29T18:47:43.295" v="230" actId="20577"/>
        <pc:sldMkLst>
          <pc:docMk/>
          <pc:sldMk cId="2962285087" sldId="273"/>
        </pc:sldMkLst>
        <pc:spChg chg="mod">
          <ac:chgData name="Kathy Moczerniak" userId="482eff44a8730993" providerId="LiveId" clId="{4CF4C553-5F79-4204-9380-291BF15CC5A7}" dt="2020-06-29T06:13:31.196" v="49"/>
          <ac:spMkLst>
            <pc:docMk/>
            <pc:sldMk cId="2962285087" sldId="273"/>
            <ac:spMk id="2" creationId="{AEE6C70E-1BFF-499A-BB8A-E44A24DE419D}"/>
          </ac:spMkLst>
        </pc:spChg>
        <pc:spChg chg="mod">
          <ac:chgData name="Kathy Moczerniak" userId="482eff44a8730993" providerId="LiveId" clId="{4CF4C553-5F79-4204-9380-291BF15CC5A7}" dt="2020-06-29T18:47:43.295" v="230" actId="20577"/>
          <ac:spMkLst>
            <pc:docMk/>
            <pc:sldMk cId="2962285087" sldId="273"/>
            <ac:spMk id="3" creationId="{A90E2921-DD78-4773-9081-4067AADF3CB5}"/>
          </ac:spMkLst>
        </pc:spChg>
      </pc:sldChg>
      <pc:sldChg chg="modSp mod">
        <pc:chgData name="Kathy Moczerniak" userId="482eff44a8730993" providerId="LiveId" clId="{4CF4C553-5F79-4204-9380-291BF15CC5A7}" dt="2020-06-29T06:10:13.483" v="36" actId="20577"/>
        <pc:sldMkLst>
          <pc:docMk/>
          <pc:sldMk cId="1632062885" sldId="274"/>
        </pc:sldMkLst>
        <pc:spChg chg="mod">
          <ac:chgData name="Kathy Moczerniak" userId="482eff44a8730993" providerId="LiveId" clId="{4CF4C553-5F79-4204-9380-291BF15CC5A7}" dt="2020-06-29T06:10:13.483" v="36" actId="20577"/>
          <ac:spMkLst>
            <pc:docMk/>
            <pc:sldMk cId="1632062885" sldId="274"/>
            <ac:spMk id="3" creationId="{70CA71A9-76EC-4B76-857F-8D9B0D969C85}"/>
          </ac:spMkLst>
        </pc:spChg>
      </pc:sldChg>
      <pc:sldChg chg="modSp mod">
        <pc:chgData name="Kathy Moczerniak" userId="482eff44a8730993" providerId="LiveId" clId="{4CF4C553-5F79-4204-9380-291BF15CC5A7}" dt="2020-06-29T18:49:32.725" v="232" actId="20577"/>
        <pc:sldMkLst>
          <pc:docMk/>
          <pc:sldMk cId="55081114" sldId="275"/>
        </pc:sldMkLst>
        <pc:spChg chg="mod">
          <ac:chgData name="Kathy Moczerniak" userId="482eff44a8730993" providerId="LiveId" clId="{4CF4C553-5F79-4204-9380-291BF15CC5A7}" dt="2020-06-29T18:49:32.725" v="232" actId="20577"/>
          <ac:spMkLst>
            <pc:docMk/>
            <pc:sldMk cId="55081114" sldId="275"/>
            <ac:spMk id="3" creationId="{F76A0734-9A89-4C10-9939-A72E8AB8972E}"/>
          </ac:spMkLst>
        </pc:spChg>
      </pc:sldChg>
      <pc:sldChg chg="modSp mod chgLayout">
        <pc:chgData name="Kathy Moczerniak" userId="482eff44a8730993" providerId="LiveId" clId="{4CF4C553-5F79-4204-9380-291BF15CC5A7}" dt="2020-06-29T18:19:54.680" v="190" actId="14100"/>
        <pc:sldMkLst>
          <pc:docMk/>
          <pc:sldMk cId="2973352365" sldId="276"/>
        </pc:sldMkLst>
        <pc:spChg chg="mod ord">
          <ac:chgData name="Kathy Moczerniak" userId="482eff44a8730993" providerId="LiveId" clId="{4CF4C553-5F79-4204-9380-291BF15CC5A7}" dt="2020-06-29T18:19:27.644" v="187" actId="700"/>
          <ac:spMkLst>
            <pc:docMk/>
            <pc:sldMk cId="2973352365" sldId="276"/>
            <ac:spMk id="13" creationId="{00000000-0000-0000-0000-000000000000}"/>
          </ac:spMkLst>
        </pc:spChg>
        <pc:spChg chg="mod ord">
          <ac:chgData name="Kathy Moczerniak" userId="482eff44a8730993" providerId="LiveId" clId="{4CF4C553-5F79-4204-9380-291BF15CC5A7}" dt="2020-06-29T18:19:54.680" v="190" actId="14100"/>
          <ac:spMkLst>
            <pc:docMk/>
            <pc:sldMk cId="2973352365" sldId="276"/>
            <ac:spMk id="14" creationId="{00000000-0000-0000-0000-000000000000}"/>
          </ac:spMkLst>
        </pc:spChg>
      </pc:sldChg>
      <pc:sldChg chg="modSp mod">
        <pc:chgData name="Kathy Moczerniak" userId="482eff44a8730993" providerId="LiveId" clId="{4CF4C553-5F79-4204-9380-291BF15CC5A7}" dt="2020-06-29T19:24:59.935" v="298" actId="20577"/>
        <pc:sldMkLst>
          <pc:docMk/>
          <pc:sldMk cId="3934017647" sldId="279"/>
        </pc:sldMkLst>
        <pc:spChg chg="mod">
          <ac:chgData name="Kathy Moczerniak" userId="482eff44a8730993" providerId="LiveId" clId="{4CF4C553-5F79-4204-9380-291BF15CC5A7}" dt="2020-06-29T06:13:31.196" v="49"/>
          <ac:spMkLst>
            <pc:docMk/>
            <pc:sldMk cId="3934017647" sldId="279"/>
            <ac:spMk id="2" creationId="{97D8D351-3EDE-443D-B981-C5CF81AC1305}"/>
          </ac:spMkLst>
        </pc:spChg>
        <pc:spChg chg="mod">
          <ac:chgData name="Kathy Moczerniak" userId="482eff44a8730993" providerId="LiveId" clId="{4CF4C553-5F79-4204-9380-291BF15CC5A7}" dt="2020-06-29T19:24:59.935" v="298" actId="20577"/>
          <ac:spMkLst>
            <pc:docMk/>
            <pc:sldMk cId="3934017647" sldId="279"/>
            <ac:spMk id="3" creationId="{F697C1B8-518C-419F-94CC-B928B2C70CC2}"/>
          </ac:spMkLst>
        </pc:spChg>
      </pc:sldChg>
      <pc:sldChg chg="modSp mod">
        <pc:chgData name="Kathy Moczerniak" userId="482eff44a8730993" providerId="LiveId" clId="{4CF4C553-5F79-4204-9380-291BF15CC5A7}" dt="2020-06-29T20:13:25.763" v="468" actId="14100"/>
        <pc:sldMkLst>
          <pc:docMk/>
          <pc:sldMk cId="3775886030" sldId="280"/>
        </pc:sldMkLst>
        <pc:spChg chg="mod">
          <ac:chgData name="Kathy Moczerniak" userId="482eff44a8730993" providerId="LiveId" clId="{4CF4C553-5F79-4204-9380-291BF15CC5A7}" dt="2020-06-27T05:12:29.861" v="2" actId="114"/>
          <ac:spMkLst>
            <pc:docMk/>
            <pc:sldMk cId="3775886030" sldId="280"/>
            <ac:spMk id="13" creationId="{00000000-0000-0000-0000-000000000000}"/>
          </ac:spMkLst>
        </pc:spChg>
        <pc:spChg chg="mod">
          <ac:chgData name="Kathy Moczerniak" userId="482eff44a8730993" providerId="LiveId" clId="{4CF4C553-5F79-4204-9380-291BF15CC5A7}" dt="2020-06-29T20:13:25.763" v="468" actId="14100"/>
          <ac:spMkLst>
            <pc:docMk/>
            <pc:sldMk cId="3775886030" sldId="280"/>
            <ac:spMk id="14" creationId="{00000000-0000-0000-0000-000000000000}"/>
          </ac:spMkLst>
        </pc:spChg>
      </pc:sldChg>
      <pc:sldChg chg="modSp mod">
        <pc:chgData name="Kathy Moczerniak" userId="482eff44a8730993" providerId="LiveId" clId="{4CF4C553-5F79-4204-9380-291BF15CC5A7}" dt="2020-06-29T20:14:31.926" v="471" actId="20577"/>
        <pc:sldMkLst>
          <pc:docMk/>
          <pc:sldMk cId="11867450" sldId="281"/>
        </pc:sldMkLst>
        <pc:spChg chg="mod">
          <ac:chgData name="Kathy Moczerniak" userId="482eff44a8730993" providerId="LiveId" clId="{4CF4C553-5F79-4204-9380-291BF15CC5A7}" dt="2020-06-27T05:12:26.349" v="1" actId="114"/>
          <ac:spMkLst>
            <pc:docMk/>
            <pc:sldMk cId="11867450" sldId="281"/>
            <ac:spMk id="13" creationId="{00000000-0000-0000-0000-000000000000}"/>
          </ac:spMkLst>
        </pc:spChg>
        <pc:spChg chg="mod">
          <ac:chgData name="Kathy Moczerniak" userId="482eff44a8730993" providerId="LiveId" clId="{4CF4C553-5F79-4204-9380-291BF15CC5A7}" dt="2020-06-29T20:14:31.926" v="471" actId="20577"/>
          <ac:spMkLst>
            <pc:docMk/>
            <pc:sldMk cId="11867450" sldId="281"/>
            <ac:spMk id="14" creationId="{00000000-0000-0000-0000-000000000000}"/>
          </ac:spMkLst>
        </pc:spChg>
      </pc:sldChg>
      <pc:sldChg chg="modSp mod">
        <pc:chgData name="Kathy Moczerniak" userId="482eff44a8730993" providerId="LiveId" clId="{4CF4C553-5F79-4204-9380-291BF15CC5A7}" dt="2020-06-29T06:26:56.442" v="166" actId="14100"/>
        <pc:sldMkLst>
          <pc:docMk/>
          <pc:sldMk cId="2132416333" sldId="282"/>
        </pc:sldMkLst>
        <pc:spChg chg="mod">
          <ac:chgData name="Kathy Moczerniak" userId="482eff44a8730993" providerId="LiveId" clId="{4CF4C553-5F79-4204-9380-291BF15CC5A7}" dt="2020-06-27T05:12:22.741" v="0" actId="114"/>
          <ac:spMkLst>
            <pc:docMk/>
            <pc:sldMk cId="2132416333" sldId="282"/>
            <ac:spMk id="13" creationId="{00000000-0000-0000-0000-000000000000}"/>
          </ac:spMkLst>
        </pc:spChg>
        <pc:spChg chg="mod">
          <ac:chgData name="Kathy Moczerniak" userId="482eff44a8730993" providerId="LiveId" clId="{4CF4C553-5F79-4204-9380-291BF15CC5A7}" dt="2020-06-29T06:26:56.442" v="166" actId="14100"/>
          <ac:spMkLst>
            <pc:docMk/>
            <pc:sldMk cId="2132416333" sldId="282"/>
            <ac:spMk id="14" creationId="{00000000-0000-0000-0000-000000000000}"/>
          </ac:spMkLst>
        </pc:spChg>
      </pc:sldChg>
      <pc:sldChg chg="modSp mod">
        <pc:chgData name="Kathy Moczerniak" userId="482eff44a8730993" providerId="LiveId" clId="{4CF4C553-5F79-4204-9380-291BF15CC5A7}" dt="2020-06-29T19:42:27.516" v="329" actId="20577"/>
        <pc:sldMkLst>
          <pc:docMk/>
          <pc:sldMk cId="1762099276" sldId="284"/>
        </pc:sldMkLst>
        <pc:spChg chg="mod">
          <ac:chgData name="Kathy Moczerniak" userId="482eff44a8730993" providerId="LiveId" clId="{4CF4C553-5F79-4204-9380-291BF15CC5A7}" dt="2020-06-29T06:13:31.196" v="49"/>
          <ac:spMkLst>
            <pc:docMk/>
            <pc:sldMk cId="1762099276" sldId="284"/>
            <ac:spMk id="2" creationId="{E144ED83-7BAF-465A-A90E-E146C2247C24}"/>
          </ac:spMkLst>
        </pc:spChg>
        <pc:spChg chg="mod">
          <ac:chgData name="Kathy Moczerniak" userId="482eff44a8730993" providerId="LiveId" clId="{4CF4C553-5F79-4204-9380-291BF15CC5A7}" dt="2020-06-29T19:42:27.516" v="329" actId="20577"/>
          <ac:spMkLst>
            <pc:docMk/>
            <pc:sldMk cId="1762099276" sldId="284"/>
            <ac:spMk id="3" creationId="{4E166598-C9DF-4E57-8219-3B6FCC90378E}"/>
          </ac:spMkLst>
        </pc:spChg>
      </pc:sldChg>
      <pc:sldChg chg="modSp mod">
        <pc:chgData name="Kathy Moczerniak" userId="482eff44a8730993" providerId="LiveId" clId="{4CF4C553-5F79-4204-9380-291BF15CC5A7}" dt="2020-06-29T19:43:59.986" v="335" actId="20577"/>
        <pc:sldMkLst>
          <pc:docMk/>
          <pc:sldMk cId="1612612499" sldId="285"/>
        </pc:sldMkLst>
        <pc:spChg chg="mod">
          <ac:chgData name="Kathy Moczerniak" userId="482eff44a8730993" providerId="LiveId" clId="{4CF4C553-5F79-4204-9380-291BF15CC5A7}" dt="2020-06-29T06:13:31.196" v="49"/>
          <ac:spMkLst>
            <pc:docMk/>
            <pc:sldMk cId="1612612499" sldId="285"/>
            <ac:spMk id="2" creationId="{D6CA658C-641B-4E51-B5C3-55885EC62653}"/>
          </ac:spMkLst>
        </pc:spChg>
        <pc:spChg chg="mod">
          <ac:chgData name="Kathy Moczerniak" userId="482eff44a8730993" providerId="LiveId" clId="{4CF4C553-5F79-4204-9380-291BF15CC5A7}" dt="2020-06-29T19:43:59.986" v="335" actId="20577"/>
          <ac:spMkLst>
            <pc:docMk/>
            <pc:sldMk cId="1612612499" sldId="285"/>
            <ac:spMk id="3" creationId="{B50A8AC4-9F85-43BA-9F41-713BE128592D}"/>
          </ac:spMkLst>
        </pc:spChg>
      </pc:sldChg>
      <pc:sldChg chg="modSp mod">
        <pc:chgData name="Kathy Moczerniak" userId="482eff44a8730993" providerId="LiveId" clId="{4CF4C553-5F79-4204-9380-291BF15CC5A7}" dt="2020-06-29T19:44:34.304" v="336" actId="20577"/>
        <pc:sldMkLst>
          <pc:docMk/>
          <pc:sldMk cId="4112422234" sldId="286"/>
        </pc:sldMkLst>
        <pc:spChg chg="mod">
          <ac:chgData name="Kathy Moczerniak" userId="482eff44a8730993" providerId="LiveId" clId="{4CF4C553-5F79-4204-9380-291BF15CC5A7}" dt="2020-06-29T06:13:31.196" v="49"/>
          <ac:spMkLst>
            <pc:docMk/>
            <pc:sldMk cId="4112422234" sldId="286"/>
            <ac:spMk id="2" creationId="{627C338F-B178-4096-A4A1-0BDB8C9AF8EF}"/>
          </ac:spMkLst>
        </pc:spChg>
        <pc:spChg chg="mod">
          <ac:chgData name="Kathy Moczerniak" userId="482eff44a8730993" providerId="LiveId" clId="{4CF4C553-5F79-4204-9380-291BF15CC5A7}" dt="2020-06-29T19:44:34.304" v="336" actId="20577"/>
          <ac:spMkLst>
            <pc:docMk/>
            <pc:sldMk cId="4112422234" sldId="286"/>
            <ac:spMk id="3" creationId="{CBB8DA73-DC07-4997-B2FB-9961BCBE9BA4}"/>
          </ac:spMkLst>
        </pc:spChg>
      </pc:sldChg>
      <pc:sldChg chg="modSp mod">
        <pc:chgData name="Kathy Moczerniak" userId="482eff44a8730993" providerId="LiveId" clId="{4CF4C553-5F79-4204-9380-291BF15CC5A7}" dt="2020-06-29T19:46:01.708" v="349" actId="6549"/>
        <pc:sldMkLst>
          <pc:docMk/>
          <pc:sldMk cId="3734142329" sldId="288"/>
        </pc:sldMkLst>
        <pc:spChg chg="mod">
          <ac:chgData name="Kathy Moczerniak" userId="482eff44a8730993" providerId="LiveId" clId="{4CF4C553-5F79-4204-9380-291BF15CC5A7}" dt="2020-06-29T06:13:31.196" v="49"/>
          <ac:spMkLst>
            <pc:docMk/>
            <pc:sldMk cId="3734142329" sldId="288"/>
            <ac:spMk id="2" creationId="{413C3596-E042-46F0-9388-F77EBEB7C32B}"/>
          </ac:spMkLst>
        </pc:spChg>
        <pc:spChg chg="mod">
          <ac:chgData name="Kathy Moczerniak" userId="482eff44a8730993" providerId="LiveId" clId="{4CF4C553-5F79-4204-9380-291BF15CC5A7}" dt="2020-06-29T19:46:01.708" v="349" actId="6549"/>
          <ac:spMkLst>
            <pc:docMk/>
            <pc:sldMk cId="3734142329" sldId="288"/>
            <ac:spMk id="3" creationId="{4FC72B7F-331B-449E-9DD2-C2B70CB65E96}"/>
          </ac:spMkLst>
        </pc:spChg>
      </pc:sldChg>
      <pc:sldChg chg="modSp mod">
        <pc:chgData name="Kathy Moczerniak" userId="482eff44a8730993" providerId="LiveId" clId="{4CF4C553-5F79-4204-9380-291BF15CC5A7}" dt="2020-06-29T19:47:14.758" v="356" actId="20577"/>
        <pc:sldMkLst>
          <pc:docMk/>
          <pc:sldMk cId="1779631436" sldId="289"/>
        </pc:sldMkLst>
        <pc:spChg chg="mod">
          <ac:chgData name="Kathy Moczerniak" userId="482eff44a8730993" providerId="LiveId" clId="{4CF4C553-5F79-4204-9380-291BF15CC5A7}" dt="2020-06-29T06:13:31.196" v="49"/>
          <ac:spMkLst>
            <pc:docMk/>
            <pc:sldMk cId="1779631436" sldId="289"/>
            <ac:spMk id="2" creationId="{9822BB78-C608-49B7-90A5-B8FCAADC9FF9}"/>
          </ac:spMkLst>
        </pc:spChg>
        <pc:spChg chg="mod">
          <ac:chgData name="Kathy Moczerniak" userId="482eff44a8730993" providerId="LiveId" clId="{4CF4C553-5F79-4204-9380-291BF15CC5A7}" dt="2020-06-29T19:47:14.758" v="356" actId="20577"/>
          <ac:spMkLst>
            <pc:docMk/>
            <pc:sldMk cId="1779631436" sldId="289"/>
            <ac:spMk id="3" creationId="{72705592-1369-49EC-B5A7-4F5FFEBFE675}"/>
          </ac:spMkLst>
        </pc:spChg>
      </pc:sldChg>
      <pc:sldChg chg="modSp mod">
        <pc:chgData name="Kathy Moczerniak" userId="482eff44a8730993" providerId="LiveId" clId="{4CF4C553-5F79-4204-9380-291BF15CC5A7}" dt="2020-06-29T19:48:57.274" v="368" actId="20577"/>
        <pc:sldMkLst>
          <pc:docMk/>
          <pc:sldMk cId="3884066516" sldId="290"/>
        </pc:sldMkLst>
        <pc:spChg chg="mod">
          <ac:chgData name="Kathy Moczerniak" userId="482eff44a8730993" providerId="LiveId" clId="{4CF4C553-5F79-4204-9380-291BF15CC5A7}" dt="2020-06-29T06:13:31.196" v="49"/>
          <ac:spMkLst>
            <pc:docMk/>
            <pc:sldMk cId="3884066516" sldId="290"/>
            <ac:spMk id="2" creationId="{BD338399-2DDF-474E-9421-508227B511C2}"/>
          </ac:spMkLst>
        </pc:spChg>
        <pc:spChg chg="mod">
          <ac:chgData name="Kathy Moczerniak" userId="482eff44a8730993" providerId="LiveId" clId="{4CF4C553-5F79-4204-9380-291BF15CC5A7}" dt="2020-06-29T19:48:57.274" v="368" actId="20577"/>
          <ac:spMkLst>
            <pc:docMk/>
            <pc:sldMk cId="3884066516" sldId="290"/>
            <ac:spMk id="3" creationId="{C2152578-D157-4FF2-AA68-6A21044D80FF}"/>
          </ac:spMkLst>
        </pc:spChg>
      </pc:sldChg>
      <pc:sldChg chg="modSp mod">
        <pc:chgData name="Kathy Moczerniak" userId="482eff44a8730993" providerId="LiveId" clId="{4CF4C553-5F79-4204-9380-291BF15CC5A7}" dt="2020-06-29T19:50:42.370" v="374" actId="20577"/>
        <pc:sldMkLst>
          <pc:docMk/>
          <pc:sldMk cId="1264752145" sldId="291"/>
        </pc:sldMkLst>
        <pc:spChg chg="mod">
          <ac:chgData name="Kathy Moczerniak" userId="482eff44a8730993" providerId="LiveId" clId="{4CF4C553-5F79-4204-9380-291BF15CC5A7}" dt="2020-06-29T06:13:31.196" v="49"/>
          <ac:spMkLst>
            <pc:docMk/>
            <pc:sldMk cId="1264752145" sldId="291"/>
            <ac:spMk id="2" creationId="{9FB33B8B-C2B8-4388-9F31-E8AE617ADAA1}"/>
          </ac:spMkLst>
        </pc:spChg>
        <pc:spChg chg="mod">
          <ac:chgData name="Kathy Moczerniak" userId="482eff44a8730993" providerId="LiveId" clId="{4CF4C553-5F79-4204-9380-291BF15CC5A7}" dt="2020-06-29T19:50:42.370" v="374" actId="20577"/>
          <ac:spMkLst>
            <pc:docMk/>
            <pc:sldMk cId="1264752145" sldId="291"/>
            <ac:spMk id="3" creationId="{99F48164-687C-4283-875C-6A93258222D7}"/>
          </ac:spMkLst>
        </pc:spChg>
      </pc:sldChg>
      <pc:sldChg chg="modSp mod">
        <pc:chgData name="Kathy Moczerniak" userId="482eff44a8730993" providerId="LiveId" clId="{4CF4C553-5F79-4204-9380-291BF15CC5A7}" dt="2020-06-29T19:52:17.571" v="377" actId="20577"/>
        <pc:sldMkLst>
          <pc:docMk/>
          <pc:sldMk cId="125315374" sldId="292"/>
        </pc:sldMkLst>
        <pc:spChg chg="mod">
          <ac:chgData name="Kathy Moczerniak" userId="482eff44a8730993" providerId="LiveId" clId="{4CF4C553-5F79-4204-9380-291BF15CC5A7}" dt="2020-06-29T06:13:31.196" v="49"/>
          <ac:spMkLst>
            <pc:docMk/>
            <pc:sldMk cId="125315374" sldId="292"/>
            <ac:spMk id="2" creationId="{9E898377-88FB-405C-9D91-CB6A46E82C17}"/>
          </ac:spMkLst>
        </pc:spChg>
        <pc:spChg chg="mod">
          <ac:chgData name="Kathy Moczerniak" userId="482eff44a8730993" providerId="LiveId" clId="{4CF4C553-5F79-4204-9380-291BF15CC5A7}" dt="2020-06-29T19:52:17.571" v="377" actId="20577"/>
          <ac:spMkLst>
            <pc:docMk/>
            <pc:sldMk cId="125315374" sldId="292"/>
            <ac:spMk id="3" creationId="{4F6C9AF1-6ABA-480E-AF66-0B7DE85F521E}"/>
          </ac:spMkLst>
        </pc:spChg>
      </pc:sldChg>
      <pc:sldChg chg="modSp mod">
        <pc:chgData name="Kathy Moczerniak" userId="482eff44a8730993" providerId="LiveId" clId="{4CF4C553-5F79-4204-9380-291BF15CC5A7}" dt="2020-06-29T19:53:20.743" v="380" actId="20577"/>
        <pc:sldMkLst>
          <pc:docMk/>
          <pc:sldMk cId="2533584206" sldId="293"/>
        </pc:sldMkLst>
        <pc:spChg chg="mod">
          <ac:chgData name="Kathy Moczerniak" userId="482eff44a8730993" providerId="LiveId" clId="{4CF4C553-5F79-4204-9380-291BF15CC5A7}" dt="2020-06-29T19:53:20.743" v="380" actId="20577"/>
          <ac:spMkLst>
            <pc:docMk/>
            <pc:sldMk cId="2533584206" sldId="293"/>
            <ac:spMk id="3" creationId="{E5D99102-DFF8-4FC9-88FF-28716A97DDA3}"/>
          </ac:spMkLst>
        </pc:spChg>
      </pc:sldChg>
      <pc:sldChg chg="modSp mod">
        <pc:chgData name="Kathy Moczerniak" userId="482eff44a8730993" providerId="LiveId" clId="{4CF4C553-5F79-4204-9380-291BF15CC5A7}" dt="2020-06-29T19:54:29.007" v="384" actId="20577"/>
        <pc:sldMkLst>
          <pc:docMk/>
          <pc:sldMk cId="795807862" sldId="295"/>
        </pc:sldMkLst>
        <pc:spChg chg="mod">
          <ac:chgData name="Kathy Moczerniak" userId="482eff44a8730993" providerId="LiveId" clId="{4CF4C553-5F79-4204-9380-291BF15CC5A7}" dt="2020-06-29T06:13:31.196" v="49"/>
          <ac:spMkLst>
            <pc:docMk/>
            <pc:sldMk cId="795807862" sldId="295"/>
            <ac:spMk id="2" creationId="{A6492336-89DF-48BE-A75A-68DBA91D4A45}"/>
          </ac:spMkLst>
        </pc:spChg>
        <pc:spChg chg="mod">
          <ac:chgData name="Kathy Moczerniak" userId="482eff44a8730993" providerId="LiveId" clId="{4CF4C553-5F79-4204-9380-291BF15CC5A7}" dt="2020-06-29T19:54:29.007" v="384" actId="20577"/>
          <ac:spMkLst>
            <pc:docMk/>
            <pc:sldMk cId="795807862" sldId="295"/>
            <ac:spMk id="3" creationId="{57E151B6-7486-4CD5-8581-5CA0F0C364B4}"/>
          </ac:spMkLst>
        </pc:spChg>
      </pc:sldChg>
      <pc:sldChg chg="modSp mod">
        <pc:chgData name="Kathy Moczerniak" userId="482eff44a8730993" providerId="LiveId" clId="{4CF4C553-5F79-4204-9380-291BF15CC5A7}" dt="2020-06-29T19:57:30.216" v="419" actId="20577"/>
        <pc:sldMkLst>
          <pc:docMk/>
          <pc:sldMk cId="1793739901" sldId="297"/>
        </pc:sldMkLst>
        <pc:spChg chg="mod">
          <ac:chgData name="Kathy Moczerniak" userId="482eff44a8730993" providerId="LiveId" clId="{4CF4C553-5F79-4204-9380-291BF15CC5A7}" dt="2020-06-29T06:13:31.196" v="49"/>
          <ac:spMkLst>
            <pc:docMk/>
            <pc:sldMk cId="1793739901" sldId="297"/>
            <ac:spMk id="2" creationId="{4FC9D45C-8B30-422B-829C-4871EBEB94B2}"/>
          </ac:spMkLst>
        </pc:spChg>
        <pc:spChg chg="mod">
          <ac:chgData name="Kathy Moczerniak" userId="482eff44a8730993" providerId="LiveId" clId="{4CF4C553-5F79-4204-9380-291BF15CC5A7}" dt="2020-06-29T19:57:30.216" v="419" actId="20577"/>
          <ac:spMkLst>
            <pc:docMk/>
            <pc:sldMk cId="1793739901" sldId="297"/>
            <ac:spMk id="3" creationId="{7D3FA978-478D-4878-B1E4-1B90C88C5D41}"/>
          </ac:spMkLst>
        </pc:spChg>
      </pc:sldChg>
      <pc:sldChg chg="modSp mod modClrScheme chgLayout">
        <pc:chgData name="Kathy Moczerniak" userId="482eff44a8730993" providerId="LiveId" clId="{4CF4C553-5F79-4204-9380-291BF15CC5A7}" dt="2020-06-29T18:19:47.591" v="189" actId="1076"/>
        <pc:sldMkLst>
          <pc:docMk/>
          <pc:sldMk cId="3093731969" sldId="304"/>
        </pc:sldMkLst>
        <pc:spChg chg="mod ord">
          <ac:chgData name="Kathy Moczerniak" userId="482eff44a8730993" providerId="LiveId" clId="{4CF4C553-5F79-4204-9380-291BF15CC5A7}" dt="2020-06-29T18:19:43.708" v="188" actId="700"/>
          <ac:spMkLst>
            <pc:docMk/>
            <pc:sldMk cId="3093731969" sldId="304"/>
            <ac:spMk id="13" creationId="{00000000-0000-0000-0000-000000000000}"/>
          </ac:spMkLst>
        </pc:spChg>
        <pc:spChg chg="mod ord">
          <ac:chgData name="Kathy Moczerniak" userId="482eff44a8730993" providerId="LiveId" clId="{4CF4C553-5F79-4204-9380-291BF15CC5A7}" dt="2020-06-29T18:19:47.591" v="189" actId="1076"/>
          <ac:spMkLst>
            <pc:docMk/>
            <pc:sldMk cId="3093731969" sldId="304"/>
            <ac:spMk id="14" creationId="{00000000-0000-0000-0000-000000000000}"/>
          </ac:spMkLst>
        </pc:spChg>
      </pc:sldChg>
      <pc:sldChg chg="modSp">
        <pc:chgData name="Kathy Moczerniak" userId="482eff44a8730993" providerId="LiveId" clId="{4CF4C553-5F79-4204-9380-291BF15CC5A7}" dt="2020-06-29T06:13:31.196" v="49"/>
        <pc:sldMkLst>
          <pc:docMk/>
          <pc:sldMk cId="2161063502" sldId="307"/>
        </pc:sldMkLst>
        <pc:spChg chg="mod">
          <ac:chgData name="Kathy Moczerniak" userId="482eff44a8730993" providerId="LiveId" clId="{4CF4C553-5F79-4204-9380-291BF15CC5A7}" dt="2020-06-29T06:13:31.196" v="49"/>
          <ac:spMkLst>
            <pc:docMk/>
            <pc:sldMk cId="2161063502" sldId="307"/>
            <ac:spMk id="2" creationId="{BF6E99A8-541B-4505-80D2-388579A985B8}"/>
          </ac:spMkLst>
        </pc:spChg>
      </pc:sldChg>
      <pc:sldChg chg="modSp mod">
        <pc:chgData name="Kathy Moczerniak" userId="482eff44a8730993" providerId="LiveId" clId="{4CF4C553-5F79-4204-9380-291BF15CC5A7}" dt="2020-06-29T06:14:19.003" v="66" actId="20577"/>
        <pc:sldMkLst>
          <pc:docMk/>
          <pc:sldMk cId="1264282448" sldId="308"/>
        </pc:sldMkLst>
        <pc:spChg chg="mod">
          <ac:chgData name="Kathy Moczerniak" userId="482eff44a8730993" providerId="LiveId" clId="{4CF4C553-5F79-4204-9380-291BF15CC5A7}" dt="2020-06-29T06:13:31.196" v="49"/>
          <ac:spMkLst>
            <pc:docMk/>
            <pc:sldMk cId="1264282448" sldId="308"/>
            <ac:spMk id="2" creationId="{BB56A80C-431C-4A61-B2F8-4368137F1833}"/>
          </ac:spMkLst>
        </pc:spChg>
        <pc:spChg chg="mod">
          <ac:chgData name="Kathy Moczerniak" userId="482eff44a8730993" providerId="LiveId" clId="{4CF4C553-5F79-4204-9380-291BF15CC5A7}" dt="2020-06-29T06:14:19.003" v="66" actId="20577"/>
          <ac:spMkLst>
            <pc:docMk/>
            <pc:sldMk cId="1264282448" sldId="308"/>
            <ac:spMk id="3" creationId="{D0882CFB-7D0C-48A3-A6CF-96AEE01812C3}"/>
          </ac:spMkLst>
        </pc:spChg>
      </pc:sldChg>
      <pc:sldChg chg="modSp mod">
        <pc:chgData name="Kathy Moczerniak" userId="482eff44a8730993" providerId="LiveId" clId="{4CF4C553-5F79-4204-9380-291BF15CC5A7}" dt="2020-06-29T19:31:11.966" v="311" actId="20577"/>
        <pc:sldMkLst>
          <pc:docMk/>
          <pc:sldMk cId="2611865665" sldId="309"/>
        </pc:sldMkLst>
        <pc:spChg chg="mod">
          <ac:chgData name="Kathy Moczerniak" userId="482eff44a8730993" providerId="LiveId" clId="{4CF4C553-5F79-4204-9380-291BF15CC5A7}" dt="2020-06-29T06:13:31.196" v="49"/>
          <ac:spMkLst>
            <pc:docMk/>
            <pc:sldMk cId="2611865665" sldId="309"/>
            <ac:spMk id="2" creationId="{ED712318-D6B4-423C-B1BC-4E46FA4A593B}"/>
          </ac:spMkLst>
        </pc:spChg>
        <pc:spChg chg="mod">
          <ac:chgData name="Kathy Moczerniak" userId="482eff44a8730993" providerId="LiveId" clId="{4CF4C553-5F79-4204-9380-291BF15CC5A7}" dt="2020-06-29T19:31:11.966" v="311" actId="20577"/>
          <ac:spMkLst>
            <pc:docMk/>
            <pc:sldMk cId="2611865665" sldId="309"/>
            <ac:spMk id="3" creationId="{A7AD6FD1-842F-4128-9193-48A6232F7283}"/>
          </ac:spMkLst>
        </pc:spChg>
      </pc:sldChg>
      <pc:sldChg chg="modSp mod">
        <pc:chgData name="Kathy Moczerniak" userId="482eff44a8730993" providerId="LiveId" clId="{4CF4C553-5F79-4204-9380-291BF15CC5A7}" dt="2020-06-29T19:31:37.830" v="317" actId="20577"/>
        <pc:sldMkLst>
          <pc:docMk/>
          <pc:sldMk cId="1207181986" sldId="310"/>
        </pc:sldMkLst>
        <pc:spChg chg="mod">
          <ac:chgData name="Kathy Moczerniak" userId="482eff44a8730993" providerId="LiveId" clId="{4CF4C553-5F79-4204-9380-291BF15CC5A7}" dt="2020-06-29T06:13:31.196" v="49"/>
          <ac:spMkLst>
            <pc:docMk/>
            <pc:sldMk cId="1207181986" sldId="310"/>
            <ac:spMk id="2" creationId="{98B08F69-6222-4CE2-A616-6EE81A312269}"/>
          </ac:spMkLst>
        </pc:spChg>
        <pc:spChg chg="mod">
          <ac:chgData name="Kathy Moczerniak" userId="482eff44a8730993" providerId="LiveId" clId="{4CF4C553-5F79-4204-9380-291BF15CC5A7}" dt="2020-06-29T19:31:37.830" v="317" actId="20577"/>
          <ac:spMkLst>
            <pc:docMk/>
            <pc:sldMk cId="1207181986" sldId="310"/>
            <ac:spMk id="3" creationId="{65A3A396-E6E7-4986-9687-35D8F286287E}"/>
          </ac:spMkLst>
        </pc:spChg>
      </pc:sldChg>
      <pc:sldChg chg="modSp mod">
        <pc:chgData name="Kathy Moczerniak" userId="482eff44a8730993" providerId="LiveId" clId="{4CF4C553-5F79-4204-9380-291BF15CC5A7}" dt="2020-06-29T19:42:08.192" v="327" actId="20577"/>
        <pc:sldMkLst>
          <pc:docMk/>
          <pc:sldMk cId="1684688764" sldId="312"/>
        </pc:sldMkLst>
        <pc:spChg chg="mod">
          <ac:chgData name="Kathy Moczerniak" userId="482eff44a8730993" providerId="LiveId" clId="{4CF4C553-5F79-4204-9380-291BF15CC5A7}" dt="2020-06-29T19:42:08.192" v="327" actId="20577"/>
          <ac:spMkLst>
            <pc:docMk/>
            <pc:sldMk cId="1684688764" sldId="312"/>
            <ac:spMk id="3" creationId="{16915AF2-AC43-47E7-89B3-90D9F223A279}"/>
          </ac:spMkLst>
        </pc:spChg>
      </pc:sldChg>
      <pc:sldChg chg="modSp mod">
        <pc:chgData name="Kathy Moczerniak" userId="482eff44a8730993" providerId="LiveId" clId="{4CF4C553-5F79-4204-9380-291BF15CC5A7}" dt="2020-06-29T19:55:57.893" v="405" actId="20577"/>
        <pc:sldMkLst>
          <pc:docMk/>
          <pc:sldMk cId="383397723" sldId="313"/>
        </pc:sldMkLst>
        <pc:spChg chg="mod">
          <ac:chgData name="Kathy Moczerniak" userId="482eff44a8730993" providerId="LiveId" clId="{4CF4C553-5F79-4204-9380-291BF15CC5A7}" dt="2020-06-29T06:13:31.196" v="49"/>
          <ac:spMkLst>
            <pc:docMk/>
            <pc:sldMk cId="383397723" sldId="313"/>
            <ac:spMk id="2" creationId="{A6492336-89DF-48BE-A75A-68DBA91D4A45}"/>
          </ac:spMkLst>
        </pc:spChg>
        <pc:spChg chg="mod">
          <ac:chgData name="Kathy Moczerniak" userId="482eff44a8730993" providerId="LiveId" clId="{4CF4C553-5F79-4204-9380-291BF15CC5A7}" dt="2020-06-29T19:55:57.893" v="405" actId="20577"/>
          <ac:spMkLst>
            <pc:docMk/>
            <pc:sldMk cId="383397723" sldId="313"/>
            <ac:spMk id="3" creationId="{57E151B6-7486-4CD5-8581-5CA0F0C364B4}"/>
          </ac:spMkLst>
        </pc:spChg>
      </pc:sldChg>
      <pc:sldChg chg="modSp mod">
        <pc:chgData name="Kathy Moczerniak" userId="482eff44a8730993" providerId="LiveId" clId="{4CF4C553-5F79-4204-9380-291BF15CC5A7}" dt="2020-06-29T18:25:22.887" v="197" actId="20577"/>
        <pc:sldMkLst>
          <pc:docMk/>
          <pc:sldMk cId="0" sldId="314"/>
        </pc:sldMkLst>
        <pc:spChg chg="mod">
          <ac:chgData name="Kathy Moczerniak" userId="482eff44a8730993" providerId="LiveId" clId="{4CF4C553-5F79-4204-9380-291BF15CC5A7}" dt="2020-06-29T06:13:31.196" v="49"/>
          <ac:spMkLst>
            <pc:docMk/>
            <pc:sldMk cId="0" sldId="314"/>
            <ac:spMk id="2" creationId="{00000000-0000-0000-0000-000000000000}"/>
          </ac:spMkLst>
        </pc:spChg>
        <pc:spChg chg="mod">
          <ac:chgData name="Kathy Moczerniak" userId="482eff44a8730993" providerId="LiveId" clId="{4CF4C553-5F79-4204-9380-291BF15CC5A7}" dt="2020-06-29T18:25:22.887" v="197" actId="20577"/>
          <ac:spMkLst>
            <pc:docMk/>
            <pc:sldMk cId="0" sldId="314"/>
            <ac:spMk id="3" creationId="{00000000-0000-0000-0000-000000000000}"/>
          </ac:spMkLst>
        </pc:spChg>
      </pc:sldChg>
      <pc:sldChg chg="modSp">
        <pc:chgData name="Kathy Moczerniak" userId="482eff44a8730993" providerId="LiveId" clId="{4CF4C553-5F79-4204-9380-291BF15CC5A7}" dt="2020-06-29T06:13:31.196" v="49"/>
        <pc:sldMkLst>
          <pc:docMk/>
          <pc:sldMk cId="0" sldId="315"/>
        </pc:sldMkLst>
        <pc:spChg chg="mod">
          <ac:chgData name="Kathy Moczerniak" userId="482eff44a8730993" providerId="LiveId" clId="{4CF4C553-5F79-4204-9380-291BF15CC5A7}" dt="2020-06-29T06:13:31.196" v="49"/>
          <ac:spMkLst>
            <pc:docMk/>
            <pc:sldMk cId="0" sldId="315"/>
            <ac:spMk id="2" creationId="{00000000-0000-0000-0000-000000000000}"/>
          </ac:spMkLst>
        </pc:spChg>
        <pc:spChg chg="mod">
          <ac:chgData name="Kathy Moczerniak" userId="482eff44a8730993" providerId="LiveId" clId="{4CF4C553-5F79-4204-9380-291BF15CC5A7}" dt="2020-06-29T06:06:17.632" v="31"/>
          <ac:spMkLst>
            <pc:docMk/>
            <pc:sldMk cId="0" sldId="315"/>
            <ac:spMk id="3" creationId="{00000000-0000-0000-0000-000000000000}"/>
          </ac:spMkLst>
        </pc:spChg>
      </pc:sldChg>
      <pc:sldChg chg="modSp mod">
        <pc:chgData name="Kathy Moczerniak" userId="482eff44a8730993" providerId="LiveId" clId="{4CF4C553-5F79-4204-9380-291BF15CC5A7}" dt="2020-06-29T18:50:52.448" v="234" actId="1076"/>
        <pc:sldMkLst>
          <pc:docMk/>
          <pc:sldMk cId="0" sldId="316"/>
        </pc:sldMkLst>
        <pc:spChg chg="mod">
          <ac:chgData name="Kathy Moczerniak" userId="482eff44a8730993" providerId="LiveId" clId="{4CF4C553-5F79-4204-9380-291BF15CC5A7}" dt="2020-06-29T18:50:52.448" v="234" actId="1076"/>
          <ac:spMkLst>
            <pc:docMk/>
            <pc:sldMk cId="0" sldId="316"/>
            <ac:spMk id="3" creationId="{00000000-0000-0000-0000-000000000000}"/>
          </ac:spMkLst>
        </pc:spChg>
      </pc:sldChg>
      <pc:sldChg chg="modSp mod">
        <pc:chgData name="Kathy Moczerniak" userId="482eff44a8730993" providerId="LiveId" clId="{4CF4C553-5F79-4204-9380-291BF15CC5A7}" dt="2020-06-29T18:51:31.632" v="239" actId="20577"/>
        <pc:sldMkLst>
          <pc:docMk/>
          <pc:sldMk cId="0" sldId="317"/>
        </pc:sldMkLst>
        <pc:spChg chg="mod">
          <ac:chgData name="Kathy Moczerniak" userId="482eff44a8730993" providerId="LiveId" clId="{4CF4C553-5F79-4204-9380-291BF15CC5A7}" dt="2020-06-29T18:51:31.632" v="239" actId="20577"/>
          <ac:spMkLst>
            <pc:docMk/>
            <pc:sldMk cId="0" sldId="317"/>
            <ac:spMk id="3" creationId="{00000000-0000-0000-0000-000000000000}"/>
          </ac:spMkLst>
        </pc:spChg>
      </pc:sldChg>
      <pc:sldChg chg="modSp mod">
        <pc:chgData name="Kathy Moczerniak" userId="482eff44a8730993" providerId="LiveId" clId="{4CF4C553-5F79-4204-9380-291BF15CC5A7}" dt="2020-06-29T18:54:30.695" v="243" actId="20577"/>
        <pc:sldMkLst>
          <pc:docMk/>
          <pc:sldMk cId="0" sldId="318"/>
        </pc:sldMkLst>
        <pc:spChg chg="mod">
          <ac:chgData name="Kathy Moczerniak" userId="482eff44a8730993" providerId="LiveId" clId="{4CF4C553-5F79-4204-9380-291BF15CC5A7}" dt="2020-06-29T18:54:30.695" v="243" actId="20577"/>
          <ac:spMkLst>
            <pc:docMk/>
            <pc:sldMk cId="0" sldId="318"/>
            <ac:spMk id="3" creationId="{00000000-0000-0000-0000-000000000000}"/>
          </ac:spMkLst>
        </pc:spChg>
      </pc:sldChg>
      <pc:sldChg chg="modSp mod">
        <pc:chgData name="Kathy Moczerniak" userId="482eff44a8730993" providerId="LiveId" clId="{4CF4C553-5F79-4204-9380-291BF15CC5A7}" dt="2020-06-29T18:54:50.723" v="246" actId="20577"/>
        <pc:sldMkLst>
          <pc:docMk/>
          <pc:sldMk cId="0" sldId="319"/>
        </pc:sldMkLst>
        <pc:spChg chg="mod">
          <ac:chgData name="Kathy Moczerniak" userId="482eff44a8730993" providerId="LiveId" clId="{4CF4C553-5F79-4204-9380-291BF15CC5A7}" dt="2020-06-29T18:54:50.723" v="246" actId="20577"/>
          <ac:spMkLst>
            <pc:docMk/>
            <pc:sldMk cId="0" sldId="319"/>
            <ac:spMk id="3" creationId="{00000000-0000-0000-0000-000000000000}"/>
          </ac:spMkLst>
        </pc:spChg>
      </pc:sldChg>
      <pc:sldChg chg="modSp mod">
        <pc:chgData name="Kathy Moczerniak" userId="482eff44a8730993" providerId="LiveId" clId="{4CF4C553-5F79-4204-9380-291BF15CC5A7}" dt="2020-06-29T20:16:08.431" v="472" actId="20577"/>
        <pc:sldMkLst>
          <pc:docMk/>
          <pc:sldMk cId="0" sldId="320"/>
        </pc:sldMkLst>
        <pc:spChg chg="mod">
          <ac:chgData name="Kathy Moczerniak" userId="482eff44a8730993" providerId="LiveId" clId="{4CF4C553-5F79-4204-9380-291BF15CC5A7}" dt="2020-06-29T06:13:31.196" v="49"/>
          <ac:spMkLst>
            <pc:docMk/>
            <pc:sldMk cId="0" sldId="320"/>
            <ac:spMk id="2" creationId="{00000000-0000-0000-0000-000000000000}"/>
          </ac:spMkLst>
        </pc:spChg>
        <pc:spChg chg="mod">
          <ac:chgData name="Kathy Moczerniak" userId="482eff44a8730993" providerId="LiveId" clId="{4CF4C553-5F79-4204-9380-291BF15CC5A7}" dt="2020-06-29T18:55:45.519" v="252" actId="20577"/>
          <ac:spMkLst>
            <pc:docMk/>
            <pc:sldMk cId="0" sldId="320"/>
            <ac:spMk id="3" creationId="{00000000-0000-0000-0000-000000000000}"/>
          </ac:spMkLst>
        </pc:spChg>
        <pc:spChg chg="mod">
          <ac:chgData name="Kathy Moczerniak" userId="482eff44a8730993" providerId="LiveId" clId="{4CF4C553-5F79-4204-9380-291BF15CC5A7}" dt="2020-06-29T20:16:08.431" v="472" actId="20577"/>
          <ac:spMkLst>
            <pc:docMk/>
            <pc:sldMk cId="0" sldId="320"/>
            <ac:spMk id="4" creationId="{00000000-0000-0000-0000-000000000000}"/>
          </ac:spMkLst>
        </pc:spChg>
      </pc:sldChg>
      <pc:sldChg chg="modSp mod">
        <pc:chgData name="Kathy Moczerniak" userId="482eff44a8730993" providerId="LiveId" clId="{4CF4C553-5F79-4204-9380-291BF15CC5A7}" dt="2020-06-29T19:03:27.889" v="260" actId="20577"/>
        <pc:sldMkLst>
          <pc:docMk/>
          <pc:sldMk cId="0" sldId="321"/>
        </pc:sldMkLst>
        <pc:spChg chg="mod">
          <ac:chgData name="Kathy Moczerniak" userId="482eff44a8730993" providerId="LiveId" clId="{4CF4C553-5F79-4204-9380-291BF15CC5A7}" dt="2020-06-29T06:13:31.196" v="49"/>
          <ac:spMkLst>
            <pc:docMk/>
            <pc:sldMk cId="0" sldId="321"/>
            <ac:spMk id="2" creationId="{00000000-0000-0000-0000-000000000000}"/>
          </ac:spMkLst>
        </pc:spChg>
        <pc:spChg chg="mod">
          <ac:chgData name="Kathy Moczerniak" userId="482eff44a8730993" providerId="LiveId" clId="{4CF4C553-5F79-4204-9380-291BF15CC5A7}" dt="2020-06-29T19:03:27.889" v="260" actId="20577"/>
          <ac:spMkLst>
            <pc:docMk/>
            <pc:sldMk cId="0" sldId="321"/>
            <ac:spMk id="3" creationId="{00000000-0000-0000-0000-000000000000}"/>
          </ac:spMkLst>
        </pc:spChg>
      </pc:sldChg>
      <pc:sldChg chg="modSp mod">
        <pc:chgData name="Kathy Moczerniak" userId="482eff44a8730993" providerId="LiveId" clId="{4CF4C553-5F79-4204-9380-291BF15CC5A7}" dt="2020-06-29T19:07:43.457" v="269" actId="20577"/>
        <pc:sldMkLst>
          <pc:docMk/>
          <pc:sldMk cId="0" sldId="322"/>
        </pc:sldMkLst>
        <pc:spChg chg="mod">
          <ac:chgData name="Kathy Moczerniak" userId="482eff44a8730993" providerId="LiveId" clId="{4CF4C553-5F79-4204-9380-291BF15CC5A7}" dt="2020-06-29T06:13:31.196" v="49"/>
          <ac:spMkLst>
            <pc:docMk/>
            <pc:sldMk cId="0" sldId="322"/>
            <ac:spMk id="2" creationId="{00000000-0000-0000-0000-000000000000}"/>
          </ac:spMkLst>
        </pc:spChg>
        <pc:spChg chg="mod">
          <ac:chgData name="Kathy Moczerniak" userId="482eff44a8730993" providerId="LiveId" clId="{4CF4C553-5F79-4204-9380-291BF15CC5A7}" dt="2020-06-29T19:07:43.457" v="269" actId="20577"/>
          <ac:spMkLst>
            <pc:docMk/>
            <pc:sldMk cId="0" sldId="322"/>
            <ac:spMk id="3" creationId="{00000000-0000-0000-0000-000000000000}"/>
          </ac:spMkLst>
        </pc:spChg>
      </pc:sldChg>
      <pc:sldChg chg="modSp mod">
        <pc:chgData name="Kathy Moczerniak" userId="482eff44a8730993" providerId="LiveId" clId="{4CF4C553-5F79-4204-9380-291BF15CC5A7}" dt="2020-06-29T19:17:12.039" v="281" actId="20577"/>
        <pc:sldMkLst>
          <pc:docMk/>
          <pc:sldMk cId="0" sldId="323"/>
        </pc:sldMkLst>
        <pc:spChg chg="mod">
          <ac:chgData name="Kathy Moczerniak" userId="482eff44a8730993" providerId="LiveId" clId="{4CF4C553-5F79-4204-9380-291BF15CC5A7}" dt="2020-06-29T06:13:31.196" v="49"/>
          <ac:spMkLst>
            <pc:docMk/>
            <pc:sldMk cId="0" sldId="323"/>
            <ac:spMk id="2" creationId="{00000000-0000-0000-0000-000000000000}"/>
          </ac:spMkLst>
        </pc:spChg>
        <pc:spChg chg="mod">
          <ac:chgData name="Kathy Moczerniak" userId="482eff44a8730993" providerId="LiveId" clId="{4CF4C553-5F79-4204-9380-291BF15CC5A7}" dt="2020-06-29T19:17:12.039" v="281" actId="20577"/>
          <ac:spMkLst>
            <pc:docMk/>
            <pc:sldMk cId="0" sldId="323"/>
            <ac:spMk id="3" creationId="{00000000-0000-0000-0000-000000000000}"/>
          </ac:spMkLst>
        </pc:spChg>
      </pc:sldChg>
      <pc:sldChg chg="modSp mod">
        <pc:chgData name="Kathy Moczerniak" userId="482eff44a8730993" providerId="LiveId" clId="{4CF4C553-5F79-4204-9380-291BF15CC5A7}" dt="2020-06-29T19:21:06.537" v="284" actId="20577"/>
        <pc:sldMkLst>
          <pc:docMk/>
          <pc:sldMk cId="0" sldId="324"/>
        </pc:sldMkLst>
        <pc:spChg chg="mod">
          <ac:chgData name="Kathy Moczerniak" userId="482eff44a8730993" providerId="LiveId" clId="{4CF4C553-5F79-4204-9380-291BF15CC5A7}" dt="2020-06-29T06:13:31.196" v="49"/>
          <ac:spMkLst>
            <pc:docMk/>
            <pc:sldMk cId="0" sldId="324"/>
            <ac:spMk id="2" creationId="{00000000-0000-0000-0000-000000000000}"/>
          </ac:spMkLst>
        </pc:spChg>
        <pc:spChg chg="mod">
          <ac:chgData name="Kathy Moczerniak" userId="482eff44a8730993" providerId="LiveId" clId="{4CF4C553-5F79-4204-9380-291BF15CC5A7}" dt="2020-06-29T19:21:06.537" v="284" actId="20577"/>
          <ac:spMkLst>
            <pc:docMk/>
            <pc:sldMk cId="0" sldId="324"/>
            <ac:spMk id="3" creationId="{00000000-0000-0000-0000-000000000000}"/>
          </ac:spMkLst>
        </pc:spChg>
      </pc:sldChg>
      <pc:sldChg chg="modSp mod">
        <pc:chgData name="Kathy Moczerniak" userId="482eff44a8730993" providerId="LiveId" clId="{4CF4C553-5F79-4204-9380-291BF15CC5A7}" dt="2020-06-29T19:22:47.693" v="293" actId="1076"/>
        <pc:sldMkLst>
          <pc:docMk/>
          <pc:sldMk cId="0" sldId="325"/>
        </pc:sldMkLst>
        <pc:spChg chg="mod">
          <ac:chgData name="Kathy Moczerniak" userId="482eff44a8730993" providerId="LiveId" clId="{4CF4C553-5F79-4204-9380-291BF15CC5A7}" dt="2020-06-29T06:13:31.196" v="49"/>
          <ac:spMkLst>
            <pc:docMk/>
            <pc:sldMk cId="0" sldId="325"/>
            <ac:spMk id="2" creationId="{00000000-0000-0000-0000-000000000000}"/>
          </ac:spMkLst>
        </pc:spChg>
        <pc:spChg chg="mod">
          <ac:chgData name="Kathy Moczerniak" userId="482eff44a8730993" providerId="LiveId" clId="{4CF4C553-5F79-4204-9380-291BF15CC5A7}" dt="2020-06-29T19:22:47.693" v="293" actId="1076"/>
          <ac:spMkLst>
            <pc:docMk/>
            <pc:sldMk cId="0" sldId="325"/>
            <ac:spMk id="3" creationId="{00000000-0000-0000-0000-000000000000}"/>
          </ac:spMkLst>
        </pc:spChg>
      </pc:sldChg>
      <pc:sldChg chg="modSp mod">
        <pc:chgData name="Kathy Moczerniak" userId="482eff44a8730993" providerId="LiveId" clId="{4CF4C553-5F79-4204-9380-291BF15CC5A7}" dt="2020-06-29T06:13:31.196" v="49"/>
        <pc:sldMkLst>
          <pc:docMk/>
          <pc:sldMk cId="0" sldId="326"/>
        </pc:sldMkLst>
        <pc:spChg chg="mod">
          <ac:chgData name="Kathy Moczerniak" userId="482eff44a8730993" providerId="LiveId" clId="{4CF4C553-5F79-4204-9380-291BF15CC5A7}" dt="2020-06-29T06:13:31.196" v="49"/>
          <ac:spMkLst>
            <pc:docMk/>
            <pc:sldMk cId="0" sldId="326"/>
            <ac:spMk id="2" creationId="{00000000-0000-0000-0000-000000000000}"/>
          </ac:spMkLst>
        </pc:spChg>
        <pc:spChg chg="mod">
          <ac:chgData name="Kathy Moczerniak" userId="482eff44a8730993" providerId="LiveId" clId="{4CF4C553-5F79-4204-9380-291BF15CC5A7}" dt="2020-06-29T06:13:21.057" v="48" actId="255"/>
          <ac:spMkLst>
            <pc:docMk/>
            <pc:sldMk cId="0" sldId="326"/>
            <ac:spMk id="3" creationId="{00000000-0000-0000-0000-000000000000}"/>
          </ac:spMkLst>
        </pc:spChg>
      </pc:sldChg>
      <pc:sldChg chg="modSp mod">
        <pc:chgData name="Kathy Moczerniak" userId="482eff44a8730993" providerId="LiveId" clId="{4CF4C553-5F79-4204-9380-291BF15CC5A7}" dt="2020-06-29T19:25:22.317" v="299" actId="20577"/>
        <pc:sldMkLst>
          <pc:docMk/>
          <pc:sldMk cId="0" sldId="327"/>
        </pc:sldMkLst>
        <pc:spChg chg="mod">
          <ac:chgData name="Kathy Moczerniak" userId="482eff44a8730993" providerId="LiveId" clId="{4CF4C553-5F79-4204-9380-291BF15CC5A7}" dt="2020-06-29T06:13:31.196" v="49"/>
          <ac:spMkLst>
            <pc:docMk/>
            <pc:sldMk cId="0" sldId="327"/>
            <ac:spMk id="2" creationId="{00000000-0000-0000-0000-000000000000}"/>
          </ac:spMkLst>
        </pc:spChg>
        <pc:spChg chg="mod">
          <ac:chgData name="Kathy Moczerniak" userId="482eff44a8730993" providerId="LiveId" clId="{4CF4C553-5F79-4204-9380-291BF15CC5A7}" dt="2020-06-29T19:25:22.317" v="299" actId="20577"/>
          <ac:spMkLst>
            <pc:docMk/>
            <pc:sldMk cId="0" sldId="327"/>
            <ac:spMk id="3" creationId="{00000000-0000-0000-0000-000000000000}"/>
          </ac:spMkLst>
        </pc:spChg>
      </pc:sldChg>
      <pc:sldChg chg="modSp mod">
        <pc:chgData name="Kathy Moczerniak" userId="482eff44a8730993" providerId="LiveId" clId="{4CF4C553-5F79-4204-9380-291BF15CC5A7}" dt="2020-06-29T06:15:52.040" v="89" actId="20577"/>
        <pc:sldMkLst>
          <pc:docMk/>
          <pc:sldMk cId="0" sldId="329"/>
        </pc:sldMkLst>
        <pc:spChg chg="mod">
          <ac:chgData name="Kathy Moczerniak" userId="482eff44a8730993" providerId="LiveId" clId="{4CF4C553-5F79-4204-9380-291BF15CC5A7}" dt="2020-06-29T06:13:31.196" v="49"/>
          <ac:spMkLst>
            <pc:docMk/>
            <pc:sldMk cId="0" sldId="329"/>
            <ac:spMk id="2" creationId="{00000000-0000-0000-0000-000000000000}"/>
          </ac:spMkLst>
        </pc:spChg>
        <pc:spChg chg="mod">
          <ac:chgData name="Kathy Moczerniak" userId="482eff44a8730993" providerId="LiveId" clId="{4CF4C553-5F79-4204-9380-291BF15CC5A7}" dt="2020-06-29T06:15:52.040" v="89" actId="20577"/>
          <ac:spMkLst>
            <pc:docMk/>
            <pc:sldMk cId="0" sldId="329"/>
            <ac:spMk id="3" creationId="{00000000-0000-0000-0000-000000000000}"/>
          </ac:spMkLst>
        </pc:spChg>
      </pc:sldChg>
      <pc:sldChg chg="modSp mod">
        <pc:chgData name="Kathy Moczerniak" userId="482eff44a8730993" providerId="LiveId" clId="{4CF4C553-5F79-4204-9380-291BF15CC5A7}" dt="2020-06-29T19:58:34.839" v="421" actId="20577"/>
        <pc:sldMkLst>
          <pc:docMk/>
          <pc:sldMk cId="0" sldId="330"/>
        </pc:sldMkLst>
        <pc:spChg chg="mod">
          <ac:chgData name="Kathy Moczerniak" userId="482eff44a8730993" providerId="LiveId" clId="{4CF4C553-5F79-4204-9380-291BF15CC5A7}" dt="2020-06-29T19:58:34.839" v="421" actId="20577"/>
          <ac:spMkLst>
            <pc:docMk/>
            <pc:sldMk cId="0" sldId="330"/>
            <ac:spMk id="3" creationId="{00000000-0000-0000-0000-000000000000}"/>
          </ac:spMkLst>
        </pc:spChg>
      </pc:sldChg>
      <pc:sldChg chg="modSp mod">
        <pc:chgData name="Kathy Moczerniak" userId="482eff44a8730993" providerId="LiveId" clId="{4CF4C553-5F79-4204-9380-291BF15CC5A7}" dt="2020-06-29T20:00:00.011" v="426" actId="20577"/>
        <pc:sldMkLst>
          <pc:docMk/>
          <pc:sldMk cId="0" sldId="331"/>
        </pc:sldMkLst>
        <pc:spChg chg="mod">
          <ac:chgData name="Kathy Moczerniak" userId="482eff44a8730993" providerId="LiveId" clId="{4CF4C553-5F79-4204-9380-291BF15CC5A7}" dt="2020-06-29T06:13:31.196" v="49"/>
          <ac:spMkLst>
            <pc:docMk/>
            <pc:sldMk cId="0" sldId="331"/>
            <ac:spMk id="2" creationId="{00000000-0000-0000-0000-000000000000}"/>
          </ac:spMkLst>
        </pc:spChg>
        <pc:spChg chg="mod">
          <ac:chgData name="Kathy Moczerniak" userId="482eff44a8730993" providerId="LiveId" clId="{4CF4C553-5F79-4204-9380-291BF15CC5A7}" dt="2020-06-29T20:00:00.011" v="426" actId="20577"/>
          <ac:spMkLst>
            <pc:docMk/>
            <pc:sldMk cId="0" sldId="331"/>
            <ac:spMk id="3" creationId="{00000000-0000-0000-0000-000000000000}"/>
          </ac:spMkLst>
        </pc:spChg>
      </pc:sldChg>
      <pc:sldChg chg="modSp mod">
        <pc:chgData name="Kathy Moczerniak" userId="482eff44a8730993" providerId="LiveId" clId="{4CF4C553-5F79-4204-9380-291BF15CC5A7}" dt="2020-06-29T20:01:09.290" v="439" actId="20577"/>
        <pc:sldMkLst>
          <pc:docMk/>
          <pc:sldMk cId="0" sldId="332"/>
        </pc:sldMkLst>
        <pc:spChg chg="mod">
          <ac:chgData name="Kathy Moczerniak" userId="482eff44a8730993" providerId="LiveId" clId="{4CF4C553-5F79-4204-9380-291BF15CC5A7}" dt="2020-06-29T06:13:31.196" v="49"/>
          <ac:spMkLst>
            <pc:docMk/>
            <pc:sldMk cId="0" sldId="332"/>
            <ac:spMk id="2" creationId="{00000000-0000-0000-0000-000000000000}"/>
          </ac:spMkLst>
        </pc:spChg>
        <pc:spChg chg="mod">
          <ac:chgData name="Kathy Moczerniak" userId="482eff44a8730993" providerId="LiveId" clId="{4CF4C553-5F79-4204-9380-291BF15CC5A7}" dt="2020-06-29T20:01:09.290" v="439" actId="20577"/>
          <ac:spMkLst>
            <pc:docMk/>
            <pc:sldMk cId="0" sldId="332"/>
            <ac:spMk id="3" creationId="{00000000-0000-0000-0000-000000000000}"/>
          </ac:spMkLst>
        </pc:spChg>
      </pc:sldChg>
      <pc:sldChg chg="modSp mod">
        <pc:chgData name="Kathy Moczerniak" userId="482eff44a8730993" providerId="LiveId" clId="{4CF4C553-5F79-4204-9380-291BF15CC5A7}" dt="2020-06-29T06:25:46.052" v="143" actId="1076"/>
        <pc:sldMkLst>
          <pc:docMk/>
          <pc:sldMk cId="0" sldId="333"/>
        </pc:sldMkLst>
        <pc:spChg chg="mod">
          <ac:chgData name="Kathy Moczerniak" userId="482eff44a8730993" providerId="LiveId" clId="{4CF4C553-5F79-4204-9380-291BF15CC5A7}" dt="2020-06-29T06:13:31.196" v="49"/>
          <ac:spMkLst>
            <pc:docMk/>
            <pc:sldMk cId="0" sldId="333"/>
            <ac:spMk id="2" creationId="{00000000-0000-0000-0000-000000000000}"/>
          </ac:spMkLst>
        </pc:spChg>
        <pc:spChg chg="mod">
          <ac:chgData name="Kathy Moczerniak" userId="482eff44a8730993" providerId="LiveId" clId="{4CF4C553-5F79-4204-9380-291BF15CC5A7}" dt="2020-06-29T06:25:46.052" v="143" actId="1076"/>
          <ac:spMkLst>
            <pc:docMk/>
            <pc:sldMk cId="0" sldId="333"/>
            <ac:spMk id="3" creationId="{00000000-0000-0000-0000-000000000000}"/>
          </ac:spMkLst>
        </pc:spChg>
      </pc:sldChg>
      <pc:sldChg chg="modSp mod">
        <pc:chgData name="Kathy Moczerniak" userId="482eff44a8730993" providerId="LiveId" clId="{4CF4C553-5F79-4204-9380-291BF15CC5A7}" dt="2020-06-29T20:09:53.008" v="451" actId="20577"/>
        <pc:sldMkLst>
          <pc:docMk/>
          <pc:sldMk cId="0" sldId="334"/>
        </pc:sldMkLst>
        <pc:spChg chg="mod">
          <ac:chgData name="Kathy Moczerniak" userId="482eff44a8730993" providerId="LiveId" clId="{4CF4C553-5F79-4204-9380-291BF15CC5A7}" dt="2020-06-29T06:13:31.196" v="49"/>
          <ac:spMkLst>
            <pc:docMk/>
            <pc:sldMk cId="0" sldId="334"/>
            <ac:spMk id="2" creationId="{00000000-0000-0000-0000-000000000000}"/>
          </ac:spMkLst>
        </pc:spChg>
        <pc:spChg chg="mod">
          <ac:chgData name="Kathy Moczerniak" userId="482eff44a8730993" providerId="LiveId" clId="{4CF4C553-5F79-4204-9380-291BF15CC5A7}" dt="2020-06-29T20:09:53.008" v="451" actId="20577"/>
          <ac:spMkLst>
            <pc:docMk/>
            <pc:sldMk cId="0" sldId="334"/>
            <ac:spMk id="3" creationId="{00000000-0000-0000-0000-000000000000}"/>
          </ac:spMkLst>
        </pc:spChg>
      </pc:sldChg>
      <pc:sldChg chg="modSp mod">
        <pc:chgData name="Kathy Moczerniak" userId="482eff44a8730993" providerId="LiveId" clId="{4CF4C553-5F79-4204-9380-291BF15CC5A7}" dt="2020-06-29T20:11:54.149" v="467" actId="6549"/>
        <pc:sldMkLst>
          <pc:docMk/>
          <pc:sldMk cId="0" sldId="335"/>
        </pc:sldMkLst>
        <pc:spChg chg="mod">
          <ac:chgData name="Kathy Moczerniak" userId="482eff44a8730993" providerId="LiveId" clId="{4CF4C553-5F79-4204-9380-291BF15CC5A7}" dt="2020-06-29T06:13:31.196" v="49"/>
          <ac:spMkLst>
            <pc:docMk/>
            <pc:sldMk cId="0" sldId="335"/>
            <ac:spMk id="2" creationId="{00000000-0000-0000-0000-000000000000}"/>
          </ac:spMkLst>
        </pc:spChg>
        <pc:spChg chg="mod">
          <ac:chgData name="Kathy Moczerniak" userId="482eff44a8730993" providerId="LiveId" clId="{4CF4C553-5F79-4204-9380-291BF15CC5A7}" dt="2020-06-29T20:11:54.149" v="467" actId="6549"/>
          <ac:spMkLst>
            <pc:docMk/>
            <pc:sldMk cId="0" sldId="335"/>
            <ac:spMk id="3" creationId="{00000000-0000-0000-0000-000000000000}"/>
          </ac:spMkLst>
        </pc:spChg>
      </pc:sldChg>
      <pc:sldChg chg="modSp">
        <pc:chgData name="Kathy Moczerniak" userId="482eff44a8730993" providerId="LiveId" clId="{4CF4C553-5F79-4204-9380-291BF15CC5A7}" dt="2020-06-29T06:13:31.196" v="49"/>
        <pc:sldMkLst>
          <pc:docMk/>
          <pc:sldMk cId="0" sldId="336"/>
        </pc:sldMkLst>
        <pc:spChg chg="mod">
          <ac:chgData name="Kathy Moczerniak" userId="482eff44a8730993" providerId="LiveId" clId="{4CF4C553-5F79-4204-9380-291BF15CC5A7}" dt="2020-06-29T06:13:31.196" v="49"/>
          <ac:spMkLst>
            <pc:docMk/>
            <pc:sldMk cId="0" sldId="336"/>
            <ac:spMk id="2" creationId="{00000000-0000-0000-0000-000000000000}"/>
          </ac:spMkLst>
        </pc:spChg>
      </pc:sldChg>
      <pc:sldChg chg="modSp">
        <pc:chgData name="Kathy Moczerniak" userId="482eff44a8730993" providerId="LiveId" clId="{4CF4C553-5F79-4204-9380-291BF15CC5A7}" dt="2020-06-29T06:13:31.196" v="49"/>
        <pc:sldMkLst>
          <pc:docMk/>
          <pc:sldMk cId="0" sldId="338"/>
        </pc:sldMkLst>
        <pc:spChg chg="mod">
          <ac:chgData name="Kathy Moczerniak" userId="482eff44a8730993" providerId="LiveId" clId="{4CF4C553-5F79-4204-9380-291BF15CC5A7}" dt="2020-06-29T06:13:31.196" v="49"/>
          <ac:spMkLst>
            <pc:docMk/>
            <pc:sldMk cId="0" sldId="338"/>
            <ac:spMk id="6" creationId="{00000000-0000-0000-0000-000000000000}"/>
          </ac:spMkLst>
        </pc:spChg>
      </pc:sldChg>
      <pc:sldChg chg="modSp mod">
        <pc:chgData name="Kathy Moczerniak" userId="482eff44a8730993" providerId="LiveId" clId="{4CF4C553-5F79-4204-9380-291BF15CC5A7}" dt="2020-06-29T18:22:49.087" v="192" actId="20577"/>
        <pc:sldMkLst>
          <pc:docMk/>
          <pc:sldMk cId="2378583697" sldId="341"/>
        </pc:sldMkLst>
        <pc:spChg chg="mod">
          <ac:chgData name="Kathy Moczerniak" userId="482eff44a8730993" providerId="LiveId" clId="{4CF4C553-5F79-4204-9380-291BF15CC5A7}" dt="2020-06-29T18:22:49.087" v="192" actId="20577"/>
          <ac:spMkLst>
            <pc:docMk/>
            <pc:sldMk cId="2378583697" sldId="341"/>
            <ac:spMk id="3" creationId="{462FC334-0CB5-4E9B-B968-213449E90DA9}"/>
          </ac:spMkLst>
        </pc:spChg>
      </pc:sldChg>
      <pc:sldChg chg="modSp mod">
        <pc:chgData name="Kathy Moczerniak" userId="482eff44a8730993" providerId="LiveId" clId="{4CF4C553-5F79-4204-9380-291BF15CC5A7}" dt="2020-06-29T06:28:17.438" v="178" actId="20577"/>
        <pc:sldMkLst>
          <pc:docMk/>
          <pc:sldMk cId="3680676842" sldId="344"/>
        </pc:sldMkLst>
        <pc:spChg chg="mod">
          <ac:chgData name="Kathy Moczerniak" userId="482eff44a8730993" providerId="LiveId" clId="{4CF4C553-5F79-4204-9380-291BF15CC5A7}" dt="2020-06-29T06:13:31.196" v="49"/>
          <ac:spMkLst>
            <pc:docMk/>
            <pc:sldMk cId="3680676842" sldId="344"/>
            <ac:spMk id="2" creationId="{6BB5FE51-3A62-484D-825A-0812D0F4FD38}"/>
          </ac:spMkLst>
        </pc:spChg>
        <pc:spChg chg="mod">
          <ac:chgData name="Kathy Moczerniak" userId="482eff44a8730993" providerId="LiveId" clId="{4CF4C553-5F79-4204-9380-291BF15CC5A7}" dt="2020-06-29T06:28:17.438" v="178" actId="20577"/>
          <ac:spMkLst>
            <pc:docMk/>
            <pc:sldMk cId="3680676842" sldId="344"/>
            <ac:spMk id="3" creationId="{5281CD93-95BB-479C-A41B-52AD330DFC17}"/>
          </ac:spMkLst>
        </pc:spChg>
      </pc:sldChg>
      <pc:sldChg chg="modSp mod">
        <pc:chgData name="Kathy Moczerniak" userId="482eff44a8730993" providerId="LiveId" clId="{4CF4C553-5F79-4204-9380-291BF15CC5A7}" dt="2020-06-29T06:29:00.859" v="182" actId="1076"/>
        <pc:sldMkLst>
          <pc:docMk/>
          <pc:sldMk cId="810939410" sldId="346"/>
        </pc:sldMkLst>
        <pc:spChg chg="mod">
          <ac:chgData name="Kathy Moczerniak" userId="482eff44a8730993" providerId="LiveId" clId="{4CF4C553-5F79-4204-9380-291BF15CC5A7}" dt="2020-06-29T06:29:00.859" v="182" actId="1076"/>
          <ac:spMkLst>
            <pc:docMk/>
            <pc:sldMk cId="810939410" sldId="346"/>
            <ac:spMk id="4" creationId="{00000000-0000-0000-0000-000000000000}"/>
          </ac:spMkLst>
        </pc:spChg>
      </pc:sldChg>
      <pc:sldChg chg="modSp mod">
        <pc:chgData name="Kathy Moczerniak" userId="482eff44a8730993" providerId="LiveId" clId="{4CF4C553-5F79-4204-9380-291BF15CC5A7}" dt="2020-06-29T18:37:25.445" v="211" actId="20577"/>
        <pc:sldMkLst>
          <pc:docMk/>
          <pc:sldMk cId="1153548849" sldId="347"/>
        </pc:sldMkLst>
        <pc:spChg chg="mod">
          <ac:chgData name="Kathy Moczerniak" userId="482eff44a8730993" providerId="LiveId" clId="{4CF4C553-5F79-4204-9380-291BF15CC5A7}" dt="2020-06-29T18:37:25.445" v="211" actId="20577"/>
          <ac:spMkLst>
            <pc:docMk/>
            <pc:sldMk cId="1153548849" sldId="347"/>
            <ac:spMk id="3" creationId="{3C6EE0CD-D8C9-46E1-9D10-031DFD05AFE7}"/>
          </ac:spMkLst>
        </pc:spChg>
      </pc:sldChg>
      <pc:sldChg chg="modSp mod">
        <pc:chgData name="Kathy Moczerniak" userId="482eff44a8730993" providerId="LiveId" clId="{4CF4C553-5F79-4204-9380-291BF15CC5A7}" dt="2020-06-29T18:46:36.880" v="226" actId="20577"/>
        <pc:sldMkLst>
          <pc:docMk/>
          <pc:sldMk cId="2580040270" sldId="349"/>
        </pc:sldMkLst>
        <pc:spChg chg="mod">
          <ac:chgData name="Kathy Moczerniak" userId="482eff44a8730993" providerId="LiveId" clId="{4CF4C553-5F79-4204-9380-291BF15CC5A7}" dt="2020-06-29T06:13:31.196" v="49"/>
          <ac:spMkLst>
            <pc:docMk/>
            <pc:sldMk cId="2580040270" sldId="349"/>
            <ac:spMk id="2" creationId="{AEE6C70E-1BFF-499A-BB8A-E44A24DE419D}"/>
          </ac:spMkLst>
        </pc:spChg>
        <pc:spChg chg="mod">
          <ac:chgData name="Kathy Moczerniak" userId="482eff44a8730993" providerId="LiveId" clId="{4CF4C553-5F79-4204-9380-291BF15CC5A7}" dt="2020-06-29T18:46:36.880" v="226" actId="20577"/>
          <ac:spMkLst>
            <pc:docMk/>
            <pc:sldMk cId="2580040270" sldId="349"/>
            <ac:spMk id="3" creationId="{A90E2921-DD78-4773-9081-4067AADF3CB5}"/>
          </ac:spMkLst>
        </pc:spChg>
      </pc:sldChg>
      <pc:sldChg chg="modSp mod">
        <pc:chgData name="Kathy Moczerniak" userId="482eff44a8730993" providerId="LiveId" clId="{4CF4C553-5F79-4204-9380-291BF15CC5A7}" dt="2020-06-29T19:12:32.691" v="276" actId="20577"/>
        <pc:sldMkLst>
          <pc:docMk/>
          <pc:sldMk cId="3143363231" sldId="350"/>
        </pc:sldMkLst>
        <pc:spChg chg="mod">
          <ac:chgData name="Kathy Moczerniak" userId="482eff44a8730993" providerId="LiveId" clId="{4CF4C553-5F79-4204-9380-291BF15CC5A7}" dt="2020-06-29T06:13:31.196" v="49"/>
          <ac:spMkLst>
            <pc:docMk/>
            <pc:sldMk cId="3143363231" sldId="350"/>
            <ac:spMk id="2" creationId="{00000000-0000-0000-0000-000000000000}"/>
          </ac:spMkLst>
        </pc:spChg>
        <pc:spChg chg="mod">
          <ac:chgData name="Kathy Moczerniak" userId="482eff44a8730993" providerId="LiveId" clId="{4CF4C553-5F79-4204-9380-291BF15CC5A7}" dt="2020-06-29T19:12:32.691" v="276" actId="20577"/>
          <ac:spMkLst>
            <pc:docMk/>
            <pc:sldMk cId="3143363231" sldId="350"/>
            <ac:spMk id="3" creationId="{00000000-0000-0000-0000-000000000000}"/>
          </ac:spMkLst>
        </pc:spChg>
      </pc:sldChg>
      <pc:sldChg chg="modSp mod">
        <pc:chgData name="Kathy Moczerniak" userId="482eff44a8730993" providerId="LiveId" clId="{4CF4C553-5F79-4204-9380-291BF15CC5A7}" dt="2020-06-29T19:26:03.586" v="303" actId="20577"/>
        <pc:sldMkLst>
          <pc:docMk/>
          <pc:sldMk cId="227571838" sldId="352"/>
        </pc:sldMkLst>
        <pc:spChg chg="mod">
          <ac:chgData name="Kathy Moczerniak" userId="482eff44a8730993" providerId="LiveId" clId="{4CF4C553-5F79-4204-9380-291BF15CC5A7}" dt="2020-06-29T06:13:31.196" v="49"/>
          <ac:spMkLst>
            <pc:docMk/>
            <pc:sldMk cId="227571838" sldId="352"/>
            <ac:spMk id="2" creationId="{00000000-0000-0000-0000-000000000000}"/>
          </ac:spMkLst>
        </pc:spChg>
        <pc:spChg chg="mod">
          <ac:chgData name="Kathy Moczerniak" userId="482eff44a8730993" providerId="LiveId" clId="{4CF4C553-5F79-4204-9380-291BF15CC5A7}" dt="2020-06-29T19:26:03.586" v="303" actId="20577"/>
          <ac:spMkLst>
            <pc:docMk/>
            <pc:sldMk cId="227571838" sldId="352"/>
            <ac:spMk id="3" creationId="{00000000-0000-0000-0000-000000000000}"/>
          </ac:spMkLst>
        </pc:spChg>
      </pc:sldChg>
      <pc:sldChg chg="modSp mod">
        <pc:chgData name="Kathy Moczerniak" userId="482eff44a8730993" providerId="LiveId" clId="{4CF4C553-5F79-4204-9380-291BF15CC5A7}" dt="2020-06-29T19:28:15.494" v="307" actId="20577"/>
        <pc:sldMkLst>
          <pc:docMk/>
          <pc:sldMk cId="1281225202" sldId="353"/>
        </pc:sldMkLst>
        <pc:spChg chg="mod">
          <ac:chgData name="Kathy Moczerniak" userId="482eff44a8730993" providerId="LiveId" clId="{4CF4C553-5F79-4204-9380-291BF15CC5A7}" dt="2020-06-29T06:13:31.196" v="49"/>
          <ac:spMkLst>
            <pc:docMk/>
            <pc:sldMk cId="1281225202" sldId="353"/>
            <ac:spMk id="2" creationId="{00000000-0000-0000-0000-000000000000}"/>
          </ac:spMkLst>
        </pc:spChg>
        <pc:spChg chg="mod">
          <ac:chgData name="Kathy Moczerniak" userId="482eff44a8730993" providerId="LiveId" clId="{4CF4C553-5F79-4204-9380-291BF15CC5A7}" dt="2020-06-29T19:28:15.494" v="307" actId="20577"/>
          <ac:spMkLst>
            <pc:docMk/>
            <pc:sldMk cId="1281225202" sldId="353"/>
            <ac:spMk id="3" creationId="{00000000-0000-0000-0000-000000000000}"/>
          </ac:spMkLst>
        </pc:spChg>
      </pc:sldChg>
      <pc:sldChg chg="modSp mod">
        <pc:chgData name="Kathy Moczerniak" userId="482eff44a8730993" providerId="LiveId" clId="{4CF4C553-5F79-4204-9380-291BF15CC5A7}" dt="2020-06-29T19:46:26.472" v="353" actId="20577"/>
        <pc:sldMkLst>
          <pc:docMk/>
          <pc:sldMk cId="1797753709" sldId="356"/>
        </pc:sldMkLst>
        <pc:spChg chg="mod">
          <ac:chgData name="Kathy Moczerniak" userId="482eff44a8730993" providerId="LiveId" clId="{4CF4C553-5F79-4204-9380-291BF15CC5A7}" dt="2020-06-29T06:13:31.196" v="49"/>
          <ac:spMkLst>
            <pc:docMk/>
            <pc:sldMk cId="1797753709" sldId="356"/>
            <ac:spMk id="2" creationId="{413C3596-E042-46F0-9388-F77EBEB7C32B}"/>
          </ac:spMkLst>
        </pc:spChg>
        <pc:spChg chg="mod">
          <ac:chgData name="Kathy Moczerniak" userId="482eff44a8730993" providerId="LiveId" clId="{4CF4C553-5F79-4204-9380-291BF15CC5A7}" dt="2020-06-29T19:46:26.472" v="353" actId="20577"/>
          <ac:spMkLst>
            <pc:docMk/>
            <pc:sldMk cId="1797753709" sldId="356"/>
            <ac:spMk id="3" creationId="{4FC72B7F-331B-449E-9DD2-C2B70CB65E96}"/>
          </ac:spMkLst>
        </pc:spChg>
      </pc:sldChg>
      <pc:sldChg chg="modSp mod">
        <pc:chgData name="Kathy Moczerniak" userId="482eff44a8730993" providerId="LiveId" clId="{4CF4C553-5F79-4204-9380-291BF15CC5A7}" dt="2020-06-29T18:55:14.906" v="251" actId="20577"/>
        <pc:sldMkLst>
          <pc:docMk/>
          <pc:sldMk cId="1041710742" sldId="357"/>
        </pc:sldMkLst>
        <pc:spChg chg="mod">
          <ac:chgData name="Kathy Moczerniak" userId="482eff44a8730993" providerId="LiveId" clId="{4CF4C553-5F79-4204-9380-291BF15CC5A7}" dt="2020-06-29T18:55:14.906" v="251" actId="20577"/>
          <ac:spMkLst>
            <pc:docMk/>
            <pc:sldMk cId="1041710742" sldId="357"/>
            <ac:spMk id="3" creationId="{00000000-0000-0000-0000-000000000000}"/>
          </ac:spMkLst>
        </pc:spChg>
      </pc:sldChg>
      <pc:sldChg chg="modSp mod">
        <pc:chgData name="Kathy Moczerniak" userId="482eff44a8730993" providerId="LiveId" clId="{4CF4C553-5F79-4204-9380-291BF15CC5A7}" dt="2020-06-29T19:54:52.063" v="385" actId="20577"/>
        <pc:sldMkLst>
          <pc:docMk/>
          <pc:sldMk cId="962155326" sldId="358"/>
        </pc:sldMkLst>
        <pc:spChg chg="mod">
          <ac:chgData name="Kathy Moczerniak" userId="482eff44a8730993" providerId="LiveId" clId="{4CF4C553-5F79-4204-9380-291BF15CC5A7}" dt="2020-06-29T06:13:31.196" v="49"/>
          <ac:spMkLst>
            <pc:docMk/>
            <pc:sldMk cId="962155326" sldId="358"/>
            <ac:spMk id="2" creationId="{A6492336-89DF-48BE-A75A-68DBA91D4A45}"/>
          </ac:spMkLst>
        </pc:spChg>
        <pc:spChg chg="mod">
          <ac:chgData name="Kathy Moczerniak" userId="482eff44a8730993" providerId="LiveId" clId="{4CF4C553-5F79-4204-9380-291BF15CC5A7}" dt="2020-06-29T19:54:52.063" v="385" actId="20577"/>
          <ac:spMkLst>
            <pc:docMk/>
            <pc:sldMk cId="962155326" sldId="358"/>
            <ac:spMk id="3" creationId="{57E151B6-7486-4CD5-8581-5CA0F0C364B4}"/>
          </ac:spMkLst>
        </pc:spChg>
        <pc:spChg chg="mod">
          <ac:chgData name="Kathy Moczerniak" userId="482eff44a8730993" providerId="LiveId" clId="{4CF4C553-5F79-4204-9380-291BF15CC5A7}" dt="2020-06-29T06:25:07.620" v="141" actId="13926"/>
          <ac:spMkLst>
            <pc:docMk/>
            <pc:sldMk cId="962155326" sldId="358"/>
            <ac:spMk id="8" creationId="{89E8A91A-1345-4A19-88DC-7F58EC13A81D}"/>
          </ac:spMkLst>
        </pc:spChg>
      </pc:sldChg>
      <pc:sldChg chg="modSp mod">
        <pc:chgData name="Kathy Moczerniak" userId="482eff44a8730993" providerId="LiveId" clId="{4CF4C553-5F79-4204-9380-291BF15CC5A7}" dt="2020-06-29T06:26:10.761" v="151" actId="20577"/>
        <pc:sldMkLst>
          <pc:docMk/>
          <pc:sldMk cId="3731250039" sldId="359"/>
        </pc:sldMkLst>
        <pc:spChg chg="mod">
          <ac:chgData name="Kathy Moczerniak" userId="482eff44a8730993" providerId="LiveId" clId="{4CF4C553-5F79-4204-9380-291BF15CC5A7}" dt="2020-06-29T06:13:31.196" v="49"/>
          <ac:spMkLst>
            <pc:docMk/>
            <pc:sldMk cId="3731250039" sldId="359"/>
            <ac:spMk id="2" creationId="{00000000-0000-0000-0000-000000000000}"/>
          </ac:spMkLst>
        </pc:spChg>
        <pc:spChg chg="mod">
          <ac:chgData name="Kathy Moczerniak" userId="482eff44a8730993" providerId="LiveId" clId="{4CF4C553-5F79-4204-9380-291BF15CC5A7}" dt="2020-06-29T06:26:10.761" v="151" actId="20577"/>
          <ac:spMkLst>
            <pc:docMk/>
            <pc:sldMk cId="3731250039" sldId="359"/>
            <ac:spMk id="3" creationId="{00000000-0000-0000-0000-000000000000}"/>
          </ac:spMkLst>
        </pc:spChg>
      </pc:sldChg>
      <pc:sldChg chg="modSp mod">
        <pc:chgData name="Kathy Moczerniak" userId="482eff44a8730993" providerId="LiveId" clId="{4CF4C553-5F79-4204-9380-291BF15CC5A7}" dt="2020-06-29T19:01:42.016" v="255" actId="20577"/>
        <pc:sldMkLst>
          <pc:docMk/>
          <pc:sldMk cId="1050529912" sldId="360"/>
        </pc:sldMkLst>
        <pc:spChg chg="mod">
          <ac:chgData name="Kathy Moczerniak" userId="482eff44a8730993" providerId="LiveId" clId="{4CF4C553-5F79-4204-9380-291BF15CC5A7}" dt="2020-06-29T06:13:31.196" v="49"/>
          <ac:spMkLst>
            <pc:docMk/>
            <pc:sldMk cId="1050529912" sldId="360"/>
            <ac:spMk id="2" creationId="{00000000-0000-0000-0000-000000000000}"/>
          </ac:spMkLst>
        </pc:spChg>
        <pc:spChg chg="mod">
          <ac:chgData name="Kathy Moczerniak" userId="482eff44a8730993" providerId="LiveId" clId="{4CF4C553-5F79-4204-9380-291BF15CC5A7}" dt="2020-06-29T19:01:42.016" v="255" actId="20577"/>
          <ac:spMkLst>
            <pc:docMk/>
            <pc:sldMk cId="1050529912" sldId="360"/>
            <ac:spMk id="3" creationId="{00000000-0000-0000-0000-000000000000}"/>
          </ac:spMkLst>
        </pc:spChg>
      </pc:sldChg>
      <pc:sldChg chg="modSp add del mod">
        <pc:chgData name="Kathy Moczerniak" userId="482eff44a8730993" providerId="LiveId" clId="{4CF4C553-5F79-4204-9380-291BF15CC5A7}" dt="2020-06-27T05:22:03.609" v="24" actId="47"/>
        <pc:sldMkLst>
          <pc:docMk/>
          <pc:sldMk cId="3881086979" sldId="361"/>
        </pc:sldMkLst>
        <pc:spChg chg="mod">
          <ac:chgData name="Kathy Moczerniak" userId="482eff44a8730993" providerId="LiveId" clId="{4CF4C553-5F79-4204-9380-291BF15CC5A7}" dt="2020-06-27T05:14:16.480" v="5" actId="113"/>
          <ac:spMkLst>
            <pc:docMk/>
            <pc:sldMk cId="3881086979" sldId="361"/>
            <ac:spMk id="2" creationId="{3B71E3E3-095A-47F4-8C44-A31C6B0E3DDA}"/>
          </ac:spMkLst>
        </pc:spChg>
        <pc:spChg chg="mod">
          <ac:chgData name="Kathy Moczerniak" userId="482eff44a8730993" providerId="LiveId" clId="{4CF4C553-5F79-4204-9380-291BF15CC5A7}" dt="2020-06-27T05:14:22.161" v="6" actId="20578"/>
          <ac:spMkLst>
            <pc:docMk/>
            <pc:sldMk cId="3881086979" sldId="361"/>
            <ac:spMk id="8" creationId="{55A4DC91-C8ED-40B3-B738-B40A20AD5074}"/>
          </ac:spMkLst>
        </pc:spChg>
      </pc:sldChg>
      <pc:sldChg chg="modSp add del mod">
        <pc:chgData name="Kathy Moczerniak" userId="482eff44a8730993" providerId="LiveId" clId="{4CF4C553-5F79-4204-9380-291BF15CC5A7}" dt="2020-06-27T05:21:51.947" v="21" actId="47"/>
        <pc:sldMkLst>
          <pc:docMk/>
          <pc:sldMk cId="3185734523" sldId="362"/>
        </pc:sldMkLst>
        <pc:spChg chg="mod">
          <ac:chgData name="Kathy Moczerniak" userId="482eff44a8730993" providerId="LiveId" clId="{4CF4C553-5F79-4204-9380-291BF15CC5A7}" dt="2020-06-27T05:14:30.452" v="9" actId="113"/>
          <ac:spMkLst>
            <pc:docMk/>
            <pc:sldMk cId="3185734523" sldId="362"/>
            <ac:spMk id="2" creationId="{FFEA9B0F-F247-4CDB-91D1-0F54B62463A1}"/>
          </ac:spMkLst>
        </pc:spChg>
        <pc:spChg chg="mod">
          <ac:chgData name="Kathy Moczerniak" userId="482eff44a8730993" providerId="LiveId" clId="{4CF4C553-5F79-4204-9380-291BF15CC5A7}" dt="2020-06-27T05:14:27.940" v="8" actId="113"/>
          <ac:spMkLst>
            <pc:docMk/>
            <pc:sldMk cId="3185734523" sldId="362"/>
            <ac:spMk id="3" creationId="{A3A4ECEF-809D-45E5-9EAE-ED50FAFB7E9F}"/>
          </ac:spMkLst>
        </pc:spChg>
        <pc:spChg chg="mod">
          <ac:chgData name="Kathy Moczerniak" userId="482eff44a8730993" providerId="LiveId" clId="{4CF4C553-5F79-4204-9380-291BF15CC5A7}" dt="2020-06-27T05:14:34.445" v="10" actId="20578"/>
          <ac:spMkLst>
            <pc:docMk/>
            <pc:sldMk cId="3185734523" sldId="362"/>
            <ac:spMk id="8" creationId="{10D84FAD-617D-45DF-83A4-206CD9E1D7D9}"/>
          </ac:spMkLst>
        </pc:spChg>
      </pc:sldChg>
      <pc:sldChg chg="modSp add del mod">
        <pc:chgData name="Kathy Moczerniak" userId="482eff44a8730993" providerId="LiveId" clId="{4CF4C553-5F79-4204-9380-291BF15CC5A7}" dt="2020-06-27T05:22:02.586" v="23" actId="47"/>
        <pc:sldMkLst>
          <pc:docMk/>
          <pc:sldMk cId="2028955105" sldId="363"/>
        </pc:sldMkLst>
        <pc:spChg chg="mod">
          <ac:chgData name="Kathy Moczerniak" userId="482eff44a8730993" providerId="LiveId" clId="{4CF4C553-5F79-4204-9380-291BF15CC5A7}" dt="2020-06-27T05:14:38.730" v="11" actId="113"/>
          <ac:spMkLst>
            <pc:docMk/>
            <pc:sldMk cId="2028955105" sldId="363"/>
            <ac:spMk id="2" creationId="{F0EC0EC9-10BD-492F-8D4A-941AEC49AEBB}"/>
          </ac:spMkLst>
        </pc:spChg>
        <pc:spChg chg="mod">
          <ac:chgData name="Kathy Moczerniak" userId="482eff44a8730993" providerId="LiveId" clId="{4CF4C553-5F79-4204-9380-291BF15CC5A7}" dt="2020-06-27T05:14:43.569" v="12" actId="20578"/>
          <ac:spMkLst>
            <pc:docMk/>
            <pc:sldMk cId="2028955105" sldId="363"/>
            <ac:spMk id="8" creationId="{5F63585D-A963-448C-88E8-DFB4982BF37C}"/>
          </ac:spMkLst>
        </pc:spChg>
      </pc:sldChg>
      <pc:sldChg chg="modSp add del mod">
        <pc:chgData name="Kathy Moczerniak" userId="482eff44a8730993" providerId="LiveId" clId="{4CF4C553-5F79-4204-9380-291BF15CC5A7}" dt="2020-06-27T05:22:01.107" v="22" actId="47"/>
        <pc:sldMkLst>
          <pc:docMk/>
          <pc:sldMk cId="1584865072" sldId="364"/>
        </pc:sldMkLst>
        <pc:spChg chg="mod">
          <ac:chgData name="Kathy Moczerniak" userId="482eff44a8730993" providerId="LiveId" clId="{4CF4C553-5F79-4204-9380-291BF15CC5A7}" dt="2020-06-27T05:14:50.023" v="13" actId="113"/>
          <ac:spMkLst>
            <pc:docMk/>
            <pc:sldMk cId="1584865072" sldId="364"/>
            <ac:spMk id="2" creationId="{75D7DA98-14C9-4A63-B5B8-EE65B01BCBBF}"/>
          </ac:spMkLst>
        </pc:spChg>
        <pc:spChg chg="mod">
          <ac:chgData name="Kathy Moczerniak" userId="482eff44a8730993" providerId="LiveId" clId="{4CF4C553-5F79-4204-9380-291BF15CC5A7}" dt="2020-06-27T05:14:54.437" v="14" actId="20578"/>
          <ac:spMkLst>
            <pc:docMk/>
            <pc:sldMk cId="1584865072" sldId="364"/>
            <ac:spMk id="8" creationId="{F07D9451-2EC4-487F-9906-F816532222B5}"/>
          </ac:spMkLst>
        </pc:spChg>
      </pc:sldChg>
      <pc:sldChg chg="modSp add del mod">
        <pc:chgData name="Kathy Moczerniak" userId="482eff44a8730993" providerId="LiveId" clId="{4CF4C553-5F79-4204-9380-291BF15CC5A7}" dt="2020-06-27T05:22:05.078" v="25" actId="47"/>
        <pc:sldMkLst>
          <pc:docMk/>
          <pc:sldMk cId="3060015994" sldId="365"/>
        </pc:sldMkLst>
        <pc:spChg chg="mod">
          <ac:chgData name="Kathy Moczerniak" userId="482eff44a8730993" providerId="LiveId" clId="{4CF4C553-5F79-4204-9380-291BF15CC5A7}" dt="2020-06-27T05:15:00.956" v="18" actId="113"/>
          <ac:spMkLst>
            <pc:docMk/>
            <pc:sldMk cId="3060015994" sldId="365"/>
            <ac:spMk id="2" creationId="{3BD0BFA7-AF2A-42F5-85D2-9217CAB4C7C4}"/>
          </ac:spMkLst>
        </pc:spChg>
        <pc:spChg chg="mod">
          <ac:chgData name="Kathy Moczerniak" userId="482eff44a8730993" providerId="LiveId" clId="{4CF4C553-5F79-4204-9380-291BF15CC5A7}" dt="2020-06-27T05:15:04.811" v="19" actId="20578"/>
          <ac:spMkLst>
            <pc:docMk/>
            <pc:sldMk cId="3060015994" sldId="365"/>
            <ac:spMk id="8" creationId="{895210A2-245D-4075-B59F-E7F672CCEF21}"/>
          </ac:spMkLst>
        </pc:spChg>
      </pc:sldChg>
      <pc:sldChg chg="add del">
        <pc:chgData name="Kathy Moczerniak" userId="482eff44a8730993" providerId="LiveId" clId="{4CF4C553-5F79-4204-9380-291BF15CC5A7}" dt="2020-06-27T05:21:50.177" v="20" actId="47"/>
        <pc:sldMkLst>
          <pc:docMk/>
          <pc:sldMk cId="2873605268" sldId="5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itchFamily="34" charset="0"/>
              </a:rPr>
              <a:pPr/>
              <a:t>1/25/2024</a:t>
            </a:fld>
            <a:endParaRPr dirty="0">
              <a:latin typeface="Arial"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itchFamily="34" charset="0"/>
              </a:rPr>
              <a:pPr/>
              <a:t>‹#›</a:t>
            </a:fld>
            <a:endParaRPr dirty="0">
              <a:latin typeface="Arial"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itchFamily="34" charset="0"/>
        <a:ea typeface="+mn-ea"/>
        <a:cs typeface="+mn-cs"/>
      </a:defRPr>
    </a:lvl1pPr>
    <a:lvl2pPr marL="457200" algn="l" defTabSz="914400" rtl="0" eaLnBrk="1" latinLnBrk="0" hangingPunct="1">
      <a:defRPr sz="1200" b="0" i="0" kern="1200">
        <a:solidFill>
          <a:schemeClr val="tx1"/>
        </a:solidFill>
        <a:latin typeface="Arial" pitchFamily="34" charset="0"/>
        <a:ea typeface="+mn-ea"/>
        <a:cs typeface="+mn-cs"/>
      </a:defRPr>
    </a:lvl2pPr>
    <a:lvl3pPr marL="914400" algn="l" defTabSz="914400" rtl="0" eaLnBrk="1" latinLnBrk="0" hangingPunct="1">
      <a:defRPr sz="1200" b="0" i="0" kern="1200">
        <a:solidFill>
          <a:schemeClr val="tx1"/>
        </a:solidFill>
        <a:latin typeface="Arial" pitchFamily="34" charset="0"/>
        <a:ea typeface="+mn-ea"/>
        <a:cs typeface="+mn-cs"/>
      </a:defRPr>
    </a:lvl3pPr>
    <a:lvl4pPr marL="1371600" algn="l" defTabSz="914400" rtl="0" eaLnBrk="1" latinLnBrk="0" hangingPunct="1">
      <a:defRPr sz="1200" b="0" i="0" kern="1200">
        <a:solidFill>
          <a:schemeClr val="tx1"/>
        </a:solidFill>
        <a:latin typeface="Arial" pitchFamily="34" charset="0"/>
        <a:ea typeface="+mn-ea"/>
        <a:cs typeface="+mn-cs"/>
      </a:defRPr>
    </a:lvl4pPr>
    <a:lvl5pPr marL="1828800" algn="l" defTabSz="914400" rtl="0" eaLnBrk="1" latinLnBrk="0" hangingPunct="1">
      <a:defRPr sz="1200" b="0" i="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lvl1pPr>
              <a:defRPr/>
            </a:lvl1p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itchFamily="34" charset="0"/>
                <a:cs typeface="Arial" panose="020B0604020202020204" pitchFamily="34" charset="0"/>
              </a:defRPr>
            </a:lvl1pPr>
            <a:lvl2pPr>
              <a:defRPr>
                <a:latin typeface="Arial" pitchFamily="34" charset="0"/>
                <a:cs typeface="Arial" panose="020B0604020202020204" pitchFamily="34" charset="0"/>
              </a:defRPr>
            </a:lvl2pPr>
            <a:lvl3pPr>
              <a:defRPr>
                <a:latin typeface="Arial" pitchFamily="34" charset="0"/>
                <a:cs typeface="Arial" panose="020B0604020202020204" pitchFamily="34" charset="0"/>
              </a:defRPr>
            </a:lvl3pPr>
            <a:lvl4pPr>
              <a:defRPr>
                <a:latin typeface="Arial" pitchFamily="34" charset="0"/>
                <a:cs typeface="Arial" panose="020B0604020202020204" pitchFamily="34" charset="0"/>
              </a:defRPr>
            </a:lvl4pPr>
            <a:lvl5pPr>
              <a:defRPr>
                <a:latin typeface="Arial"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lvl1pPr>
              <a:defRPr/>
            </a:lvl1p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dirty="0"/>
              <a:t>Click to edit Master title style</a:t>
            </a:r>
            <a:endParaRPr dirty="0"/>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lvl1pPr>
              <a:defRPr/>
            </a:lvl1p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dirty="0"/>
              <a:t>Click to edit Master title style</a:t>
            </a:r>
            <a:endParaRPr dirty="0"/>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58CE-24A2-4D69-8AE3-72FC2817BD8D}"/>
              </a:ext>
            </a:extLst>
          </p:cNvPr>
          <p:cNvSpPr>
            <a:spLocks noGrp="1"/>
          </p:cNvSpPr>
          <p:nvPr>
            <p:ph type="title"/>
          </p:nvPr>
        </p:nvSpPr>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AD1B5BB3-C6D8-479F-8B23-679C2C74EE98}"/>
              </a:ext>
            </a:extLst>
          </p:cNvPr>
          <p:cNvSpPr>
            <a:spLocks noGrp="1"/>
          </p:cNvSpPr>
          <p:nvPr>
            <p:ph type="body"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45DF693-F117-426D-8E47-597546F5AE54}"/>
              </a:ext>
            </a:extLst>
          </p:cNvPr>
          <p:cNvSpPr>
            <a:spLocks noGrp="1"/>
          </p:cNvSpPr>
          <p:nvPr>
            <p:ph type="dt" sz="half" idx="10"/>
          </p:nvPr>
        </p:nvSpPr>
        <p:spPr/>
        <p:txBody>
          <a:bodyPr/>
          <a:lstStyle/>
          <a:p>
            <a:fld id="{29966A12-60E6-436F-8B14-EDB066BF382F}"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65E5BDF1-9A02-4609-97F5-7D7D49D95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0F1C7E-056C-4738-B31B-2D3340838D8B}"/>
              </a:ext>
            </a:extLst>
          </p:cNvPr>
          <p:cNvSpPr>
            <a:spLocks noGrp="1"/>
          </p:cNvSpPr>
          <p:nvPr>
            <p:ph type="sldNum" sz="quarter" idx="12"/>
          </p:nvPr>
        </p:nvSpPr>
        <p:spPr/>
        <p:txBody>
          <a:bodyPr/>
          <a:lstStyle/>
          <a:p>
            <a:fld id="{ABF97D10-BD1F-462E-ACA5-51DA4611F06A}" type="slidenum">
              <a:rPr lang="en-US" smtClean="0"/>
              <a:pPr/>
              <a:t>‹#›</a:t>
            </a:fld>
            <a:endParaRPr lang="en-US" dirty="0"/>
          </a:p>
        </p:txBody>
      </p:sp>
    </p:spTree>
    <p:extLst>
      <p:ext uri="{BB962C8B-B14F-4D97-AF65-F5344CB8AC3E}">
        <p14:creationId xmlns:p14="http://schemas.microsoft.com/office/powerpoint/2010/main" val="90183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11</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Altered Mental Status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2560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Nervous System</a:t>
            </a:r>
          </a:p>
        </p:txBody>
      </p:sp>
      <p:sp>
        <p:nvSpPr>
          <p:cNvPr id="3" name="Content Placeholder 2"/>
          <p:cNvSpPr>
            <a:spLocks noGrp="1"/>
          </p:cNvSpPr>
          <p:nvPr>
            <p:ph sz="half" idx="1"/>
          </p:nvPr>
        </p:nvSpPr>
        <p:spPr>
          <a:xfrm>
            <a:off x="972457" y="2202425"/>
            <a:ext cx="10247086" cy="4329849"/>
          </a:xfrm>
        </p:spPr>
        <p:txBody>
          <a:bodyPr/>
          <a:lstStyle/>
          <a:p>
            <a:pPr>
              <a:spcBef>
                <a:spcPts val="600"/>
              </a:spcBef>
              <a:spcAft>
                <a:spcPts val="600"/>
              </a:spcAft>
            </a:pPr>
            <a:r>
              <a:rPr lang="en-US" dirty="0"/>
              <a:t>One of the basic purposes of the nervous system is to sense the environment and to react to it. </a:t>
            </a:r>
          </a:p>
          <a:p>
            <a:pPr lvl="1">
              <a:spcBef>
                <a:spcPts val="600"/>
              </a:spcBef>
              <a:spcAft>
                <a:spcPts val="600"/>
              </a:spcAft>
            </a:pPr>
            <a:r>
              <a:rPr lang="en-US" dirty="0"/>
              <a:t>Helps us avoid extremes in temperature, seek oxygen or water, or find nutrients to sustain life</a:t>
            </a:r>
          </a:p>
          <a:p>
            <a:pPr>
              <a:spcBef>
                <a:spcPts val="600"/>
              </a:spcBef>
              <a:spcAft>
                <a:spcPts val="600"/>
              </a:spcAft>
            </a:pPr>
            <a:r>
              <a:rPr lang="en-US" dirty="0"/>
              <a:t>Capable of such highly evolved functions as speech, locomotion, and intellect</a:t>
            </a:r>
          </a:p>
          <a:p>
            <a:pPr lvl="1">
              <a:spcBef>
                <a:spcPts val="600"/>
              </a:spcBef>
              <a:spcAft>
                <a:spcPts val="600"/>
              </a:spcAft>
            </a:pPr>
            <a:r>
              <a:rPr lang="en-US" dirty="0"/>
              <a:t>Known as higher cortical functions</a:t>
            </a:r>
          </a:p>
          <a:p>
            <a:pPr lvl="1">
              <a:spcBef>
                <a:spcPts val="600"/>
              </a:spcBef>
              <a:spcAft>
                <a:spcPts val="600"/>
              </a:spcAft>
            </a:pPr>
            <a:r>
              <a:rPr lang="en-US" dirty="0"/>
              <a:t>When the brain loses its ability to respond appropriately, this results in a condition known as altered 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Brain</a:t>
            </a:r>
          </a:p>
        </p:txBody>
      </p:sp>
      <p:sp>
        <p:nvSpPr>
          <p:cNvPr id="3" name="Content Placeholder 2"/>
          <p:cNvSpPr>
            <a:spLocks noGrp="1"/>
          </p:cNvSpPr>
          <p:nvPr>
            <p:ph sz="half" idx="1"/>
          </p:nvPr>
        </p:nvSpPr>
        <p:spPr>
          <a:xfrm>
            <a:off x="856342" y="2128564"/>
            <a:ext cx="9913257" cy="4010979"/>
          </a:xfrm>
        </p:spPr>
        <p:txBody>
          <a:bodyPr/>
          <a:lstStyle/>
          <a:p>
            <a:r>
              <a:rPr lang="en-US" dirty="0"/>
              <a:t>The brain acts as a central processor that controls the rest of the body. </a:t>
            </a:r>
          </a:p>
          <a:p>
            <a:pPr lvl="0"/>
            <a:r>
              <a:rPr lang="en-US" dirty="0"/>
              <a:t>It consists of three major parts: </a:t>
            </a:r>
          </a:p>
          <a:p>
            <a:pPr marL="914400" lvl="1" indent="-457200">
              <a:buFont typeface="+mj-lt"/>
              <a:buAutoNum type="arabicPeriod"/>
            </a:pPr>
            <a:r>
              <a:rPr lang="en-US" dirty="0"/>
              <a:t>The brainstem</a:t>
            </a:r>
          </a:p>
          <a:p>
            <a:pPr lvl="2"/>
            <a:r>
              <a:rPr lang="en-US" dirty="0"/>
              <a:t>Controls functions necessary for life such as breathing, swallowing, responsiveness, heart function, and blood pressure </a:t>
            </a:r>
          </a:p>
          <a:p>
            <a:pPr marL="914400" lvl="1" indent="-457200">
              <a:buFont typeface="+mj-lt"/>
              <a:buAutoNum type="arabicPeriod"/>
            </a:pPr>
            <a:r>
              <a:rPr lang="en-US" dirty="0"/>
              <a:t>The cerebellum</a:t>
            </a:r>
          </a:p>
          <a:p>
            <a:pPr lvl="2"/>
            <a:r>
              <a:rPr lang="en-US" dirty="0"/>
              <a:t>Controls balance and coordination</a:t>
            </a:r>
          </a:p>
          <a:p>
            <a:pPr marL="914400" lvl="1" indent="-457200">
              <a:buFont typeface="+mj-lt"/>
              <a:buAutoNum type="arabicPeriod"/>
            </a:pPr>
            <a:r>
              <a:rPr lang="en-US" dirty="0"/>
              <a:t>The cerebrum</a:t>
            </a:r>
          </a:p>
          <a:p>
            <a:pPr lvl="2"/>
            <a:r>
              <a:rPr lang="en-US" dirty="0"/>
              <a:t>Controls emotion, thought, speech, integration, and memory as well as sensation and motor function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Altered Mental Status</a:t>
            </a:r>
          </a:p>
        </p:txBody>
      </p:sp>
    </p:spTree>
    <p:extLst>
      <p:ext uri="{BB962C8B-B14F-4D97-AF65-F5344CB8AC3E}">
        <p14:creationId xmlns:p14="http://schemas.microsoft.com/office/powerpoint/2010/main" val="293042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Altered Mental Status</a:t>
            </a:r>
          </a:p>
        </p:txBody>
      </p:sp>
      <p:sp>
        <p:nvSpPr>
          <p:cNvPr id="4" name="Content Placeholder 3"/>
          <p:cNvSpPr>
            <a:spLocks noGrp="1"/>
          </p:cNvSpPr>
          <p:nvPr>
            <p:ph idx="1"/>
          </p:nvPr>
        </p:nvSpPr>
        <p:spPr>
          <a:xfrm>
            <a:off x="952500" y="1799303"/>
            <a:ext cx="10287000" cy="4538098"/>
          </a:xfrm>
        </p:spPr>
        <p:txBody>
          <a:bodyPr/>
          <a:lstStyle/>
          <a:p>
            <a:r>
              <a:rPr lang="en-US" dirty="0"/>
              <a:t>Most typically presents as decreased levels of responsiveness</a:t>
            </a:r>
          </a:p>
          <a:p>
            <a:r>
              <a:rPr lang="en-US" dirty="0"/>
              <a:t>Can also include abnormalities such as:</a:t>
            </a:r>
          </a:p>
          <a:p>
            <a:pPr lvl="1"/>
            <a:r>
              <a:rPr lang="en-US" u="dbl" dirty="0">
                <a:solidFill>
                  <a:srgbClr val="C00000"/>
                </a:solidFill>
              </a:rPr>
              <a:t>Delirium</a:t>
            </a:r>
            <a:r>
              <a:rPr lang="en-US" dirty="0"/>
              <a:t> </a:t>
            </a:r>
          </a:p>
          <a:p>
            <a:pPr lvl="2"/>
            <a:r>
              <a:rPr lang="en-US" dirty="0"/>
              <a:t>A state of mental confusion and/or excitement characterized by disorientation with respect to time and place</a:t>
            </a:r>
          </a:p>
          <a:p>
            <a:pPr lvl="1"/>
            <a:r>
              <a:rPr lang="en-US" dirty="0"/>
              <a:t>Combativeness</a:t>
            </a:r>
          </a:p>
          <a:p>
            <a:pPr lvl="1"/>
            <a:r>
              <a:rPr lang="en-US" dirty="0"/>
              <a:t>Hallucinations</a:t>
            </a:r>
          </a:p>
          <a:p>
            <a:pPr lvl="1"/>
            <a:r>
              <a:rPr lang="en-US" dirty="0"/>
              <a:t>Delusions</a:t>
            </a:r>
          </a:p>
          <a:p>
            <a:pPr lvl="1"/>
            <a:r>
              <a:rPr lang="en-US" dirty="0"/>
              <a:t>Motor weakness</a:t>
            </a:r>
          </a:p>
          <a:p>
            <a:pPr lvl="1"/>
            <a:r>
              <a:rPr lang="en-US" dirty="0"/>
              <a:t>Balance problems</a:t>
            </a:r>
          </a:p>
          <a:p>
            <a:pPr lvl="1"/>
            <a:r>
              <a:rPr lang="en-US" dirty="0"/>
              <a:t>Vision loss</a:t>
            </a:r>
          </a:p>
          <a:p>
            <a:pPr lvl="1"/>
            <a:r>
              <a:rPr lang="en-US" dirty="0"/>
              <a:t>Speech abnormalities</a:t>
            </a:r>
          </a:p>
        </p:txBody>
      </p:sp>
    </p:spTree>
    <p:extLst>
      <p:ext uri="{BB962C8B-B14F-4D97-AF65-F5344CB8AC3E}">
        <p14:creationId xmlns:p14="http://schemas.microsoft.com/office/powerpoint/2010/main" val="8109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63B32-59CE-4586-804C-E1BFC198E263}"/>
              </a:ext>
            </a:extLst>
          </p:cNvPr>
          <p:cNvSpPr>
            <a:spLocks noGrp="1"/>
          </p:cNvSpPr>
          <p:nvPr>
            <p:ph type="title"/>
          </p:nvPr>
        </p:nvSpPr>
        <p:spPr/>
        <p:txBody>
          <a:bodyPr/>
          <a:lstStyle/>
          <a:p>
            <a:pPr marR="0" rtl="0"/>
            <a:r>
              <a:rPr lang="en-US" b="1" i="0" u="none" strike="noStrike" kern="1600" baseline="0" dirty="0"/>
              <a:t>Altered Mental Status</a:t>
            </a:r>
          </a:p>
        </p:txBody>
      </p:sp>
      <p:sp>
        <p:nvSpPr>
          <p:cNvPr id="3" name="Text Placeholder 2">
            <a:extLst>
              <a:ext uri="{FF2B5EF4-FFF2-40B4-BE49-F238E27FC236}">
                <a16:creationId xmlns:a16="http://schemas.microsoft.com/office/drawing/2014/main" xmlns="" id="{38061B7E-AA7D-4816-A25D-7D0743FCFCA0}"/>
              </a:ext>
            </a:extLst>
          </p:cNvPr>
          <p:cNvSpPr>
            <a:spLocks noGrp="1"/>
          </p:cNvSpPr>
          <p:nvPr>
            <p:ph type="body" idx="1"/>
          </p:nvPr>
        </p:nvSpPr>
        <p:spPr>
          <a:xfrm>
            <a:off x="878205" y="2022042"/>
            <a:ext cx="10435590" cy="3986213"/>
          </a:xfrm>
        </p:spPr>
        <p:txBody>
          <a:bodyPr/>
          <a:lstStyle/>
          <a:p>
            <a:pPr marL="0" indent="0">
              <a:buNone/>
            </a:pPr>
            <a:r>
              <a:rPr lang="en-US" dirty="0"/>
              <a:t>Altered mental status is not a diagnosis, instead a term indicating a general malfunction of the nervous system.</a:t>
            </a:r>
            <a:endParaRPr lang="en-US" b="1" u="none" strike="noStrike" baseline="0" dirty="0"/>
          </a:p>
          <a:p>
            <a:pPr marL="0" marR="0" lvl="0" indent="0" rtl="0">
              <a:buNone/>
            </a:pPr>
            <a:r>
              <a:rPr lang="en-US" b="1" u="none" strike="noStrike" baseline="0" dirty="0"/>
              <a:t>Causes of altered mental status</a:t>
            </a:r>
          </a:p>
          <a:p>
            <a:r>
              <a:rPr lang="en-US" dirty="0"/>
              <a:t>I</a:t>
            </a:r>
            <a:r>
              <a:rPr lang="en-US" u="none" strike="noStrike" baseline="0" dirty="0"/>
              <a:t>nclude metabolic disorders such as:</a:t>
            </a:r>
          </a:p>
          <a:p>
            <a:pPr lvl="1"/>
            <a:r>
              <a:rPr lang="en-US" u="none" strike="noStrike" baseline="0" dirty="0"/>
              <a:t>Insufficient oxygen levels and low blood sugar</a:t>
            </a:r>
          </a:p>
          <a:p>
            <a:pPr lvl="1"/>
            <a:r>
              <a:rPr lang="en-US" u="none" strike="noStrike" baseline="0" dirty="0"/>
              <a:t>Infections</a:t>
            </a:r>
          </a:p>
          <a:p>
            <a:pPr lvl="1"/>
            <a:r>
              <a:rPr lang="en-US" u="none" strike="noStrike" baseline="0" dirty="0"/>
              <a:t>Nutrient imbalances</a:t>
            </a:r>
          </a:p>
          <a:p>
            <a:pPr lvl="1"/>
            <a:r>
              <a:rPr lang="en-US" u="none" strike="noStrike" baseline="0" dirty="0"/>
              <a:t>Structural brain abnormalities such as trauma, tumors, and cerebral blood clots</a:t>
            </a:r>
          </a:p>
          <a:p>
            <a:pPr lvl="1"/>
            <a:r>
              <a:rPr lang="en-US" u="none" strike="noStrike" baseline="0" dirty="0"/>
              <a:t>Toxic substances</a:t>
            </a:r>
          </a:p>
          <a:p>
            <a:pPr lvl="1"/>
            <a:r>
              <a:rPr lang="en-US" u="none" strike="noStrike" baseline="0" dirty="0"/>
              <a:t>Even behavioral problems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11-2</a:t>
            </a:r>
          </a:p>
        </p:txBody>
      </p:sp>
    </p:spTree>
    <p:extLst>
      <p:ext uri="{BB962C8B-B14F-4D97-AF65-F5344CB8AC3E}">
        <p14:creationId xmlns:p14="http://schemas.microsoft.com/office/powerpoint/2010/main" val="345956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5FE51-3A62-484D-825A-0812D0F4FD38}"/>
              </a:ext>
            </a:extLst>
          </p:cNvPr>
          <p:cNvSpPr>
            <a:spLocks noGrp="1"/>
          </p:cNvSpPr>
          <p:nvPr>
            <p:ph type="title"/>
          </p:nvPr>
        </p:nvSpPr>
        <p:spPr/>
        <p:txBody>
          <a:bodyPr/>
          <a:lstStyle/>
          <a:p>
            <a:pPr marR="0" rtl="0"/>
            <a:r>
              <a:rPr lang="en-US" b="1" i="0" u="none" strike="noStrike" kern="1600" baseline="0" dirty="0"/>
              <a:t>Altered Mental Status: AEIOU-TIPS</a:t>
            </a:r>
          </a:p>
        </p:txBody>
      </p:sp>
      <p:sp>
        <p:nvSpPr>
          <p:cNvPr id="3" name="Text Placeholder 2">
            <a:extLst>
              <a:ext uri="{FF2B5EF4-FFF2-40B4-BE49-F238E27FC236}">
                <a16:creationId xmlns:a16="http://schemas.microsoft.com/office/drawing/2014/main" xmlns="" id="{5281CD93-95BB-479C-A41B-52AD330DFC17}"/>
              </a:ext>
            </a:extLst>
          </p:cNvPr>
          <p:cNvSpPr>
            <a:spLocks noGrp="1"/>
          </p:cNvSpPr>
          <p:nvPr>
            <p:ph type="body" idx="1"/>
          </p:nvPr>
        </p:nvSpPr>
        <p:spPr>
          <a:xfrm>
            <a:off x="847997" y="2074606"/>
            <a:ext cx="5414258" cy="4137508"/>
          </a:xfrm>
        </p:spPr>
        <p:txBody>
          <a:bodyPr/>
          <a:lstStyle/>
          <a:p>
            <a:pPr marR="0" lvl="0" rtl="0">
              <a:spcBef>
                <a:spcPts val="600"/>
              </a:spcBef>
              <a:spcAft>
                <a:spcPts val="600"/>
              </a:spcAft>
            </a:pPr>
            <a:r>
              <a:rPr lang="en-US" u="none" strike="noStrike" baseline="0" dirty="0"/>
              <a:t>Regardless of the source, the exact cause may not be clear.</a:t>
            </a:r>
          </a:p>
          <a:p>
            <a:pPr lvl="1">
              <a:spcBef>
                <a:spcPts val="600"/>
              </a:spcBef>
              <a:spcAft>
                <a:spcPts val="600"/>
              </a:spcAft>
            </a:pPr>
            <a:r>
              <a:rPr lang="en-US" dirty="0"/>
              <a:t>B</a:t>
            </a:r>
            <a:r>
              <a:rPr lang="en-US" u="none" strike="noStrike" baseline="0" dirty="0"/>
              <a:t>e aware of the most common causes of altered mental status.</a:t>
            </a:r>
          </a:p>
          <a:p>
            <a:pPr lvl="1">
              <a:spcBef>
                <a:spcPts val="600"/>
              </a:spcBef>
              <a:spcAft>
                <a:spcPts val="600"/>
              </a:spcAft>
            </a:pPr>
            <a:r>
              <a:rPr lang="en-US" dirty="0"/>
              <a:t>C</a:t>
            </a:r>
            <a:r>
              <a:rPr lang="en-US" u="none" strike="noStrike" baseline="0" dirty="0"/>
              <a:t>an easily be remembered using the acronym AEIOU-TIPS</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11-2</a:t>
            </a:r>
          </a:p>
        </p:txBody>
      </p:sp>
      <p:pic>
        <p:nvPicPr>
          <p:cNvPr id="2050" name="Picture 2" descr="Table entries are as follows. A-Alcohol and acidosis; E-Epilepsy, environment, and electrolytes; I-Insulin; O-Oxygen (hypoxia) and overdose; U-Uremia (kidney failure); T-Trauma and tumors, transient ischemia attack, thirst; I-Infection (C N S, sepsis); P-Poisoning and psychiatric conditions; S-Seizures, stroke, sleep and syncope." title="A photo shows causes of altered mental status: A E I O U-T I P 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477" y="2178756"/>
            <a:ext cx="3993110" cy="318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4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5FE51-3A62-484D-825A-0812D0F4FD38}"/>
              </a:ext>
            </a:extLst>
          </p:cNvPr>
          <p:cNvSpPr>
            <a:spLocks noGrp="1"/>
          </p:cNvSpPr>
          <p:nvPr>
            <p:ph type="title"/>
          </p:nvPr>
        </p:nvSpPr>
        <p:spPr/>
        <p:txBody>
          <a:bodyPr/>
          <a:lstStyle/>
          <a:p>
            <a:pPr marR="0" rtl="0"/>
            <a:r>
              <a:rPr lang="en-US" b="1" i="0" u="none" strike="noStrike" kern="1600" baseline="0" dirty="0"/>
              <a:t>Altered Mental Status: A in AEIOU-TIPS</a:t>
            </a:r>
          </a:p>
        </p:txBody>
      </p:sp>
      <p:sp>
        <p:nvSpPr>
          <p:cNvPr id="3" name="Text Placeholder 2">
            <a:extLst>
              <a:ext uri="{FF2B5EF4-FFF2-40B4-BE49-F238E27FC236}">
                <a16:creationId xmlns:a16="http://schemas.microsoft.com/office/drawing/2014/main" xmlns="" id="{5281CD93-95BB-479C-A41B-52AD330DFC17}"/>
              </a:ext>
            </a:extLst>
          </p:cNvPr>
          <p:cNvSpPr>
            <a:spLocks noGrp="1"/>
          </p:cNvSpPr>
          <p:nvPr>
            <p:ph type="body" idx="1"/>
          </p:nvPr>
        </p:nvSpPr>
        <p:spPr>
          <a:xfrm>
            <a:off x="847997" y="2107494"/>
            <a:ext cx="10435590" cy="4104620"/>
          </a:xfrm>
        </p:spPr>
        <p:txBody>
          <a:bodyPr/>
          <a:lstStyle/>
          <a:p>
            <a:pPr marR="0" lvl="0" rtl="0">
              <a:spcBef>
                <a:spcPts val="600"/>
              </a:spcBef>
              <a:spcAft>
                <a:spcPts val="600"/>
              </a:spcAft>
            </a:pPr>
            <a:r>
              <a:rPr lang="en-US" u="none" strike="noStrike" baseline="0" dirty="0"/>
              <a:t>The A in AEIOU-TIPS stands for alcohol and acidosis.</a:t>
            </a:r>
          </a:p>
          <a:p>
            <a:pPr lvl="1">
              <a:spcBef>
                <a:spcPts val="600"/>
              </a:spcBef>
              <a:spcAft>
                <a:spcPts val="600"/>
              </a:spcAft>
            </a:pPr>
            <a:r>
              <a:rPr lang="en-US" u="none" strike="noStrike" baseline="0" dirty="0"/>
              <a:t>Alcohol</a:t>
            </a:r>
          </a:p>
          <a:p>
            <a:pPr lvl="2">
              <a:spcBef>
                <a:spcPts val="600"/>
              </a:spcBef>
              <a:spcAft>
                <a:spcPts val="600"/>
              </a:spcAft>
            </a:pPr>
            <a:r>
              <a:rPr lang="en-US" dirty="0"/>
              <a:t>D</a:t>
            </a:r>
            <a:r>
              <a:rPr lang="en-US" u="none" strike="noStrike" baseline="0" dirty="0"/>
              <a:t>epresses CNS function</a:t>
            </a:r>
          </a:p>
          <a:p>
            <a:pPr lvl="1">
              <a:spcBef>
                <a:spcPts val="600"/>
              </a:spcBef>
              <a:spcAft>
                <a:spcPts val="600"/>
              </a:spcAft>
            </a:pPr>
            <a:r>
              <a:rPr lang="en-US" dirty="0"/>
              <a:t>Acidosis </a:t>
            </a:r>
          </a:p>
          <a:p>
            <a:pPr lvl="2">
              <a:spcBef>
                <a:spcPts val="600"/>
              </a:spcBef>
              <a:spcAft>
                <a:spcPts val="600"/>
              </a:spcAft>
            </a:pPr>
            <a:r>
              <a:rPr lang="en-US" dirty="0"/>
              <a:t>Body’s pH falls below normal levels</a:t>
            </a:r>
          </a:p>
          <a:p>
            <a:pPr lvl="2">
              <a:spcBef>
                <a:spcPts val="600"/>
              </a:spcBef>
              <a:spcAft>
                <a:spcPts val="600"/>
              </a:spcAft>
            </a:pPr>
            <a:r>
              <a:rPr lang="en-US" dirty="0"/>
              <a:t>The resulting reduced effectiveness of various body systems threatens homeostasis. </a:t>
            </a:r>
          </a:p>
          <a:p>
            <a:pPr lvl="1">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11-2</a:t>
            </a:r>
          </a:p>
        </p:txBody>
      </p:sp>
    </p:spTree>
    <p:extLst>
      <p:ext uri="{BB962C8B-B14F-4D97-AF65-F5344CB8AC3E}">
        <p14:creationId xmlns:p14="http://schemas.microsoft.com/office/powerpoint/2010/main" val="3680676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F1EEB-12A3-4670-A2BB-2EAA2959BFEA}"/>
              </a:ext>
            </a:extLst>
          </p:cNvPr>
          <p:cNvSpPr>
            <a:spLocks noGrp="1"/>
          </p:cNvSpPr>
          <p:nvPr>
            <p:ph type="title"/>
          </p:nvPr>
        </p:nvSpPr>
        <p:spPr/>
        <p:txBody>
          <a:bodyPr/>
          <a:lstStyle/>
          <a:p>
            <a:r>
              <a:rPr lang="en-US" b="1" i="0" u="none" strike="noStrike" kern="1600" baseline="0" dirty="0"/>
              <a:t>Altered Mental </a:t>
            </a:r>
            <a:r>
              <a:rPr lang="en-US" kern="1600" dirty="0"/>
              <a:t>Status: E in AEIOU-TIPS</a:t>
            </a:r>
            <a:endParaRPr lang="en-US" b="1" i="0" u="none" strike="noStrike" kern="1600" baseline="0" dirty="0"/>
          </a:p>
        </p:txBody>
      </p:sp>
      <p:sp>
        <p:nvSpPr>
          <p:cNvPr id="3" name="Text Placeholder 2">
            <a:extLst>
              <a:ext uri="{FF2B5EF4-FFF2-40B4-BE49-F238E27FC236}">
                <a16:creationId xmlns:a16="http://schemas.microsoft.com/office/drawing/2014/main" xmlns="" id="{BE12BA12-66C8-447D-A281-82E6119BC476}"/>
              </a:ext>
            </a:extLst>
          </p:cNvPr>
          <p:cNvSpPr>
            <a:spLocks noGrp="1"/>
          </p:cNvSpPr>
          <p:nvPr>
            <p:ph type="body" idx="1"/>
          </p:nvPr>
        </p:nvSpPr>
        <p:spPr>
          <a:xfrm>
            <a:off x="891540" y="1560062"/>
            <a:ext cx="10435590" cy="4859211"/>
          </a:xfrm>
        </p:spPr>
        <p:txBody>
          <a:bodyPr/>
          <a:lstStyle/>
          <a:p>
            <a:pPr marR="0" lvl="0" rtl="0">
              <a:spcBef>
                <a:spcPts val="600"/>
              </a:spcBef>
              <a:spcAft>
                <a:spcPts val="600"/>
              </a:spcAft>
            </a:pPr>
            <a:r>
              <a:rPr lang="en-US" sz="2400" u="none" strike="noStrike" baseline="0" dirty="0"/>
              <a:t>The E in AEIOU-TIPS stands for epilepsy, environment, and electrolytes.</a:t>
            </a:r>
          </a:p>
          <a:p>
            <a:pPr lvl="1">
              <a:spcBef>
                <a:spcPts val="600"/>
              </a:spcBef>
              <a:spcAft>
                <a:spcPts val="600"/>
              </a:spcAft>
            </a:pPr>
            <a:r>
              <a:rPr lang="en-US" sz="2200" u="dbl" strike="noStrike" dirty="0">
                <a:solidFill>
                  <a:srgbClr val="FF0000"/>
                </a:solidFill>
              </a:rPr>
              <a:t>Epilepsy</a:t>
            </a:r>
          </a:p>
          <a:p>
            <a:pPr lvl="2">
              <a:spcBef>
                <a:spcPts val="600"/>
              </a:spcBef>
              <a:spcAft>
                <a:spcPts val="600"/>
              </a:spcAft>
            </a:pPr>
            <a:r>
              <a:rPr lang="en-US" sz="2000" dirty="0"/>
              <a:t>Potentially serious medical disorder results in sudden, recurrent seizures </a:t>
            </a:r>
          </a:p>
          <a:p>
            <a:pPr lvl="1">
              <a:spcBef>
                <a:spcPts val="600"/>
              </a:spcBef>
              <a:spcAft>
                <a:spcPts val="600"/>
              </a:spcAft>
            </a:pPr>
            <a:r>
              <a:rPr lang="en-US" sz="2200" dirty="0"/>
              <a:t>Environment</a:t>
            </a:r>
            <a:endParaRPr lang="en-US" dirty="0"/>
          </a:p>
          <a:p>
            <a:pPr lvl="2">
              <a:spcBef>
                <a:spcPts val="600"/>
              </a:spcBef>
              <a:spcAft>
                <a:spcPts val="600"/>
              </a:spcAft>
            </a:pPr>
            <a:r>
              <a:rPr lang="en-US" sz="2000" dirty="0"/>
              <a:t>Changes in body temperature may also lead to altered mental status.</a:t>
            </a:r>
          </a:p>
          <a:p>
            <a:pPr lvl="1">
              <a:spcBef>
                <a:spcPts val="600"/>
              </a:spcBef>
              <a:spcAft>
                <a:spcPts val="600"/>
              </a:spcAft>
            </a:pPr>
            <a:r>
              <a:rPr lang="en-US" sz="2200" dirty="0"/>
              <a:t>Electrolytes</a:t>
            </a:r>
          </a:p>
          <a:p>
            <a:pPr lvl="2">
              <a:spcBef>
                <a:spcPts val="600"/>
              </a:spcBef>
              <a:spcAft>
                <a:spcPts val="600"/>
              </a:spcAft>
            </a:pPr>
            <a:r>
              <a:rPr lang="en-US" sz="2000" dirty="0"/>
              <a:t>To maintain homeostasis, the body always requires that a careful balance of electrolytes be maintained. </a:t>
            </a:r>
          </a:p>
          <a:p>
            <a:pPr lvl="2">
              <a:spcBef>
                <a:spcPts val="600"/>
              </a:spcBef>
              <a:spcAft>
                <a:spcPts val="600"/>
              </a:spcAft>
            </a:pPr>
            <a:r>
              <a:rPr lang="en-US" sz="2000" dirty="0"/>
              <a:t>Imbalance can affect cellular function, resulting in altered mental status. </a:t>
            </a:r>
          </a:p>
          <a:p>
            <a:pPr lvl="2">
              <a:spcBef>
                <a:spcPts val="600"/>
              </a:spcBef>
              <a:spcAft>
                <a:spcPts val="600"/>
              </a:spcAft>
            </a:pPr>
            <a:r>
              <a:rPr lang="en-US" sz="2000" dirty="0"/>
              <a:t>Factors such as excessive sweating, vomiting, or diarrhea can rapidly deplete electrolytes.</a:t>
            </a:r>
          </a:p>
          <a:p>
            <a:pPr lvl="1">
              <a:spcBef>
                <a:spcPts val="600"/>
              </a:spcBef>
              <a:spcAft>
                <a:spcPts val="600"/>
              </a:spcAft>
            </a:pPr>
            <a:endParaRPr lang="en-US" dirty="0"/>
          </a:p>
          <a:p>
            <a:pPr lvl="2"/>
            <a:endParaRPr lang="en-US" u="none" strike="noStrike" baseline="0" dirty="0"/>
          </a:p>
          <a:p>
            <a:pPr lvl="3"/>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11-2</a:t>
            </a:r>
          </a:p>
        </p:txBody>
      </p:sp>
    </p:spTree>
    <p:extLst>
      <p:ext uri="{BB962C8B-B14F-4D97-AF65-F5344CB8AC3E}">
        <p14:creationId xmlns:p14="http://schemas.microsoft.com/office/powerpoint/2010/main" val="245002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3E0948-BD93-4F92-9F09-0B3596808988}"/>
              </a:ext>
            </a:extLst>
          </p:cNvPr>
          <p:cNvSpPr>
            <a:spLocks noGrp="1"/>
          </p:cNvSpPr>
          <p:nvPr>
            <p:ph type="title"/>
          </p:nvPr>
        </p:nvSpPr>
        <p:spPr/>
        <p:txBody>
          <a:bodyPr/>
          <a:lstStyle/>
          <a:p>
            <a:r>
              <a:rPr lang="en-US" b="1" i="0" u="none" strike="noStrike" kern="1600" baseline="0" dirty="0"/>
              <a:t>Altered Mental </a:t>
            </a:r>
            <a:r>
              <a:rPr lang="en-US" kern="1600" dirty="0"/>
              <a:t>Status: I in AEIOU-TIPS</a:t>
            </a:r>
            <a:endParaRPr lang="en-US" b="1" i="0" u="none" strike="noStrike" kern="1600" baseline="0" dirty="0"/>
          </a:p>
        </p:txBody>
      </p:sp>
      <p:sp>
        <p:nvSpPr>
          <p:cNvPr id="3" name="Text Placeholder 2">
            <a:extLst>
              <a:ext uri="{FF2B5EF4-FFF2-40B4-BE49-F238E27FC236}">
                <a16:creationId xmlns:a16="http://schemas.microsoft.com/office/drawing/2014/main" xmlns="" id="{65D462F1-1BFE-42A8-8BC2-44378CCDB5E5}"/>
              </a:ext>
            </a:extLst>
          </p:cNvPr>
          <p:cNvSpPr>
            <a:spLocks noGrp="1"/>
          </p:cNvSpPr>
          <p:nvPr>
            <p:ph type="body" idx="1"/>
          </p:nvPr>
        </p:nvSpPr>
        <p:spPr>
          <a:xfrm>
            <a:off x="760911" y="1838632"/>
            <a:ext cx="10435590" cy="4678282"/>
          </a:xfrm>
        </p:spPr>
        <p:txBody>
          <a:bodyPr/>
          <a:lstStyle/>
          <a:p>
            <a:pPr marR="0" lvl="0" rtl="0">
              <a:spcBef>
                <a:spcPts val="600"/>
              </a:spcBef>
              <a:spcAft>
                <a:spcPts val="600"/>
              </a:spcAft>
            </a:pPr>
            <a:r>
              <a:rPr lang="en-US" sz="2400" u="none" strike="noStrike" baseline="0" dirty="0"/>
              <a:t>The first I in AEIOU-TIPS stands for insulin.</a:t>
            </a:r>
          </a:p>
          <a:p>
            <a:pPr lvl="1">
              <a:spcBef>
                <a:spcPts val="600"/>
              </a:spcBef>
              <a:spcAft>
                <a:spcPts val="600"/>
              </a:spcAft>
            </a:pPr>
            <a:r>
              <a:rPr lang="en-US" sz="2200" u="none" strike="noStrike" baseline="0" dirty="0"/>
              <a:t>Insulin</a:t>
            </a:r>
          </a:p>
          <a:p>
            <a:pPr lvl="2">
              <a:spcBef>
                <a:spcPts val="600"/>
              </a:spcBef>
              <a:spcAft>
                <a:spcPts val="600"/>
              </a:spcAft>
            </a:pPr>
            <a:r>
              <a:rPr lang="en-US" sz="2000" u="dbl" dirty="0">
                <a:solidFill>
                  <a:srgbClr val="C00000"/>
                </a:solidFill>
              </a:rPr>
              <a:t>Insulin</a:t>
            </a:r>
            <a:r>
              <a:rPr lang="en-US" sz="2000" dirty="0"/>
              <a:t> is a hormone produced by the pancreas that regulates blood sugar levels.</a:t>
            </a:r>
            <a:endParaRPr lang="en-US" sz="2000" u="none" strike="noStrike" baseline="0" dirty="0"/>
          </a:p>
          <a:p>
            <a:pPr lvl="2">
              <a:spcBef>
                <a:spcPts val="600"/>
              </a:spcBef>
              <a:spcAft>
                <a:spcPts val="600"/>
              </a:spcAft>
            </a:pPr>
            <a:r>
              <a:rPr lang="en-US" sz="2000" u="none" strike="noStrike" baseline="0" dirty="0"/>
              <a:t>Any condition that adversely affects the production and use of insulin or the regulation of blood </a:t>
            </a:r>
            <a:r>
              <a:rPr lang="en-US" sz="2000" u="dbl" strike="noStrike" dirty="0">
                <a:solidFill>
                  <a:srgbClr val="C00000"/>
                </a:solidFill>
              </a:rPr>
              <a:t>glucose</a:t>
            </a:r>
            <a:r>
              <a:rPr lang="en-US" sz="2000" u="none" strike="noStrike" baseline="0" dirty="0"/>
              <a:t> levels can produce altered mental status.</a:t>
            </a:r>
          </a:p>
          <a:p>
            <a:pPr lvl="2">
              <a:spcBef>
                <a:spcPts val="600"/>
              </a:spcBef>
              <a:spcAft>
                <a:spcPts val="600"/>
              </a:spcAft>
            </a:pPr>
            <a:r>
              <a:rPr lang="en-US" sz="2000" dirty="0"/>
              <a:t>Glucose is a simple sugar that is the product of carbohydrate digestion in the body and the chief source of energy for most cells, especially neurons.</a:t>
            </a:r>
          </a:p>
          <a:p>
            <a:pPr lvl="2">
              <a:spcBef>
                <a:spcPts val="600"/>
              </a:spcBef>
              <a:spcAft>
                <a:spcPts val="600"/>
              </a:spcAft>
            </a:pPr>
            <a:endParaRPr lang="en-US" u="none" strike="noStrike" baseline="0" dirty="0"/>
          </a:p>
        </p:txBody>
      </p:sp>
    </p:spTree>
    <p:extLst>
      <p:ext uri="{BB962C8B-B14F-4D97-AF65-F5344CB8AC3E}">
        <p14:creationId xmlns:p14="http://schemas.microsoft.com/office/powerpoint/2010/main" val="2723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533596"/>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3E0948-BD93-4F92-9F09-0B3596808988}"/>
              </a:ext>
            </a:extLst>
          </p:cNvPr>
          <p:cNvSpPr>
            <a:spLocks noGrp="1"/>
          </p:cNvSpPr>
          <p:nvPr>
            <p:ph type="title"/>
          </p:nvPr>
        </p:nvSpPr>
        <p:spPr/>
        <p:txBody>
          <a:bodyPr/>
          <a:lstStyle/>
          <a:p>
            <a:r>
              <a:rPr lang="en-US" b="1" i="0" u="none" strike="noStrike" kern="1600" baseline="0" dirty="0"/>
              <a:t>Altered Mental </a:t>
            </a:r>
            <a:r>
              <a:rPr lang="en-US" kern="1600" dirty="0"/>
              <a:t>Status: O in AEIOU-TIPS</a:t>
            </a:r>
            <a:endParaRPr lang="en-US" b="1" i="0" u="none" strike="noStrike" kern="1600" baseline="0" dirty="0"/>
          </a:p>
        </p:txBody>
      </p:sp>
      <p:sp>
        <p:nvSpPr>
          <p:cNvPr id="3" name="Text Placeholder 2">
            <a:extLst>
              <a:ext uri="{FF2B5EF4-FFF2-40B4-BE49-F238E27FC236}">
                <a16:creationId xmlns:a16="http://schemas.microsoft.com/office/drawing/2014/main" xmlns="" id="{65D462F1-1BFE-42A8-8BC2-44378CCDB5E5}"/>
              </a:ext>
            </a:extLst>
          </p:cNvPr>
          <p:cNvSpPr>
            <a:spLocks noGrp="1"/>
          </p:cNvSpPr>
          <p:nvPr>
            <p:ph type="body" idx="1"/>
          </p:nvPr>
        </p:nvSpPr>
        <p:spPr>
          <a:xfrm>
            <a:off x="760911" y="1422400"/>
            <a:ext cx="10435590" cy="5094514"/>
          </a:xfrm>
        </p:spPr>
        <p:txBody>
          <a:bodyPr/>
          <a:lstStyle/>
          <a:p>
            <a:pPr>
              <a:spcBef>
                <a:spcPts val="600"/>
              </a:spcBef>
              <a:spcAft>
                <a:spcPts val="600"/>
              </a:spcAft>
            </a:pPr>
            <a:r>
              <a:rPr lang="en-US" sz="2400" u="none" strike="noStrike" baseline="0" dirty="0"/>
              <a:t>The O in AEIOU-TIPS stands for oxygen and overdose.</a:t>
            </a:r>
          </a:p>
          <a:p>
            <a:pPr lvl="1">
              <a:spcBef>
                <a:spcPts val="600"/>
              </a:spcBef>
              <a:spcAft>
                <a:spcPts val="600"/>
              </a:spcAft>
            </a:pPr>
            <a:r>
              <a:rPr lang="en-US" sz="2200" u="none" strike="noStrike" baseline="0" dirty="0"/>
              <a:t>Oxygen </a:t>
            </a:r>
          </a:p>
          <a:p>
            <a:pPr lvl="2">
              <a:spcBef>
                <a:spcPts val="600"/>
              </a:spcBef>
              <a:spcAft>
                <a:spcPts val="600"/>
              </a:spcAft>
            </a:pPr>
            <a:r>
              <a:rPr lang="en-US" sz="2000" u="none" strike="noStrike" baseline="0" dirty="0"/>
              <a:t>The brain requires an uninterrupted supply of oxygen to operate properly.</a:t>
            </a:r>
          </a:p>
          <a:p>
            <a:pPr lvl="2">
              <a:spcBef>
                <a:spcPts val="600"/>
              </a:spcBef>
              <a:spcAft>
                <a:spcPts val="600"/>
              </a:spcAft>
            </a:pPr>
            <a:r>
              <a:rPr lang="en-US" sz="2000" u="none" strike="noStrike" baseline="0" dirty="0"/>
              <a:t>Even minor decreases or short interruptions in oxygen levels result in an immediate decrease in CNS functioning and overall responsiveness. </a:t>
            </a:r>
          </a:p>
          <a:p>
            <a:pPr lvl="2">
              <a:spcBef>
                <a:spcPts val="600"/>
              </a:spcBef>
              <a:spcAft>
                <a:spcPts val="600"/>
              </a:spcAft>
            </a:pPr>
            <a:r>
              <a:rPr lang="en-US" sz="2000" u="none" strike="noStrike" baseline="0" dirty="0"/>
              <a:t>Hypoxia is the MOST common cause of altered mental status.</a:t>
            </a:r>
          </a:p>
          <a:p>
            <a:pPr lvl="1">
              <a:spcBef>
                <a:spcPts val="600"/>
              </a:spcBef>
              <a:spcAft>
                <a:spcPts val="600"/>
              </a:spcAft>
            </a:pPr>
            <a:r>
              <a:rPr lang="en-US" sz="2200" dirty="0"/>
              <a:t>Overdose</a:t>
            </a:r>
            <a:r>
              <a:rPr lang="en-US" dirty="0"/>
              <a:t> </a:t>
            </a:r>
          </a:p>
          <a:p>
            <a:pPr lvl="2">
              <a:spcBef>
                <a:spcPts val="600"/>
              </a:spcBef>
              <a:spcAft>
                <a:spcPts val="600"/>
              </a:spcAft>
            </a:pPr>
            <a:r>
              <a:rPr lang="en-US" sz="2000" dirty="0"/>
              <a:t>Overuse of drugs, whether prescription or illicit</a:t>
            </a:r>
          </a:p>
          <a:p>
            <a:pPr lvl="2">
              <a:spcBef>
                <a:spcPts val="600"/>
              </a:spcBef>
              <a:spcAft>
                <a:spcPts val="600"/>
              </a:spcAft>
            </a:pPr>
            <a:r>
              <a:rPr lang="en-US" sz="2000" dirty="0"/>
              <a:t>Overdoses involving opiates and depressant agents depress CNS function and respiration, resulting in decreased oxygenation and altered levels of responsiveness.</a:t>
            </a:r>
          </a:p>
          <a:p>
            <a:pPr lvl="2">
              <a:spcBef>
                <a:spcPts val="600"/>
              </a:spcBef>
              <a:spcAft>
                <a:spcPts val="600"/>
              </a:spcAft>
            </a:pPr>
            <a:r>
              <a:rPr lang="en-US" sz="2000" dirty="0"/>
              <a:t>Heroin and fentanyl overdoses are common. </a:t>
            </a:r>
          </a:p>
          <a:p>
            <a:pPr lvl="1">
              <a:spcBef>
                <a:spcPts val="600"/>
              </a:spcBef>
              <a:spcAft>
                <a:spcPts val="600"/>
              </a:spcAft>
            </a:pPr>
            <a:endParaRPr lang="en-US" u="none" strike="noStrike" baseline="0" dirty="0"/>
          </a:p>
        </p:txBody>
      </p:sp>
    </p:spTree>
    <p:extLst>
      <p:ext uri="{BB962C8B-B14F-4D97-AF65-F5344CB8AC3E}">
        <p14:creationId xmlns:p14="http://schemas.microsoft.com/office/powerpoint/2010/main" val="233180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29431-3D42-41D4-B2EE-18ACFB04ABEE}"/>
              </a:ext>
            </a:extLst>
          </p:cNvPr>
          <p:cNvSpPr>
            <a:spLocks noGrp="1"/>
          </p:cNvSpPr>
          <p:nvPr>
            <p:ph type="title"/>
          </p:nvPr>
        </p:nvSpPr>
        <p:spPr/>
        <p:txBody>
          <a:bodyPr/>
          <a:lstStyle/>
          <a:p>
            <a:r>
              <a:rPr lang="en-US" b="1" i="0" u="none" strike="noStrike" kern="1600" baseline="0" dirty="0"/>
              <a:t>Altered Mental </a:t>
            </a:r>
            <a:r>
              <a:rPr lang="en-US" kern="1600" dirty="0"/>
              <a:t>Status: U in AEIOU-TIPS</a:t>
            </a:r>
            <a:endParaRPr lang="en-US" b="1" i="0" u="none" strike="noStrike" kern="1600" baseline="0" dirty="0"/>
          </a:p>
        </p:txBody>
      </p:sp>
      <p:sp>
        <p:nvSpPr>
          <p:cNvPr id="3" name="Text Placeholder 2">
            <a:extLst>
              <a:ext uri="{FF2B5EF4-FFF2-40B4-BE49-F238E27FC236}">
                <a16:creationId xmlns:a16="http://schemas.microsoft.com/office/drawing/2014/main" xmlns="" id="{76B8482D-8DDE-449F-93EF-7E24BFD139CA}"/>
              </a:ext>
            </a:extLst>
          </p:cNvPr>
          <p:cNvSpPr>
            <a:spLocks noGrp="1"/>
          </p:cNvSpPr>
          <p:nvPr>
            <p:ph type="body" idx="1"/>
          </p:nvPr>
        </p:nvSpPr>
        <p:spPr>
          <a:xfrm>
            <a:off x="849745" y="1966452"/>
            <a:ext cx="10805226" cy="4695605"/>
          </a:xfrm>
        </p:spPr>
        <p:txBody>
          <a:bodyPr/>
          <a:lstStyle/>
          <a:p>
            <a:pPr marR="0" lvl="0" rtl="0">
              <a:spcBef>
                <a:spcPts val="600"/>
              </a:spcBef>
              <a:spcAft>
                <a:spcPts val="600"/>
              </a:spcAft>
            </a:pPr>
            <a:r>
              <a:rPr lang="en-US" sz="2400" u="none" strike="noStrike" baseline="0" dirty="0"/>
              <a:t>The U in AEIOU-TIPS stands for uremia.</a:t>
            </a:r>
          </a:p>
          <a:p>
            <a:pPr lvl="1">
              <a:spcBef>
                <a:spcPts val="600"/>
              </a:spcBef>
              <a:spcAft>
                <a:spcPts val="600"/>
              </a:spcAft>
            </a:pPr>
            <a:r>
              <a:rPr lang="en-US" sz="2200" u="none" strike="noStrike" baseline="0" dirty="0"/>
              <a:t>Uremia</a:t>
            </a:r>
          </a:p>
          <a:p>
            <a:pPr lvl="2">
              <a:spcBef>
                <a:spcPts val="600"/>
              </a:spcBef>
              <a:spcAft>
                <a:spcPts val="600"/>
              </a:spcAft>
            </a:pPr>
            <a:r>
              <a:rPr lang="en-US" sz="2000" u="none" strike="noStrike" baseline="0" dirty="0"/>
              <a:t>The</a:t>
            </a:r>
            <a:r>
              <a:rPr lang="en-US" sz="2000" u="none" strike="noStrike" dirty="0"/>
              <a:t> </a:t>
            </a:r>
            <a:r>
              <a:rPr lang="en-US" sz="2000" u="none" strike="noStrike" baseline="0" dirty="0"/>
              <a:t>kidneys are unable to effectively remove waste products from the body. </a:t>
            </a:r>
          </a:p>
          <a:p>
            <a:pPr lvl="2">
              <a:spcBef>
                <a:spcPts val="600"/>
              </a:spcBef>
              <a:spcAft>
                <a:spcPts val="600"/>
              </a:spcAft>
            </a:pPr>
            <a:r>
              <a:rPr lang="en-US" sz="2000" u="none" strike="noStrike" baseline="0" dirty="0"/>
              <a:t>Uremia causes lethargy, </a:t>
            </a:r>
            <a:r>
              <a:rPr lang="en-US" sz="2000" u="dbl" strike="noStrike" dirty="0">
                <a:solidFill>
                  <a:srgbClr val="C00000"/>
                </a:solidFill>
              </a:rPr>
              <a:t>coma</a:t>
            </a:r>
            <a:r>
              <a:rPr lang="en-US" sz="2000" u="none" strike="noStrike" baseline="0" dirty="0"/>
              <a:t>, and ultimately death unless the toxins are removed from the blood.</a:t>
            </a:r>
          </a:p>
          <a:p>
            <a:pPr lvl="3">
              <a:spcBef>
                <a:spcPts val="600"/>
              </a:spcBef>
              <a:spcAft>
                <a:spcPts val="600"/>
              </a:spcAft>
            </a:pPr>
            <a:r>
              <a:rPr lang="en-US" sz="2000" dirty="0"/>
              <a:t>Coma is an abnormal loss of responsiveness during which the patient cannot be aroused by external stimuli.</a:t>
            </a:r>
          </a:p>
          <a:p>
            <a:pPr lvl="3">
              <a:spcBef>
                <a:spcPts val="600"/>
              </a:spcBef>
              <a:spcAft>
                <a:spcPts val="600"/>
              </a:spcAft>
            </a:pPr>
            <a:endParaRPr lang="en-US" u="none" strike="noStrike" baseline="0" dirty="0"/>
          </a:p>
        </p:txBody>
      </p:sp>
    </p:spTree>
    <p:extLst>
      <p:ext uri="{BB962C8B-B14F-4D97-AF65-F5344CB8AC3E}">
        <p14:creationId xmlns:p14="http://schemas.microsoft.com/office/powerpoint/2010/main" val="395739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03D2E-46D5-4564-A58B-A77519F36412}"/>
              </a:ext>
            </a:extLst>
          </p:cNvPr>
          <p:cNvSpPr>
            <a:spLocks noGrp="1"/>
          </p:cNvSpPr>
          <p:nvPr>
            <p:ph type="title"/>
          </p:nvPr>
        </p:nvSpPr>
        <p:spPr>
          <a:xfrm>
            <a:off x="0" y="121033"/>
            <a:ext cx="12192000" cy="1002089"/>
          </a:xfrm>
        </p:spPr>
        <p:txBody>
          <a:bodyPr anchor="ctr">
            <a:normAutofit/>
          </a:bodyPr>
          <a:lstStyle/>
          <a:p>
            <a:r>
              <a:rPr lang="en-US" b="1" i="0" u="none" strike="noStrike" kern="1600" baseline="0" dirty="0"/>
              <a:t>Altered Mental </a:t>
            </a:r>
            <a:r>
              <a:rPr lang="en-US" kern="1600" dirty="0"/>
              <a:t>Status: T in AEIOU-TIPS </a:t>
            </a:r>
            <a:endParaRPr lang="en-US" b="1" i="0" u="none" strike="noStrike" kern="1600" baseline="0" dirty="0"/>
          </a:p>
        </p:txBody>
      </p:sp>
      <p:sp>
        <p:nvSpPr>
          <p:cNvPr id="3" name="Text Placeholder 2">
            <a:extLst>
              <a:ext uri="{FF2B5EF4-FFF2-40B4-BE49-F238E27FC236}">
                <a16:creationId xmlns:a16="http://schemas.microsoft.com/office/drawing/2014/main" xmlns="" id="{3C6EE0CD-D8C9-46E1-9D10-031DFD05AFE7}"/>
              </a:ext>
            </a:extLst>
          </p:cNvPr>
          <p:cNvSpPr>
            <a:spLocks noGrp="1"/>
          </p:cNvSpPr>
          <p:nvPr>
            <p:ph sz="half" idx="1"/>
          </p:nvPr>
        </p:nvSpPr>
        <p:spPr>
          <a:xfrm>
            <a:off x="914401" y="1917290"/>
            <a:ext cx="9966036" cy="4446564"/>
          </a:xfrm>
        </p:spPr>
        <p:txBody>
          <a:bodyPr>
            <a:noAutofit/>
          </a:bodyPr>
          <a:lstStyle/>
          <a:p>
            <a:pPr marR="0" lvl="0" rtl="0">
              <a:lnSpc>
                <a:spcPct val="90000"/>
              </a:lnSpc>
            </a:pPr>
            <a:r>
              <a:rPr lang="en-US" sz="2400" u="none" strike="noStrike" baseline="0" dirty="0"/>
              <a:t>The T in AEIOU-TIPS stands for trauma, tumors, transient ischemic attack, and thirst.</a:t>
            </a:r>
          </a:p>
          <a:p>
            <a:pPr marR="0" lvl="0" rtl="0">
              <a:lnSpc>
                <a:spcPct val="90000"/>
              </a:lnSpc>
            </a:pPr>
            <a:endParaRPr lang="en-US" sz="2400" u="none" strike="noStrike" baseline="0" dirty="0"/>
          </a:p>
          <a:p>
            <a:pPr lvl="1">
              <a:lnSpc>
                <a:spcPct val="90000"/>
              </a:lnSpc>
            </a:pPr>
            <a:r>
              <a:rPr lang="en-US" sz="2200" u="none" strike="noStrike" baseline="0" dirty="0"/>
              <a:t>Trauma</a:t>
            </a:r>
          </a:p>
          <a:p>
            <a:pPr lvl="2">
              <a:lnSpc>
                <a:spcPct val="90000"/>
              </a:lnSpc>
            </a:pPr>
            <a:r>
              <a:rPr lang="en-US" sz="2000" u="none" strike="noStrike" baseline="0" dirty="0"/>
              <a:t>Injury to the brain is an especially common cause of altered mental status.</a:t>
            </a:r>
          </a:p>
          <a:p>
            <a:pPr lvl="1"/>
            <a:r>
              <a:rPr lang="en-US" sz="2200" dirty="0"/>
              <a:t>Tumors</a:t>
            </a:r>
            <a:endParaRPr lang="en-US" dirty="0"/>
          </a:p>
          <a:p>
            <a:pPr lvl="2"/>
            <a:r>
              <a:rPr lang="en-US" sz="2000" dirty="0"/>
              <a:t>Abnormal growth of cells that can be cancerous or malignant, or noncancerous or benign</a:t>
            </a:r>
          </a:p>
          <a:p>
            <a:pPr lvl="2"/>
            <a:r>
              <a:rPr lang="en-US" sz="2000" dirty="0"/>
              <a:t>Within the brain or skull can impair normal brain function, causing both global and focal changes</a:t>
            </a:r>
          </a:p>
          <a:p>
            <a:pPr lvl="1">
              <a:lnSpc>
                <a:spcPct val="90000"/>
              </a:lnSpc>
            </a:pPr>
            <a:endParaRPr lang="en-US" u="none" strike="noStrike" baseline="0" dirty="0"/>
          </a:p>
        </p:txBody>
      </p:sp>
    </p:spTree>
    <p:extLst>
      <p:ext uri="{BB962C8B-B14F-4D97-AF65-F5344CB8AC3E}">
        <p14:creationId xmlns:p14="http://schemas.microsoft.com/office/powerpoint/2010/main" val="3543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03D2E-46D5-4564-A58B-A77519F3641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Altered Mental Status</a:t>
            </a:r>
          </a:p>
        </p:txBody>
      </p:sp>
      <p:sp>
        <p:nvSpPr>
          <p:cNvPr id="3" name="Text Placeholder 2">
            <a:extLst>
              <a:ext uri="{FF2B5EF4-FFF2-40B4-BE49-F238E27FC236}">
                <a16:creationId xmlns:a16="http://schemas.microsoft.com/office/drawing/2014/main" xmlns="" id="{3C6EE0CD-D8C9-46E1-9D10-031DFD05AFE7}"/>
              </a:ext>
            </a:extLst>
          </p:cNvPr>
          <p:cNvSpPr>
            <a:spLocks noGrp="1"/>
          </p:cNvSpPr>
          <p:nvPr>
            <p:ph sz="half" idx="1"/>
          </p:nvPr>
        </p:nvSpPr>
        <p:spPr>
          <a:xfrm>
            <a:off x="953729" y="1904777"/>
            <a:ext cx="10483273" cy="4645890"/>
          </a:xfrm>
        </p:spPr>
        <p:txBody>
          <a:bodyPr>
            <a:noAutofit/>
          </a:bodyPr>
          <a:lstStyle/>
          <a:p>
            <a:pPr lvl="1"/>
            <a:r>
              <a:rPr lang="en-US" sz="2200" dirty="0"/>
              <a:t>Transient ischemic attack (TIA)</a:t>
            </a:r>
          </a:p>
          <a:p>
            <a:pPr lvl="2"/>
            <a:r>
              <a:rPr lang="en-US" sz="2000" dirty="0"/>
              <a:t>Reversible neurologic deficit that is caused by a temporary interruption of blood flow to an area of the brain</a:t>
            </a:r>
          </a:p>
          <a:p>
            <a:pPr lvl="3"/>
            <a:r>
              <a:rPr lang="en-US" sz="1800" dirty="0"/>
              <a:t>Typically caused by a small embolus that only temporarily blocks a small artery within the brain</a:t>
            </a:r>
          </a:p>
          <a:p>
            <a:pPr lvl="2"/>
            <a:r>
              <a:rPr lang="en-US" sz="2000" dirty="0"/>
              <a:t>No permanent brain injury results.</a:t>
            </a:r>
          </a:p>
          <a:p>
            <a:pPr lvl="2"/>
            <a:r>
              <a:rPr lang="en-US" sz="2000" dirty="0"/>
              <a:t>The signs and symptoms resolve completely within 24 hours. </a:t>
            </a:r>
          </a:p>
          <a:p>
            <a:pPr lvl="3"/>
            <a:r>
              <a:rPr lang="en-US" sz="1800" dirty="0"/>
              <a:t>Once the embolus dissolves or no longer blocks the artery</a:t>
            </a:r>
          </a:p>
          <a:p>
            <a:pPr lvl="2"/>
            <a:r>
              <a:rPr lang="en-US" sz="2000" dirty="0"/>
              <a:t>TIA serves as an early warning that a more serious stroke is likely to occur soon. </a:t>
            </a:r>
          </a:p>
          <a:p>
            <a:pPr lvl="2"/>
            <a:endParaRPr lang="en-US" sz="2000" dirty="0"/>
          </a:p>
          <a:p>
            <a:pPr lvl="1"/>
            <a:r>
              <a:rPr lang="en-US" sz="2200" dirty="0"/>
              <a:t>Thirst</a:t>
            </a:r>
          </a:p>
          <a:p>
            <a:pPr lvl="2"/>
            <a:r>
              <a:rPr lang="en-US" sz="2000" dirty="0"/>
              <a:t>Dehydration, when significant, can also cause altered mental status.</a:t>
            </a:r>
          </a:p>
          <a:p>
            <a:pPr lvl="1"/>
            <a:endParaRPr lang="en-US" dirty="0"/>
          </a:p>
          <a:p>
            <a:pPr lvl="1">
              <a:lnSpc>
                <a:spcPct val="90000"/>
              </a:lnSpc>
            </a:pPr>
            <a:endParaRPr lang="en-US" sz="1800" u="none" strike="noStrike" baseline="0" dirty="0"/>
          </a:p>
          <a:p>
            <a:pPr lvl="1">
              <a:lnSpc>
                <a:spcPct val="90000"/>
              </a:lnSpc>
            </a:pPr>
            <a:endParaRPr lang="en-US" sz="1800" u="none" strike="noStrike" baseline="0" dirty="0"/>
          </a:p>
        </p:txBody>
      </p:sp>
    </p:spTree>
    <p:extLst>
      <p:ext uri="{BB962C8B-B14F-4D97-AF65-F5344CB8AC3E}">
        <p14:creationId xmlns:p14="http://schemas.microsoft.com/office/powerpoint/2010/main" val="11535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57B1F-CF6F-4401-BC37-06B6CCCA3863}"/>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I in AEIOU-TIPS</a:t>
            </a:r>
            <a:endParaRPr lang="en-US" b="1" i="0" u="none" strike="noStrike" kern="1600" baseline="0" dirty="0"/>
          </a:p>
        </p:txBody>
      </p:sp>
      <p:sp>
        <p:nvSpPr>
          <p:cNvPr id="3" name="Text Placeholder 2">
            <a:extLst>
              <a:ext uri="{FF2B5EF4-FFF2-40B4-BE49-F238E27FC236}">
                <a16:creationId xmlns:a16="http://schemas.microsoft.com/office/drawing/2014/main" xmlns="" id="{D95E9F95-18B8-481C-AEF4-53C829EB3A65}"/>
              </a:ext>
            </a:extLst>
          </p:cNvPr>
          <p:cNvSpPr>
            <a:spLocks noGrp="1"/>
          </p:cNvSpPr>
          <p:nvPr>
            <p:ph type="body" idx="1"/>
          </p:nvPr>
        </p:nvSpPr>
        <p:spPr>
          <a:xfrm>
            <a:off x="717369" y="2059709"/>
            <a:ext cx="10435590" cy="3506094"/>
          </a:xfrm>
        </p:spPr>
        <p:txBody>
          <a:bodyPr/>
          <a:lstStyle/>
          <a:p>
            <a:pPr marR="0" lvl="0" rtl="0"/>
            <a:r>
              <a:rPr lang="en-US" sz="2400" u="none" strike="noStrike" baseline="0" dirty="0"/>
              <a:t>The second I in AEIOU-TIPS stands for infection.</a:t>
            </a:r>
          </a:p>
          <a:p>
            <a:pPr lvl="1"/>
            <a:r>
              <a:rPr lang="en-US" sz="2200" u="none" strike="noStrike" baseline="0" dirty="0"/>
              <a:t>Infection</a:t>
            </a:r>
          </a:p>
          <a:p>
            <a:pPr lvl="2"/>
            <a:r>
              <a:rPr lang="en-US" sz="2000" u="none" strike="noStrike" baseline="0" dirty="0"/>
              <a:t>An infection anywhere in the body can spread through the bloodstream, a condition known as sepsis. </a:t>
            </a:r>
          </a:p>
          <a:p>
            <a:pPr lvl="2"/>
            <a:r>
              <a:rPr lang="en-US" sz="2000" u="none" strike="noStrike" baseline="0" dirty="0"/>
              <a:t>Septic shock can affect mental status. </a:t>
            </a:r>
          </a:p>
          <a:p>
            <a:pPr lvl="2"/>
            <a:r>
              <a:rPr lang="en-US" sz="2000" dirty="0"/>
              <a:t>I</a:t>
            </a:r>
            <a:r>
              <a:rPr lang="en-US" sz="2000" u="none" strike="noStrike" baseline="0" dirty="0"/>
              <a:t>nvolving the brain and/or spinal cord (e.g., meningitis) also affect mental status</a:t>
            </a:r>
          </a:p>
        </p:txBody>
      </p:sp>
    </p:spTree>
    <p:extLst>
      <p:ext uri="{BB962C8B-B14F-4D97-AF65-F5344CB8AC3E}">
        <p14:creationId xmlns:p14="http://schemas.microsoft.com/office/powerpoint/2010/main" val="46596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72913-5C63-4A7E-8C67-DD98B9333849}"/>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P in AEIOU-TIPS</a:t>
            </a:r>
            <a:endParaRPr lang="en-US" b="1" i="0" u="none" strike="noStrike" kern="1600" baseline="0" dirty="0"/>
          </a:p>
        </p:txBody>
      </p:sp>
      <p:sp>
        <p:nvSpPr>
          <p:cNvPr id="3" name="Text Placeholder 2">
            <a:extLst>
              <a:ext uri="{FF2B5EF4-FFF2-40B4-BE49-F238E27FC236}">
                <a16:creationId xmlns:a16="http://schemas.microsoft.com/office/drawing/2014/main" xmlns="" id="{88E4E17A-084E-499D-85D8-E635A7F6A465}"/>
              </a:ext>
            </a:extLst>
          </p:cNvPr>
          <p:cNvSpPr>
            <a:spLocks noGrp="1"/>
          </p:cNvSpPr>
          <p:nvPr>
            <p:ph type="body" idx="1"/>
          </p:nvPr>
        </p:nvSpPr>
        <p:spPr>
          <a:xfrm>
            <a:off x="878205" y="1828800"/>
            <a:ext cx="10435590" cy="4758216"/>
          </a:xfrm>
        </p:spPr>
        <p:txBody>
          <a:bodyPr/>
          <a:lstStyle/>
          <a:p>
            <a:r>
              <a:rPr lang="en-US" sz="2400" dirty="0"/>
              <a:t>The P in AEIOU-TIPS stands for poisonings and psychiatric conditions.</a:t>
            </a:r>
            <a:endParaRPr lang="en-US" sz="2400" b="1" i="1" u="none" strike="noStrike" baseline="0" dirty="0"/>
          </a:p>
          <a:p>
            <a:pPr lvl="1">
              <a:spcBef>
                <a:spcPts val="600"/>
              </a:spcBef>
              <a:spcAft>
                <a:spcPts val="600"/>
              </a:spcAft>
            </a:pPr>
            <a:r>
              <a:rPr lang="en-US" sz="2200" u="none" strike="noStrike" baseline="0" dirty="0"/>
              <a:t>Poisoning</a:t>
            </a:r>
            <a:r>
              <a:rPr lang="en-US" u="none" strike="noStrike" baseline="0" dirty="0"/>
              <a:t> </a:t>
            </a:r>
          </a:p>
          <a:p>
            <a:pPr lvl="2">
              <a:spcBef>
                <a:spcPts val="600"/>
              </a:spcBef>
              <a:spcAft>
                <a:spcPts val="600"/>
              </a:spcAft>
            </a:pPr>
            <a:r>
              <a:rPr lang="en-US" sz="2000" dirty="0"/>
              <a:t>C</a:t>
            </a:r>
            <a:r>
              <a:rPr lang="en-US" sz="2000" u="none" strike="noStrike" baseline="0" dirty="0"/>
              <a:t>an cause altered mental status and injury or death</a:t>
            </a:r>
          </a:p>
          <a:p>
            <a:pPr lvl="1">
              <a:spcBef>
                <a:spcPts val="600"/>
              </a:spcBef>
              <a:spcAft>
                <a:spcPts val="600"/>
              </a:spcAft>
            </a:pPr>
            <a:r>
              <a:rPr lang="en-US" sz="2200" u="none" strike="noStrike" baseline="0" dirty="0"/>
              <a:t>Psychiatric conditions</a:t>
            </a:r>
            <a:endParaRPr lang="en-US" u="none" strike="noStrike" baseline="0" dirty="0"/>
          </a:p>
          <a:p>
            <a:pPr lvl="2">
              <a:spcBef>
                <a:spcPts val="600"/>
              </a:spcBef>
              <a:spcAft>
                <a:spcPts val="600"/>
              </a:spcAft>
            </a:pPr>
            <a:r>
              <a:rPr lang="en-US" sz="2000" dirty="0"/>
              <a:t>A s</a:t>
            </a:r>
            <a:r>
              <a:rPr lang="en-US" sz="2000" u="none" strike="noStrike" baseline="0" dirty="0"/>
              <a:t>mall percentage of patients with altered mental status may have a behavioral or underlying psychiatric disorder such as schizophrenia or manic-depressive disorder. </a:t>
            </a:r>
          </a:p>
          <a:p>
            <a:pPr lvl="2">
              <a:spcBef>
                <a:spcPts val="600"/>
              </a:spcBef>
              <a:spcAft>
                <a:spcPts val="600"/>
              </a:spcAft>
            </a:pPr>
            <a:r>
              <a:rPr lang="en-US" sz="2000" u="none" strike="noStrike" baseline="0" dirty="0"/>
              <a:t>Other common behavior-related disorders that can cause altered mental status are depression, Alzheimer disease, or </a:t>
            </a:r>
            <a:r>
              <a:rPr lang="en-US" sz="2000" u="dbl" strike="noStrike" dirty="0">
                <a:solidFill>
                  <a:srgbClr val="FF0000"/>
                </a:solidFill>
              </a:rPr>
              <a:t>dementia</a:t>
            </a:r>
            <a:r>
              <a:rPr lang="en-US" sz="2000" u="none" strike="noStrike" baseline="0" dirty="0"/>
              <a:t>. </a:t>
            </a:r>
          </a:p>
          <a:p>
            <a:pPr lvl="3">
              <a:spcBef>
                <a:spcPts val="600"/>
              </a:spcBef>
              <a:spcAft>
                <a:spcPts val="600"/>
              </a:spcAft>
            </a:pPr>
            <a:r>
              <a:rPr lang="en-US" sz="1800" dirty="0"/>
              <a:t>Dementia is a broad impairment of intellectual function (cognition) that usually is progressive and that interferes with normal social and occupational activities.</a:t>
            </a:r>
          </a:p>
          <a:p>
            <a:pPr lvl="3">
              <a:spcBef>
                <a:spcPts val="600"/>
              </a:spcBef>
              <a:spcAft>
                <a:spcPts val="600"/>
              </a:spcAft>
            </a:pPr>
            <a:endParaRPr lang="en-US" u="none" strike="noStrike" baseline="0" dirty="0"/>
          </a:p>
        </p:txBody>
      </p:sp>
    </p:spTree>
    <p:extLst>
      <p:ext uri="{BB962C8B-B14F-4D97-AF65-F5344CB8AC3E}">
        <p14:creationId xmlns:p14="http://schemas.microsoft.com/office/powerpoint/2010/main" val="194618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9BF1A-8A37-4438-BF07-EC7299E27A66}"/>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S in AEIOU-TIPS</a:t>
            </a:r>
            <a:endParaRPr lang="en-US" b="1" i="0" u="none" strike="noStrike" kern="1600" baseline="0" dirty="0"/>
          </a:p>
        </p:txBody>
      </p:sp>
      <p:sp>
        <p:nvSpPr>
          <p:cNvPr id="3" name="Text Placeholder 2">
            <a:extLst>
              <a:ext uri="{FF2B5EF4-FFF2-40B4-BE49-F238E27FC236}">
                <a16:creationId xmlns:a16="http://schemas.microsoft.com/office/drawing/2014/main" xmlns="" id="{C51B8BBE-40AF-4B9E-B319-3C17574955D7}"/>
              </a:ext>
            </a:extLst>
          </p:cNvPr>
          <p:cNvSpPr>
            <a:spLocks noGrp="1"/>
          </p:cNvSpPr>
          <p:nvPr>
            <p:ph type="body" idx="1"/>
          </p:nvPr>
        </p:nvSpPr>
        <p:spPr>
          <a:xfrm>
            <a:off x="878205" y="1947597"/>
            <a:ext cx="10435590" cy="3986213"/>
          </a:xfrm>
        </p:spPr>
        <p:txBody>
          <a:bodyPr/>
          <a:lstStyle/>
          <a:p>
            <a:pPr marR="0" lvl="0" rtl="0">
              <a:spcBef>
                <a:spcPts val="600"/>
              </a:spcBef>
              <a:spcAft>
                <a:spcPts val="600"/>
              </a:spcAft>
            </a:pPr>
            <a:r>
              <a:rPr lang="en-US" sz="2400" u="none" strike="noStrike" baseline="0" dirty="0"/>
              <a:t>The S in AEIOU-TIPS stands for seizure, stroke, syncope, and sleep.</a:t>
            </a:r>
          </a:p>
          <a:p>
            <a:pPr lvl="1">
              <a:spcBef>
                <a:spcPts val="600"/>
              </a:spcBef>
              <a:spcAft>
                <a:spcPts val="600"/>
              </a:spcAft>
            </a:pPr>
            <a:r>
              <a:rPr lang="en-US" sz="2200" u="dbl" strike="noStrike" dirty="0">
                <a:solidFill>
                  <a:srgbClr val="FF0000"/>
                </a:solidFill>
              </a:rPr>
              <a:t>Seizure</a:t>
            </a:r>
            <a:endParaRPr lang="en-US" u="dbl" strike="noStrike" dirty="0">
              <a:solidFill>
                <a:srgbClr val="FF0000"/>
              </a:solidFill>
            </a:endParaRPr>
          </a:p>
          <a:p>
            <a:pPr lvl="2">
              <a:spcBef>
                <a:spcPts val="600"/>
              </a:spcBef>
              <a:spcAft>
                <a:spcPts val="600"/>
              </a:spcAft>
            </a:pPr>
            <a:r>
              <a:rPr lang="en-US" sz="2000" dirty="0"/>
              <a:t>A</a:t>
            </a:r>
            <a:r>
              <a:rPr lang="en-US" sz="2000" u="none" strike="noStrike" baseline="0" dirty="0"/>
              <a:t>n electrical disturbance within the brain that causes alterations in awareness, attentiveness, responsiveness, behavior, or body movement</a:t>
            </a:r>
          </a:p>
          <a:p>
            <a:pPr lvl="1">
              <a:spcBef>
                <a:spcPts val="600"/>
              </a:spcBef>
              <a:spcAft>
                <a:spcPts val="600"/>
              </a:spcAft>
            </a:pPr>
            <a:r>
              <a:rPr lang="en-US" sz="2200" u="dbl" strike="noStrike" dirty="0">
                <a:solidFill>
                  <a:srgbClr val="FF0000"/>
                </a:solidFill>
              </a:rPr>
              <a:t>Stroke</a:t>
            </a:r>
            <a:r>
              <a:rPr lang="en-US" u="dbl" strike="noStrike" dirty="0">
                <a:solidFill>
                  <a:srgbClr val="FF0000"/>
                </a:solidFill>
              </a:rPr>
              <a:t> </a:t>
            </a:r>
          </a:p>
          <a:p>
            <a:pPr lvl="2">
              <a:spcBef>
                <a:spcPts val="600"/>
              </a:spcBef>
              <a:spcAft>
                <a:spcPts val="600"/>
              </a:spcAft>
            </a:pPr>
            <a:r>
              <a:rPr lang="en-US" sz="2000" dirty="0"/>
              <a:t>N</a:t>
            </a:r>
            <a:r>
              <a:rPr lang="en-US" sz="2000" u="none" strike="noStrike" baseline="0" dirty="0"/>
              <a:t>eurologic brain impairment resulting from low blood flow or a lack of blood flow to areas of the brain</a:t>
            </a:r>
          </a:p>
          <a:p>
            <a:pPr lvl="2">
              <a:spcBef>
                <a:spcPts val="600"/>
              </a:spcBef>
              <a:spcAft>
                <a:spcPts val="600"/>
              </a:spcAft>
            </a:pPr>
            <a:r>
              <a:rPr lang="en-US" sz="2000" u="none" strike="noStrike" baseline="0" dirty="0"/>
              <a:t>Depending on what part of the brain is affected, different neurologic findings are present.</a:t>
            </a:r>
          </a:p>
        </p:txBody>
      </p:sp>
    </p:spTree>
    <p:extLst>
      <p:ext uri="{BB962C8B-B14F-4D97-AF65-F5344CB8AC3E}">
        <p14:creationId xmlns:p14="http://schemas.microsoft.com/office/powerpoint/2010/main" val="985825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F3986-859C-4C8B-91C8-FED5A0505AFC}"/>
              </a:ext>
            </a:extLst>
          </p:cNvPr>
          <p:cNvSpPr>
            <a:spLocks noGrp="1"/>
          </p:cNvSpPr>
          <p:nvPr>
            <p:ph type="title"/>
          </p:nvPr>
        </p:nvSpPr>
        <p:spPr/>
        <p:txBody>
          <a:bodyPr/>
          <a:lstStyle/>
          <a:p>
            <a:pPr marR="0" rtl="0"/>
            <a:r>
              <a:rPr lang="en-US" b="1" i="0" u="none" strike="noStrike" kern="1600" baseline="0" dirty="0"/>
              <a:t>Altered Mental Status</a:t>
            </a:r>
          </a:p>
        </p:txBody>
      </p:sp>
      <p:sp>
        <p:nvSpPr>
          <p:cNvPr id="3" name="Text Placeholder 2">
            <a:extLst>
              <a:ext uri="{FF2B5EF4-FFF2-40B4-BE49-F238E27FC236}">
                <a16:creationId xmlns:a16="http://schemas.microsoft.com/office/drawing/2014/main" xmlns="" id="{61367530-6B4B-46E2-A460-839462F6C2B4}"/>
              </a:ext>
            </a:extLst>
          </p:cNvPr>
          <p:cNvSpPr>
            <a:spLocks noGrp="1"/>
          </p:cNvSpPr>
          <p:nvPr>
            <p:ph type="body" idx="1"/>
          </p:nvPr>
        </p:nvSpPr>
        <p:spPr/>
        <p:txBody>
          <a:bodyPr/>
          <a:lstStyle/>
          <a:p>
            <a:pPr lvl="1">
              <a:spcBef>
                <a:spcPts val="600"/>
              </a:spcBef>
              <a:spcAft>
                <a:spcPts val="600"/>
              </a:spcAft>
            </a:pPr>
            <a:r>
              <a:rPr lang="en-US" sz="2200" u="none" strike="noStrike" baseline="0" dirty="0"/>
              <a:t>Syncope (fainting)</a:t>
            </a:r>
          </a:p>
          <a:p>
            <a:pPr lvl="2">
              <a:spcBef>
                <a:spcPts val="600"/>
              </a:spcBef>
              <a:spcAft>
                <a:spcPts val="600"/>
              </a:spcAft>
            </a:pPr>
            <a:r>
              <a:rPr lang="en-US" sz="2000" u="none" strike="noStrike" baseline="0" dirty="0"/>
              <a:t>This temporary loss of responsiveness is due to a disruption in blood flow to the brain. </a:t>
            </a:r>
          </a:p>
          <a:p>
            <a:pPr lvl="1">
              <a:spcBef>
                <a:spcPts val="600"/>
              </a:spcBef>
              <a:spcAft>
                <a:spcPts val="600"/>
              </a:spcAft>
            </a:pPr>
            <a:r>
              <a:rPr lang="en-US" sz="2200" u="none" strike="noStrike" baseline="0" dirty="0"/>
              <a:t>Sleep</a:t>
            </a:r>
            <a:endParaRPr lang="en-US" u="none" strike="noStrike" baseline="0" dirty="0"/>
          </a:p>
          <a:p>
            <a:pPr lvl="2">
              <a:spcBef>
                <a:spcPts val="600"/>
              </a:spcBef>
              <a:spcAft>
                <a:spcPts val="600"/>
              </a:spcAft>
            </a:pPr>
            <a:r>
              <a:rPr lang="en-US" sz="2000" u="none" strike="noStrike" baseline="0" dirty="0"/>
              <a:t>Patients who suffer from even minor sleep deprivation may have altered mental status, decreased reaction times, poor memory, and irritability.</a:t>
            </a:r>
          </a:p>
        </p:txBody>
      </p:sp>
    </p:spTree>
    <p:extLst>
      <p:ext uri="{BB962C8B-B14F-4D97-AF65-F5344CB8AC3E}">
        <p14:creationId xmlns:p14="http://schemas.microsoft.com/office/powerpoint/2010/main" val="3715987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Conditions Associated with Altered Mental Status</a:t>
            </a:r>
          </a:p>
        </p:txBody>
      </p:sp>
    </p:spTree>
    <p:extLst>
      <p:ext uri="{BB962C8B-B14F-4D97-AF65-F5344CB8AC3E}">
        <p14:creationId xmlns:p14="http://schemas.microsoft.com/office/powerpoint/2010/main" val="3067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6C70E-1BFF-499A-BB8A-E44A24DE419D}"/>
              </a:ext>
            </a:extLst>
          </p:cNvPr>
          <p:cNvSpPr>
            <a:spLocks noGrp="1"/>
          </p:cNvSpPr>
          <p:nvPr>
            <p:ph type="title"/>
          </p:nvPr>
        </p:nvSpPr>
        <p:spPr/>
        <p:txBody>
          <a:bodyPr/>
          <a:lstStyle/>
          <a:p>
            <a:pPr marR="0" rtl="0"/>
            <a:r>
              <a:rPr lang="en-US" b="1" i="0" u="none" strike="noStrike" kern="1600" baseline="0" dirty="0"/>
              <a:t>Conditions: Epilepsy</a:t>
            </a:r>
          </a:p>
        </p:txBody>
      </p:sp>
      <p:sp>
        <p:nvSpPr>
          <p:cNvPr id="3" name="Text Placeholder 2">
            <a:extLst>
              <a:ext uri="{FF2B5EF4-FFF2-40B4-BE49-F238E27FC236}">
                <a16:creationId xmlns:a16="http://schemas.microsoft.com/office/drawing/2014/main" xmlns="" id="{A90E2921-DD78-4773-9081-4067AADF3CB5}"/>
              </a:ext>
            </a:extLst>
          </p:cNvPr>
          <p:cNvSpPr>
            <a:spLocks noGrp="1"/>
          </p:cNvSpPr>
          <p:nvPr>
            <p:ph type="body" idx="1"/>
          </p:nvPr>
        </p:nvSpPr>
        <p:spPr>
          <a:xfrm>
            <a:off x="895926" y="2493818"/>
            <a:ext cx="10228005" cy="3761840"/>
          </a:xfrm>
        </p:spPr>
        <p:txBody>
          <a:bodyPr/>
          <a:lstStyle/>
          <a:p>
            <a:pPr marL="0" marR="0" lvl="0" indent="0" rtl="0">
              <a:spcBef>
                <a:spcPts val="600"/>
              </a:spcBef>
              <a:spcAft>
                <a:spcPts val="600"/>
              </a:spcAft>
              <a:buNone/>
            </a:pPr>
            <a:r>
              <a:rPr lang="en-US" b="1" dirty="0"/>
              <a:t>Epilepsy</a:t>
            </a:r>
            <a:r>
              <a:rPr lang="en-US" u="none" strike="noStrike" baseline="0" dirty="0"/>
              <a:t> </a:t>
            </a:r>
          </a:p>
          <a:p>
            <a:pPr>
              <a:spcBef>
                <a:spcPts val="600"/>
              </a:spcBef>
              <a:spcAft>
                <a:spcPts val="600"/>
              </a:spcAft>
            </a:pPr>
            <a:r>
              <a:rPr lang="en-US" dirty="0"/>
              <a:t>Epilepsy is a chronic medical condition that causes recurrent seizures in an otherwise healthy individual.</a:t>
            </a:r>
            <a:endParaRPr lang="en-US" u="none" strike="noStrike" baseline="0" dirty="0"/>
          </a:p>
        </p:txBody>
      </p:sp>
      <p:pic>
        <p:nvPicPr>
          <p:cNvPr id="4" name="Picture 3"/>
          <p:cNvPicPr>
            <a:picLocks noChangeAspect="1"/>
          </p:cNvPicPr>
          <p:nvPr/>
        </p:nvPicPr>
        <p:blipFill>
          <a:blip r:embed="rId2" cstate="print"/>
          <a:stretch>
            <a:fillRect/>
          </a:stretch>
        </p:blipFill>
        <p:spPr>
          <a:xfrm>
            <a:off x="10498256" y="304932"/>
            <a:ext cx="1337987" cy="1343986"/>
          </a:xfrm>
          <a:prstGeom prst="rect">
            <a:avLst/>
          </a:prstGeom>
        </p:spPr>
      </p:pic>
      <p:sp>
        <p:nvSpPr>
          <p:cNvPr id="5" name="Rectangle 4"/>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11-4</a:t>
            </a:r>
          </a:p>
        </p:txBody>
      </p:sp>
    </p:spTree>
    <p:extLst>
      <p:ext uri="{BB962C8B-B14F-4D97-AF65-F5344CB8AC3E}">
        <p14:creationId xmlns:p14="http://schemas.microsoft.com/office/powerpoint/2010/main" val="258004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Objectives</a:t>
            </a:r>
          </a:p>
        </p:txBody>
      </p:sp>
      <p:sp>
        <p:nvSpPr>
          <p:cNvPr id="14" name="Content Placeholder 2"/>
          <p:cNvSpPr>
            <a:spLocks noGrp="1"/>
          </p:cNvSpPr>
          <p:nvPr>
            <p:ph idx="1"/>
          </p:nvPr>
        </p:nvSpPr>
        <p:spPr>
          <a:xfrm>
            <a:off x="925830" y="1927123"/>
            <a:ext cx="10287000" cy="4262794"/>
          </a:xfrm>
        </p:spPr>
        <p:txBody>
          <a:bodyPr/>
          <a:lstStyle/>
          <a:p>
            <a:r>
              <a:rPr lang="en-US" dirty="0"/>
              <a:t>11-1 Define altered mental status.</a:t>
            </a:r>
          </a:p>
          <a:p>
            <a:r>
              <a:rPr lang="en-US" dirty="0"/>
              <a:t>11-2 List causes of altered mental status using the mnemonic AEIOU-TIPS.</a:t>
            </a:r>
          </a:p>
          <a:p>
            <a:r>
              <a:rPr lang="en-US" dirty="0"/>
              <a:t>11-3 Describe and demonstrate the management of a transient ischemic attack.</a:t>
            </a:r>
          </a:p>
          <a:p>
            <a:r>
              <a:rPr lang="en-US" dirty="0"/>
              <a:t>11-4 List the signs and symptoms of the following medical conditions:</a:t>
            </a:r>
          </a:p>
          <a:p>
            <a:pPr lvl="1"/>
            <a:r>
              <a:rPr lang="en-US" dirty="0"/>
              <a:t>Focal (partial) seizure</a:t>
            </a:r>
          </a:p>
          <a:p>
            <a:pPr lvl="1"/>
            <a:r>
              <a:rPr lang="en-US" dirty="0"/>
              <a:t>Generalized seizure</a:t>
            </a:r>
          </a:p>
          <a:p>
            <a:pPr lvl="1"/>
            <a:r>
              <a:rPr lang="en-US" dirty="0"/>
              <a:t>Hypoglycemia</a:t>
            </a:r>
          </a:p>
          <a:p>
            <a:pPr lvl="1"/>
            <a:r>
              <a:rPr lang="en-US" dirty="0"/>
              <a:t>Hyperglycemia</a:t>
            </a:r>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461665"/>
          </a:xfrm>
          <a:prstGeom prst="rect">
            <a:avLst/>
          </a:prstGeom>
        </p:spPr>
        <p:txBody>
          <a:bodyPr wrap="square">
            <a:spAutoFit/>
          </a:bodyPr>
          <a:lstStyle/>
          <a:p>
            <a:r>
              <a:rPr lang="en-US" sz="2400" b="1" dirty="0">
                <a:latin typeface="Arial" pitchFamily="34" charset="0"/>
                <a:cs typeface="Arial" pitchFamily="34" charset="0"/>
              </a:rPr>
              <a:t>OBJ</a:t>
            </a:r>
          </a:p>
        </p:txBody>
      </p:sp>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6C70E-1BFF-499A-BB8A-E44A24DE419D}"/>
              </a:ext>
            </a:extLst>
          </p:cNvPr>
          <p:cNvSpPr>
            <a:spLocks noGrp="1"/>
          </p:cNvSpPr>
          <p:nvPr>
            <p:ph type="title"/>
          </p:nvPr>
        </p:nvSpPr>
        <p:spPr/>
        <p:txBody>
          <a:bodyPr/>
          <a:lstStyle/>
          <a:p>
            <a:pPr marR="0" rtl="0"/>
            <a:r>
              <a:rPr lang="en-US" b="1" i="0" u="none" strike="noStrike" kern="1600" baseline="0" dirty="0"/>
              <a:t>Conditions:</a:t>
            </a:r>
            <a:r>
              <a:rPr lang="en-US" kern="1600" dirty="0"/>
              <a:t> Seizures</a:t>
            </a:r>
            <a:endParaRPr lang="en-US" b="1" i="0" u="none" strike="noStrike" kern="1600" baseline="0" dirty="0"/>
          </a:p>
        </p:txBody>
      </p:sp>
      <p:sp>
        <p:nvSpPr>
          <p:cNvPr id="3" name="Text Placeholder 2">
            <a:extLst>
              <a:ext uri="{FF2B5EF4-FFF2-40B4-BE49-F238E27FC236}">
                <a16:creationId xmlns:a16="http://schemas.microsoft.com/office/drawing/2014/main" xmlns="" id="{A90E2921-DD78-4773-9081-4067AADF3CB5}"/>
              </a:ext>
            </a:extLst>
          </p:cNvPr>
          <p:cNvSpPr>
            <a:spLocks noGrp="1"/>
          </p:cNvSpPr>
          <p:nvPr>
            <p:ph type="body" idx="1"/>
          </p:nvPr>
        </p:nvSpPr>
        <p:spPr>
          <a:xfrm>
            <a:off x="858982" y="1637649"/>
            <a:ext cx="10264950" cy="4618009"/>
          </a:xfrm>
        </p:spPr>
        <p:txBody>
          <a:bodyPr/>
          <a:lstStyle/>
          <a:p>
            <a:pPr marL="0" marR="0" lvl="0" indent="0" rtl="0">
              <a:spcBef>
                <a:spcPts val="600"/>
              </a:spcBef>
              <a:spcAft>
                <a:spcPts val="600"/>
              </a:spcAft>
              <a:buNone/>
            </a:pPr>
            <a:r>
              <a:rPr lang="en-US" b="1" u="none" strike="noStrike" baseline="0" dirty="0"/>
              <a:t>Seizures</a:t>
            </a:r>
            <a:r>
              <a:rPr lang="en-US" u="none" strike="noStrike" baseline="0" dirty="0"/>
              <a:t> </a:t>
            </a:r>
          </a:p>
          <a:p>
            <a:pPr marR="0" lvl="0" rtl="0">
              <a:spcBef>
                <a:spcPts val="600"/>
              </a:spcBef>
              <a:spcAft>
                <a:spcPts val="600"/>
              </a:spcAft>
            </a:pPr>
            <a:r>
              <a:rPr lang="en-US" u="none" strike="noStrike" baseline="0" dirty="0"/>
              <a:t>A </a:t>
            </a:r>
            <a:r>
              <a:rPr lang="en-US" u="dbl" strike="noStrike" dirty="0">
                <a:solidFill>
                  <a:srgbClr val="C00000"/>
                </a:solidFill>
              </a:rPr>
              <a:t>seizure</a:t>
            </a:r>
            <a:r>
              <a:rPr lang="en-US" u="none" strike="noStrike" baseline="0" dirty="0"/>
              <a:t> is an electrical disturbance within the brain that causes alterations in awareness, attentiveness, responsiveness, behavior, and body movement. </a:t>
            </a:r>
          </a:p>
          <a:p>
            <a:pPr lvl="1">
              <a:spcBef>
                <a:spcPts val="600"/>
              </a:spcBef>
              <a:spcAft>
                <a:spcPts val="600"/>
              </a:spcAft>
            </a:pPr>
            <a:r>
              <a:rPr lang="en-US" dirty="0"/>
              <a:t>S</a:t>
            </a:r>
            <a:r>
              <a:rPr lang="en-US" u="none" strike="noStrike" baseline="0" dirty="0"/>
              <a:t>igns and symptoms of seizures can be mild or severe depending on the part of the brain affected.</a:t>
            </a:r>
          </a:p>
          <a:p>
            <a:pPr lvl="1">
              <a:spcBef>
                <a:spcPts val="600"/>
              </a:spcBef>
              <a:spcAft>
                <a:spcPts val="600"/>
              </a:spcAft>
            </a:pPr>
            <a:r>
              <a:rPr lang="en-US" u="none" strike="noStrike" baseline="0" dirty="0"/>
              <a:t>In its most dramatic form, a seizure results in violent, spasmodic movement of one or more opposing muscle groups.</a:t>
            </a:r>
          </a:p>
          <a:p>
            <a:pPr lvl="2">
              <a:spcBef>
                <a:spcPts val="600"/>
              </a:spcBef>
              <a:spcAft>
                <a:spcPts val="600"/>
              </a:spcAft>
            </a:pPr>
            <a:r>
              <a:rPr lang="en-US" dirty="0"/>
              <a:t>C</a:t>
            </a:r>
            <a:r>
              <a:rPr lang="en-US" u="none" strike="noStrike" baseline="0" dirty="0"/>
              <a:t>an cause a temporary loss of responsiveness</a:t>
            </a:r>
          </a:p>
          <a:p>
            <a:pPr lvl="1">
              <a:spcBef>
                <a:spcPts val="600"/>
              </a:spcBef>
              <a:spcAft>
                <a:spcPts val="600"/>
              </a:spcAft>
            </a:pPr>
            <a:r>
              <a:rPr lang="en-US" dirty="0"/>
              <a:t>Seizures can last anywhere from seconds to hours, although most last 1 to 3 minutes. </a:t>
            </a:r>
          </a:p>
          <a:p>
            <a:pPr lvl="2">
              <a:spcBef>
                <a:spcPts val="600"/>
              </a:spcBef>
              <a:spcAft>
                <a:spcPts val="600"/>
              </a:spcAft>
            </a:pPr>
            <a:r>
              <a:rPr lang="en-US" dirty="0"/>
              <a:t>Usually end on their own and generally do not cause any long-term problems</a:t>
            </a:r>
          </a:p>
        </p:txBody>
      </p:sp>
      <p:pic>
        <p:nvPicPr>
          <p:cNvPr id="4" name="Picture 3"/>
          <p:cNvPicPr>
            <a:picLocks noChangeAspect="1"/>
          </p:cNvPicPr>
          <p:nvPr/>
        </p:nvPicPr>
        <p:blipFill>
          <a:blip r:embed="rId2" cstate="print"/>
          <a:stretch>
            <a:fillRect/>
          </a:stretch>
        </p:blipFill>
        <p:spPr>
          <a:xfrm>
            <a:off x="10498256" y="304932"/>
            <a:ext cx="1337987" cy="1343986"/>
          </a:xfrm>
          <a:prstGeom prst="rect">
            <a:avLst/>
          </a:prstGeom>
        </p:spPr>
      </p:pic>
      <p:sp>
        <p:nvSpPr>
          <p:cNvPr id="5" name="Rectangle 4"/>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11-4</a:t>
            </a:r>
          </a:p>
        </p:txBody>
      </p:sp>
    </p:spTree>
    <p:extLst>
      <p:ext uri="{BB962C8B-B14F-4D97-AF65-F5344CB8AC3E}">
        <p14:creationId xmlns:p14="http://schemas.microsoft.com/office/powerpoint/2010/main" val="296228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96369-2854-47A5-AB6A-E62CA743AD7B}"/>
              </a:ext>
            </a:extLst>
          </p:cNvPr>
          <p:cNvSpPr>
            <a:spLocks noGrp="1"/>
          </p:cNvSpPr>
          <p:nvPr>
            <p:ph type="title"/>
          </p:nvPr>
        </p:nvSpPr>
        <p:spPr/>
        <p:txBody>
          <a:bodyPr/>
          <a:lstStyle/>
          <a:p>
            <a:r>
              <a:rPr lang="en-US" kern="1600" dirty="0"/>
              <a:t>Conditions: </a:t>
            </a:r>
            <a:r>
              <a:rPr lang="en-US" b="1" i="0" u="none" strike="noStrike" kern="1600" dirty="0"/>
              <a:t>Focal Seizures</a:t>
            </a:r>
            <a:endParaRPr lang="en-US" b="1" i="0" u="none" strike="noStrike" kern="1600" baseline="0" dirty="0"/>
          </a:p>
        </p:txBody>
      </p:sp>
      <p:sp>
        <p:nvSpPr>
          <p:cNvPr id="3" name="Text Placeholder 2">
            <a:extLst>
              <a:ext uri="{FF2B5EF4-FFF2-40B4-BE49-F238E27FC236}">
                <a16:creationId xmlns:a16="http://schemas.microsoft.com/office/drawing/2014/main" xmlns="" id="{70CA71A9-76EC-4B76-857F-8D9B0D969C85}"/>
              </a:ext>
            </a:extLst>
          </p:cNvPr>
          <p:cNvSpPr>
            <a:spLocks noGrp="1"/>
          </p:cNvSpPr>
          <p:nvPr>
            <p:ph type="body" idx="1"/>
          </p:nvPr>
        </p:nvSpPr>
        <p:spPr>
          <a:xfrm>
            <a:off x="878205" y="1650842"/>
            <a:ext cx="10435590" cy="4639122"/>
          </a:xfrm>
        </p:spPr>
        <p:txBody>
          <a:bodyPr/>
          <a:lstStyle/>
          <a:p>
            <a:pPr marR="0" lvl="0" rtl="0">
              <a:spcBef>
                <a:spcPts val="600"/>
              </a:spcBef>
              <a:spcAft>
                <a:spcPts val="600"/>
              </a:spcAft>
            </a:pPr>
            <a:r>
              <a:rPr lang="en-US" u="none" strike="noStrike" baseline="0" dirty="0"/>
              <a:t>Focal (partial) seizures</a:t>
            </a:r>
          </a:p>
          <a:p>
            <a:pPr lvl="1">
              <a:spcBef>
                <a:spcPts val="600"/>
              </a:spcBef>
              <a:spcAft>
                <a:spcPts val="600"/>
              </a:spcAft>
            </a:pPr>
            <a:r>
              <a:rPr lang="en-US" dirty="0"/>
              <a:t>Can </a:t>
            </a:r>
            <a:r>
              <a:rPr lang="en-US" u="none" strike="noStrike" baseline="0" dirty="0"/>
              <a:t>be:</a:t>
            </a:r>
          </a:p>
          <a:p>
            <a:pPr lvl="2">
              <a:spcBef>
                <a:spcPts val="600"/>
              </a:spcBef>
              <a:spcAft>
                <a:spcPts val="600"/>
              </a:spcAft>
            </a:pPr>
            <a:r>
              <a:rPr lang="en-US" u="none" strike="noStrike" baseline="0" dirty="0"/>
              <a:t>Simple (responsiveness is not altered) </a:t>
            </a:r>
          </a:p>
          <a:p>
            <a:pPr lvl="2">
              <a:spcBef>
                <a:spcPts val="600"/>
              </a:spcBef>
              <a:spcAft>
                <a:spcPts val="600"/>
              </a:spcAft>
            </a:pPr>
            <a:r>
              <a:rPr lang="en-US" u="none" strike="noStrike" baseline="0" dirty="0"/>
              <a:t>Complex (responsiveness is altered) </a:t>
            </a:r>
          </a:p>
          <a:p>
            <a:pPr lvl="1">
              <a:spcBef>
                <a:spcPts val="600"/>
              </a:spcBef>
              <a:spcAft>
                <a:spcPts val="600"/>
              </a:spcAft>
            </a:pPr>
            <a:r>
              <a:rPr lang="en-US" dirty="0"/>
              <a:t>M</a:t>
            </a:r>
            <a:r>
              <a:rPr lang="en-US" u="none" strike="noStrike" baseline="0" dirty="0"/>
              <a:t>ay involve:</a:t>
            </a:r>
          </a:p>
          <a:p>
            <a:pPr lvl="2">
              <a:spcBef>
                <a:spcPts val="600"/>
              </a:spcBef>
              <a:spcAft>
                <a:spcPts val="600"/>
              </a:spcAft>
            </a:pPr>
            <a:r>
              <a:rPr lang="en-US" u="none" strike="noStrike" baseline="0" dirty="0"/>
              <a:t>Sensory changes</a:t>
            </a:r>
          </a:p>
          <a:p>
            <a:pPr lvl="2">
              <a:spcBef>
                <a:spcPts val="600"/>
              </a:spcBef>
              <a:spcAft>
                <a:spcPts val="600"/>
              </a:spcAft>
            </a:pPr>
            <a:r>
              <a:rPr lang="en-US" u="none" strike="noStrike" baseline="0" dirty="0"/>
              <a:t>Involuntary skeletal muscle activity</a:t>
            </a:r>
          </a:p>
          <a:p>
            <a:pPr lvl="2">
              <a:spcBef>
                <a:spcPts val="600"/>
              </a:spcBef>
              <a:spcAft>
                <a:spcPts val="600"/>
              </a:spcAft>
            </a:pPr>
            <a:r>
              <a:rPr lang="en-US" u="none" strike="noStrike" baseline="0" dirty="0"/>
              <a:t>Any combination of the two</a:t>
            </a:r>
          </a:p>
          <a:p>
            <a:pPr lvl="2">
              <a:spcBef>
                <a:spcPts val="600"/>
              </a:spcBef>
              <a:spcAft>
                <a:spcPts val="600"/>
              </a:spcAft>
            </a:pPr>
            <a:endParaRPr lang="en-US" dirty="0"/>
          </a:p>
        </p:txBody>
      </p:sp>
    </p:spTree>
    <p:extLst>
      <p:ext uri="{BB962C8B-B14F-4D97-AF65-F5344CB8AC3E}">
        <p14:creationId xmlns:p14="http://schemas.microsoft.com/office/powerpoint/2010/main" val="163206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F3BF2-FE73-4518-B50B-9E0AA89CCC78}"/>
              </a:ext>
            </a:extLst>
          </p:cNvPr>
          <p:cNvSpPr>
            <a:spLocks noGrp="1"/>
          </p:cNvSpPr>
          <p:nvPr>
            <p:ph type="title"/>
          </p:nvPr>
        </p:nvSpPr>
        <p:spPr/>
        <p:txBody>
          <a:bodyPr/>
          <a:lstStyle/>
          <a:p>
            <a:r>
              <a:rPr lang="en-US" kern="1600" dirty="0"/>
              <a:t>Conditions: </a:t>
            </a:r>
            <a:r>
              <a:rPr lang="en-US" b="1" i="0" u="none" strike="noStrike" kern="1600" dirty="0"/>
              <a:t>Focal Seizures</a:t>
            </a:r>
            <a:endParaRPr lang="en-US" b="1" i="0" u="none" strike="noStrike" kern="1600" baseline="0" dirty="0"/>
          </a:p>
        </p:txBody>
      </p:sp>
      <p:sp>
        <p:nvSpPr>
          <p:cNvPr id="3" name="Text Placeholder 2">
            <a:extLst>
              <a:ext uri="{FF2B5EF4-FFF2-40B4-BE49-F238E27FC236}">
                <a16:creationId xmlns:a16="http://schemas.microsoft.com/office/drawing/2014/main" xmlns="" id="{F76A0734-9A89-4C10-9939-A72E8AB8972E}"/>
              </a:ext>
            </a:extLst>
          </p:cNvPr>
          <p:cNvSpPr>
            <a:spLocks noGrp="1"/>
          </p:cNvSpPr>
          <p:nvPr>
            <p:ph type="body" idx="1"/>
          </p:nvPr>
        </p:nvSpPr>
        <p:spPr>
          <a:xfrm>
            <a:off x="862512" y="1797303"/>
            <a:ext cx="10435590" cy="3986213"/>
          </a:xfrm>
        </p:spPr>
        <p:txBody>
          <a:bodyPr/>
          <a:lstStyle/>
          <a:p>
            <a:r>
              <a:rPr lang="en-US" dirty="0"/>
              <a:t>A simple focal motor seizure may present as an involuntary jerking motion of a specific muscle group. </a:t>
            </a:r>
          </a:p>
          <a:p>
            <a:pPr lvl="1"/>
            <a:r>
              <a:rPr lang="en-US" u="none" strike="noStrike" baseline="0" dirty="0"/>
              <a:t>Other signs: </a:t>
            </a:r>
          </a:p>
          <a:p>
            <a:pPr lvl="2"/>
            <a:r>
              <a:rPr lang="en-US" dirty="0"/>
              <a:t>G</a:t>
            </a:r>
            <a:r>
              <a:rPr lang="en-US" u="none" strike="noStrike" baseline="0" dirty="0"/>
              <a:t>runting or incomprehensible vocalizations</a:t>
            </a:r>
          </a:p>
          <a:p>
            <a:pPr lvl="2"/>
            <a:r>
              <a:rPr lang="en-US" dirty="0"/>
              <a:t>T</a:t>
            </a:r>
            <a:r>
              <a:rPr lang="en-US" u="none" strike="noStrike" baseline="0" dirty="0"/>
              <a:t>ensing of the torso muscles</a:t>
            </a:r>
          </a:p>
          <a:p>
            <a:pPr lvl="2"/>
            <a:r>
              <a:rPr lang="en-US" dirty="0"/>
              <a:t>F</a:t>
            </a:r>
            <a:r>
              <a:rPr lang="en-US" u="none" strike="noStrike" baseline="0" dirty="0"/>
              <a:t>acial twitching, usually on one side only</a:t>
            </a:r>
          </a:p>
          <a:p>
            <a:pPr marR="0" lvl="0" rtl="0"/>
            <a:r>
              <a:rPr lang="en-US" u="none" strike="noStrike" baseline="0" dirty="0"/>
              <a:t>A</a:t>
            </a:r>
            <a:r>
              <a:rPr lang="en-US" u="none" strike="noStrike" dirty="0"/>
              <a:t> </a:t>
            </a:r>
            <a:r>
              <a:rPr lang="en-US" u="none" strike="noStrike" baseline="0" dirty="0"/>
              <a:t>simple focal sensory seizure may </a:t>
            </a:r>
            <a:r>
              <a:rPr lang="en-US" dirty="0"/>
              <a:t>have</a:t>
            </a:r>
            <a:r>
              <a:rPr lang="en-US" u="none" strike="noStrike" baseline="0" dirty="0"/>
              <a:t> blurred vision, see spots or flashing lights, abnormal smells, buzzing noises, hot or cold sensations, tingling, numbness, or abnormal metallic tastes. </a:t>
            </a:r>
          </a:p>
          <a:p>
            <a:pPr marR="0" lvl="0" rtl="0"/>
            <a:r>
              <a:rPr lang="en-US" u="none" strike="noStrike" baseline="0" dirty="0"/>
              <a:t>These types of seizures generally do not result in a loss of responsiveness.</a:t>
            </a:r>
          </a:p>
        </p:txBody>
      </p:sp>
    </p:spTree>
    <p:extLst>
      <p:ext uri="{BB962C8B-B14F-4D97-AF65-F5344CB8AC3E}">
        <p14:creationId xmlns:p14="http://schemas.microsoft.com/office/powerpoint/2010/main" val="5508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Conditions: Generalized Seizures</a:t>
            </a:r>
            <a:endParaRPr lang="en-US" dirty="0"/>
          </a:p>
        </p:txBody>
      </p:sp>
      <p:sp>
        <p:nvSpPr>
          <p:cNvPr id="3" name="Text Placeholder 2"/>
          <p:cNvSpPr>
            <a:spLocks noGrp="1"/>
          </p:cNvSpPr>
          <p:nvPr>
            <p:ph type="body" idx="1"/>
          </p:nvPr>
        </p:nvSpPr>
        <p:spPr>
          <a:xfrm>
            <a:off x="878205" y="2010937"/>
            <a:ext cx="10435590" cy="3986213"/>
          </a:xfrm>
        </p:spPr>
        <p:txBody>
          <a:bodyPr/>
          <a:lstStyle/>
          <a:p>
            <a:pPr lvl="0">
              <a:spcBef>
                <a:spcPts val="600"/>
              </a:spcBef>
              <a:spcAft>
                <a:spcPts val="600"/>
              </a:spcAft>
              <a:buNone/>
            </a:pPr>
            <a:r>
              <a:rPr lang="en-US" b="1" dirty="0">
                <a:solidFill>
                  <a:schemeClr val="tx2"/>
                </a:solidFill>
              </a:rPr>
              <a:t>Generalized Seizures</a:t>
            </a:r>
          </a:p>
          <a:p>
            <a:pPr>
              <a:spcBef>
                <a:spcPts val="600"/>
              </a:spcBef>
              <a:spcAft>
                <a:spcPts val="600"/>
              </a:spcAft>
            </a:pPr>
            <a:r>
              <a:rPr lang="en-US" dirty="0"/>
              <a:t>Seizures that typically affect both sides of the body equally and result in a decreased level of responsiveness are considered </a:t>
            </a:r>
            <a:r>
              <a:rPr lang="en-US" u="dbl" dirty="0">
                <a:solidFill>
                  <a:srgbClr val="C00000"/>
                </a:solidFill>
              </a:rPr>
              <a:t>generalized seizures</a:t>
            </a:r>
            <a:r>
              <a:rPr lang="en-US" dirty="0"/>
              <a:t>. </a:t>
            </a:r>
          </a:p>
          <a:p>
            <a:pPr lvl="1">
              <a:spcBef>
                <a:spcPts val="600"/>
              </a:spcBef>
              <a:spcAft>
                <a:spcPts val="600"/>
              </a:spcAft>
            </a:pPr>
            <a:r>
              <a:rPr lang="en-US" dirty="0"/>
              <a:t>Mildest form, affecting mostly children and young adults, is called an </a:t>
            </a:r>
            <a:r>
              <a:rPr lang="en-US" u="dbl" dirty="0">
                <a:solidFill>
                  <a:srgbClr val="C00000"/>
                </a:solidFill>
              </a:rPr>
              <a:t>absence seizure.</a:t>
            </a:r>
          </a:p>
          <a:p>
            <a:pPr lvl="2">
              <a:spcAft>
                <a:spcPts val="300"/>
              </a:spcAft>
            </a:pPr>
            <a:r>
              <a:rPr lang="en-US" dirty="0"/>
              <a:t>Also called a petit mal seizure</a:t>
            </a:r>
          </a:p>
          <a:p>
            <a:pPr lvl="2">
              <a:spcAft>
                <a:spcPts val="300"/>
              </a:spcAft>
            </a:pPr>
            <a:r>
              <a:rPr lang="en-US" dirty="0"/>
              <a:t>Characterized by a vacant stare (i.e., “staring spells”), upward rolling of the eyes, or eyelid fluttering</a:t>
            </a:r>
          </a:p>
          <a:p>
            <a:pPr lvl="2">
              <a:spcAft>
                <a:spcPts val="300"/>
              </a:spcAft>
            </a:pPr>
            <a:r>
              <a:rPr lang="en-US" dirty="0"/>
              <a:t>An episode usually lasts less than 15 seconds and may not be noticed by others. </a:t>
            </a:r>
          </a:p>
          <a:p>
            <a:pPr lvl="2">
              <a:spcAft>
                <a:spcPts val="300"/>
              </a:spcAft>
            </a:pPr>
            <a:r>
              <a:rPr lang="en-US" dirty="0"/>
              <a:t>Patient exhibits normal behavior immediately after and between episodes.</a:t>
            </a:r>
          </a:p>
          <a:p>
            <a:pPr lvl="0">
              <a:buNone/>
            </a:pP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Conditions: Generalized Seizures</a:t>
            </a:r>
            <a:endParaRPr lang="en-US" dirty="0"/>
          </a:p>
        </p:txBody>
      </p:sp>
      <p:sp>
        <p:nvSpPr>
          <p:cNvPr id="3" name="Text Placeholder 2"/>
          <p:cNvSpPr>
            <a:spLocks noGrp="1"/>
          </p:cNvSpPr>
          <p:nvPr>
            <p:ph type="body" idx="1"/>
          </p:nvPr>
        </p:nvSpPr>
        <p:spPr>
          <a:xfrm>
            <a:off x="878205" y="2289429"/>
            <a:ext cx="10435590" cy="3986213"/>
          </a:xfrm>
        </p:spPr>
        <p:txBody>
          <a:bodyPr/>
          <a:lstStyle/>
          <a:p>
            <a:pPr>
              <a:spcBef>
                <a:spcPts val="600"/>
              </a:spcBef>
              <a:spcAft>
                <a:spcPts val="600"/>
              </a:spcAft>
            </a:pPr>
            <a:r>
              <a:rPr lang="en-US" dirty="0"/>
              <a:t>The most common type is a grand mal seizure.</a:t>
            </a:r>
          </a:p>
          <a:p>
            <a:pPr>
              <a:spcBef>
                <a:spcPts val="600"/>
              </a:spcBef>
              <a:spcAft>
                <a:spcPts val="600"/>
              </a:spcAft>
            </a:pPr>
            <a:r>
              <a:rPr lang="en-US" dirty="0"/>
              <a:t>May occur without warning and is characterized by muscle tensing and contraction, better known as tonic-clonic activity</a:t>
            </a:r>
          </a:p>
          <a:p>
            <a:pPr lvl="1">
              <a:spcBef>
                <a:spcPts val="600"/>
              </a:spcBef>
              <a:spcAft>
                <a:spcPts val="600"/>
              </a:spcAft>
            </a:pPr>
            <a:r>
              <a:rPr lang="en-US" dirty="0"/>
              <a:t> </a:t>
            </a:r>
            <a:r>
              <a:rPr lang="en-US" u="dbl" dirty="0">
                <a:solidFill>
                  <a:srgbClr val="C00000"/>
                </a:solidFill>
              </a:rPr>
              <a:t>Tonic activity</a:t>
            </a:r>
            <a:r>
              <a:rPr lang="en-US" dirty="0"/>
              <a:t>: the muscles of the body tightly contract, causing patient to forcefully stiffen</a:t>
            </a:r>
          </a:p>
          <a:p>
            <a:pPr lvl="1">
              <a:spcBef>
                <a:spcPts val="600"/>
              </a:spcBef>
              <a:spcAft>
                <a:spcPts val="600"/>
              </a:spcAft>
            </a:pPr>
            <a:r>
              <a:rPr lang="en-US" dirty="0"/>
              <a:t> </a:t>
            </a:r>
            <a:r>
              <a:rPr lang="en-US" u="dbl" dirty="0">
                <a:solidFill>
                  <a:srgbClr val="C00000"/>
                </a:solidFill>
              </a:rPr>
              <a:t>Clonic activity</a:t>
            </a:r>
            <a:r>
              <a:rPr lang="en-US" dirty="0"/>
              <a:t>: the muscle groups spasm violently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Generalized Seizures: The Pre-Ictal Phase</a:t>
            </a:r>
            <a:endParaRPr lang="en-US" dirty="0"/>
          </a:p>
        </p:txBody>
      </p:sp>
      <p:sp>
        <p:nvSpPr>
          <p:cNvPr id="3" name="Text Placeholder 2"/>
          <p:cNvSpPr>
            <a:spLocks noGrp="1"/>
          </p:cNvSpPr>
          <p:nvPr>
            <p:ph type="body" idx="1"/>
          </p:nvPr>
        </p:nvSpPr>
        <p:spPr>
          <a:xfrm>
            <a:off x="717369" y="1797304"/>
            <a:ext cx="10435590" cy="3986213"/>
          </a:xfrm>
        </p:spPr>
        <p:txBody>
          <a:bodyPr/>
          <a:lstStyle/>
          <a:p>
            <a:pPr lvl="0">
              <a:spcBef>
                <a:spcPts val="600"/>
              </a:spcBef>
              <a:spcAft>
                <a:spcPts val="600"/>
              </a:spcAft>
            </a:pPr>
            <a:r>
              <a:rPr lang="en-US" dirty="0"/>
              <a:t> A generalized seizure has three distinct phases: the pre-ictal, ictal, and post-ictal phases.</a:t>
            </a:r>
          </a:p>
          <a:p>
            <a:pPr marL="457200" indent="-457200">
              <a:spcBef>
                <a:spcPts val="600"/>
              </a:spcBef>
              <a:spcAft>
                <a:spcPts val="600"/>
              </a:spcAft>
              <a:buFont typeface="+mj-lt"/>
              <a:buAutoNum type="arabicPeriod"/>
            </a:pPr>
            <a:r>
              <a:rPr lang="en-US" dirty="0"/>
              <a:t>The pre-ictal phase occurs before the seizure. </a:t>
            </a:r>
          </a:p>
          <a:p>
            <a:pPr lvl="1">
              <a:spcBef>
                <a:spcPts val="600"/>
              </a:spcBef>
              <a:spcAft>
                <a:spcPts val="600"/>
              </a:spcAft>
            </a:pPr>
            <a:r>
              <a:rPr lang="en-US" dirty="0"/>
              <a:t>Sometimes preceded by a premonition of the impending seizure called an </a:t>
            </a:r>
            <a:r>
              <a:rPr lang="en-US" u="dbl" dirty="0">
                <a:solidFill>
                  <a:srgbClr val="C00000"/>
                </a:solidFill>
              </a:rPr>
              <a:t>aura</a:t>
            </a:r>
            <a:endParaRPr lang="en-US" dirty="0">
              <a:solidFill>
                <a:srgbClr val="C00000"/>
              </a:solidFill>
            </a:endParaRPr>
          </a:p>
          <a:p>
            <a:pPr lvl="2">
              <a:spcBef>
                <a:spcPts val="600"/>
              </a:spcBef>
              <a:spcAft>
                <a:spcPts val="600"/>
              </a:spcAft>
            </a:pPr>
            <a:r>
              <a:rPr lang="en-US" dirty="0"/>
              <a:t>A distinctive feeling or sensation that signals patient a seizure is about to occur </a:t>
            </a:r>
          </a:p>
          <a:p>
            <a:pPr lvl="2">
              <a:spcBef>
                <a:spcPts val="600"/>
              </a:spcBef>
              <a:spcAft>
                <a:spcPts val="600"/>
              </a:spcAft>
            </a:pPr>
            <a:r>
              <a:rPr lang="en-US" dirty="0"/>
              <a:t>Vary greatly among patients and are usually sensory in origin</a:t>
            </a:r>
          </a:p>
          <a:p>
            <a:pPr lvl="1">
              <a:spcBef>
                <a:spcPts val="600"/>
              </a:spcBef>
              <a:spcAft>
                <a:spcPts val="600"/>
              </a:spcAft>
            </a:pPr>
            <a:r>
              <a:rPr lang="en-US" dirty="0"/>
              <a:t>May present as a cognitive state such as déjà vu, a unique taste or smell, an auditory sensation or visual hallucinations</a:t>
            </a:r>
          </a:p>
          <a:p>
            <a:pPr lvl="1">
              <a:spcBef>
                <a:spcPts val="600"/>
              </a:spcBef>
              <a:spcAft>
                <a:spcPts val="600"/>
              </a:spcAft>
            </a:pPr>
            <a:r>
              <a:rPr lang="en-US" dirty="0"/>
              <a:t>Usually lasts for only a few seconds but can last several minutes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Generalized Seizures: The Ictal Phase</a:t>
            </a:r>
            <a:endParaRPr lang="en-US" dirty="0"/>
          </a:p>
        </p:txBody>
      </p:sp>
      <p:sp>
        <p:nvSpPr>
          <p:cNvPr id="3" name="Text Placeholder 2"/>
          <p:cNvSpPr>
            <a:spLocks noGrp="1"/>
          </p:cNvSpPr>
          <p:nvPr>
            <p:ph type="body" idx="1"/>
          </p:nvPr>
        </p:nvSpPr>
        <p:spPr>
          <a:xfrm>
            <a:off x="913973" y="1644073"/>
            <a:ext cx="5671556" cy="4899890"/>
          </a:xfrm>
        </p:spPr>
        <p:txBody>
          <a:bodyPr/>
          <a:lstStyle/>
          <a:p>
            <a:pPr marL="457200" lvl="0" indent="-457200">
              <a:spcBef>
                <a:spcPts val="600"/>
              </a:spcBef>
              <a:spcAft>
                <a:spcPts val="600"/>
              </a:spcAft>
              <a:buFont typeface="+mj-lt"/>
              <a:buAutoNum type="arabicPeriod" startAt="2"/>
            </a:pPr>
            <a:r>
              <a:rPr lang="en-US" dirty="0"/>
              <a:t>The ictal phase</a:t>
            </a:r>
          </a:p>
          <a:p>
            <a:pPr lvl="1">
              <a:spcBef>
                <a:spcPts val="600"/>
              </a:spcBef>
              <a:spcAft>
                <a:spcPts val="600"/>
              </a:spcAft>
            </a:pPr>
            <a:r>
              <a:rPr lang="en-US" dirty="0"/>
              <a:t>Begins with tonic (rigid, stiff) muscle activity</a:t>
            </a:r>
          </a:p>
          <a:p>
            <a:pPr lvl="2">
              <a:spcBef>
                <a:spcPts val="600"/>
              </a:spcBef>
              <a:spcAft>
                <a:spcPts val="600"/>
              </a:spcAft>
            </a:pPr>
            <a:r>
              <a:rPr lang="en-US" dirty="0"/>
              <a:t>Patient may cry out and/or fall stiffly to the ground. </a:t>
            </a:r>
          </a:p>
          <a:p>
            <a:pPr lvl="1">
              <a:spcBef>
                <a:spcPts val="600"/>
              </a:spcBef>
              <a:spcAft>
                <a:spcPts val="600"/>
              </a:spcAft>
            </a:pPr>
            <a:r>
              <a:rPr lang="en-US" dirty="0"/>
              <a:t>Clonic (jerking) activity soon follows and may last for several minutes. </a:t>
            </a:r>
          </a:p>
        </p:txBody>
      </p:sp>
      <p:pic>
        <p:nvPicPr>
          <p:cNvPr id="3074" name="Picture 2" descr="Photo shows a woman lying on her back in the middle of a path. One of her legs and hands are twitched at an awkward 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25" y="1770933"/>
            <a:ext cx="4246728" cy="287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Generalized Seizures: The Ictal Phase</a:t>
            </a:r>
            <a:endParaRPr lang="en-US" dirty="0"/>
          </a:p>
        </p:txBody>
      </p:sp>
      <p:sp>
        <p:nvSpPr>
          <p:cNvPr id="3" name="Text Placeholder 2"/>
          <p:cNvSpPr>
            <a:spLocks noGrp="1"/>
          </p:cNvSpPr>
          <p:nvPr>
            <p:ph type="body" idx="1"/>
          </p:nvPr>
        </p:nvSpPr>
        <p:spPr>
          <a:xfrm>
            <a:off x="932872" y="2318327"/>
            <a:ext cx="10196945" cy="4382654"/>
          </a:xfrm>
        </p:spPr>
        <p:txBody>
          <a:bodyPr/>
          <a:lstStyle/>
          <a:p>
            <a:pPr lvl="1">
              <a:spcBef>
                <a:spcPts val="600"/>
              </a:spcBef>
              <a:spcAft>
                <a:spcPts val="600"/>
              </a:spcAft>
            </a:pPr>
            <a:r>
              <a:rPr lang="en-US" sz="2200" dirty="0"/>
              <a:t>Patient is unresponsive and may make grunting or gasping sounds. </a:t>
            </a:r>
          </a:p>
          <a:p>
            <a:pPr lvl="2">
              <a:spcBef>
                <a:spcPts val="600"/>
              </a:spcBef>
              <a:spcAft>
                <a:spcPts val="600"/>
              </a:spcAft>
            </a:pPr>
            <a:r>
              <a:rPr lang="en-US" sz="2000" dirty="0"/>
              <a:t>Jaw is usually clenched tightly, which can affect patient’s ability to breathe.</a:t>
            </a:r>
          </a:p>
          <a:p>
            <a:pPr lvl="2">
              <a:spcBef>
                <a:spcPts val="600"/>
              </a:spcBef>
              <a:spcAft>
                <a:spcPts val="600"/>
              </a:spcAft>
            </a:pPr>
            <a:r>
              <a:rPr lang="en-US" sz="2000" dirty="0"/>
              <a:t>In extreme cases, patient may become slightly cyanotic, especially around the lips. </a:t>
            </a:r>
          </a:p>
          <a:p>
            <a:pPr lvl="1">
              <a:spcBef>
                <a:spcPts val="600"/>
              </a:spcBef>
              <a:spcAft>
                <a:spcPts val="600"/>
              </a:spcAft>
            </a:pPr>
            <a:r>
              <a:rPr lang="en-US" sz="2200" dirty="0"/>
              <a:t>Ictal phase typically lasts a very short time, usually 1 to 3 minutes. </a:t>
            </a:r>
          </a:p>
          <a:p>
            <a:pPr lvl="2">
              <a:spcBef>
                <a:spcPts val="600"/>
              </a:spcBef>
              <a:spcAft>
                <a:spcPts val="600"/>
              </a:spcAft>
            </a:pPr>
            <a:r>
              <a:rPr lang="en-US" sz="2000" dirty="0"/>
              <a:t>If the seizure lasts longer than 3 minutes, the cyanosis may become more pronounced.</a:t>
            </a:r>
          </a:p>
        </p:txBody>
      </p:sp>
    </p:spTree>
    <p:extLst>
      <p:ext uri="{BB962C8B-B14F-4D97-AF65-F5344CB8AC3E}">
        <p14:creationId xmlns:p14="http://schemas.microsoft.com/office/powerpoint/2010/main" val="1041710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Generalized Seizures: The Post-Ictal Phase</a:t>
            </a:r>
            <a:endParaRPr lang="en-US" dirty="0"/>
          </a:p>
        </p:txBody>
      </p:sp>
      <p:sp>
        <p:nvSpPr>
          <p:cNvPr id="3" name="Text Placeholder 2"/>
          <p:cNvSpPr>
            <a:spLocks noGrp="1"/>
          </p:cNvSpPr>
          <p:nvPr>
            <p:ph type="body" idx="1"/>
          </p:nvPr>
        </p:nvSpPr>
        <p:spPr>
          <a:xfrm>
            <a:off x="804455" y="2152650"/>
            <a:ext cx="6053545" cy="4161064"/>
          </a:xfrm>
        </p:spPr>
        <p:txBody>
          <a:bodyPr/>
          <a:lstStyle/>
          <a:p>
            <a:pPr marL="457200" lvl="0" indent="-457200">
              <a:spcBef>
                <a:spcPts val="600"/>
              </a:spcBef>
              <a:spcAft>
                <a:spcPts val="600"/>
              </a:spcAft>
              <a:buFont typeface="+mj-lt"/>
              <a:buAutoNum type="arabicPeriod" startAt="3"/>
            </a:pPr>
            <a:r>
              <a:rPr lang="en-US" dirty="0"/>
              <a:t>Post-ictal phase. </a:t>
            </a:r>
          </a:p>
          <a:p>
            <a:pPr lvl="1">
              <a:spcBef>
                <a:spcPts val="600"/>
              </a:spcBef>
              <a:spcAft>
                <a:spcPts val="600"/>
              </a:spcAft>
            </a:pPr>
            <a:r>
              <a:rPr lang="en-US" dirty="0"/>
              <a:t>Once tonic-clonic muscle activity stops, the post-ictal phase begins. </a:t>
            </a:r>
          </a:p>
          <a:p>
            <a:pPr lvl="1">
              <a:spcBef>
                <a:spcPts val="600"/>
              </a:spcBef>
              <a:spcAft>
                <a:spcPts val="600"/>
              </a:spcAft>
            </a:pPr>
            <a:r>
              <a:rPr lang="en-US" dirty="0"/>
              <a:t>Patient is minimally responsive to voices or painful stimuli. </a:t>
            </a:r>
          </a:p>
          <a:p>
            <a:pPr lvl="1">
              <a:spcBef>
                <a:spcPts val="600"/>
              </a:spcBef>
              <a:spcAft>
                <a:spcPts val="600"/>
              </a:spcAft>
            </a:pPr>
            <a:r>
              <a:rPr lang="en-US" dirty="0"/>
              <a:t>Patient becomes limp.</a:t>
            </a:r>
          </a:p>
        </p:txBody>
      </p:sp>
      <p:pic>
        <p:nvPicPr>
          <p:cNvPr id="4098" name="Picture 2" descr="Photo shows a woman lying on the floor with the body li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984" y="2113964"/>
            <a:ext cx="4182898" cy="2771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Generalized Seizures: The Post-Ictal Phase</a:t>
            </a:r>
            <a:endParaRPr lang="en-US" dirty="0"/>
          </a:p>
        </p:txBody>
      </p:sp>
      <p:sp>
        <p:nvSpPr>
          <p:cNvPr id="3" name="Text Placeholder 2"/>
          <p:cNvSpPr>
            <a:spLocks noGrp="1"/>
          </p:cNvSpPr>
          <p:nvPr>
            <p:ph type="body" idx="1"/>
          </p:nvPr>
        </p:nvSpPr>
        <p:spPr>
          <a:xfrm>
            <a:off x="804454" y="2438400"/>
            <a:ext cx="10206445" cy="3875314"/>
          </a:xfrm>
        </p:spPr>
        <p:txBody>
          <a:bodyPr/>
          <a:lstStyle/>
          <a:p>
            <a:pPr lvl="1">
              <a:spcBef>
                <a:spcPts val="600"/>
              </a:spcBef>
              <a:spcAft>
                <a:spcPts val="600"/>
              </a:spcAft>
            </a:pPr>
            <a:r>
              <a:rPr lang="en-US" dirty="0"/>
              <a:t>May unconsciously urinate or defecate due to relaxation of the urinary and anal sphincter muscles</a:t>
            </a:r>
          </a:p>
          <a:p>
            <a:pPr lvl="1">
              <a:spcBef>
                <a:spcPts val="600"/>
              </a:spcBef>
              <a:spcAft>
                <a:spcPts val="600"/>
              </a:spcAft>
            </a:pPr>
            <a:r>
              <a:rPr lang="en-US" dirty="0"/>
              <a:t>Patient may exhibit snoring respirations or appear disoriented.</a:t>
            </a:r>
          </a:p>
          <a:p>
            <a:pPr lvl="1">
              <a:spcBef>
                <a:spcPts val="600"/>
              </a:spcBef>
              <a:spcAft>
                <a:spcPts val="600"/>
              </a:spcAft>
            </a:pPr>
            <a:r>
              <a:rPr lang="en-US" dirty="0"/>
              <a:t>With time, patient becomes increasingly aware of the surroundings while becoming fully responsive and completely oriented.</a:t>
            </a:r>
          </a:p>
        </p:txBody>
      </p:sp>
    </p:spTree>
    <p:extLst>
      <p:ext uri="{BB962C8B-B14F-4D97-AF65-F5344CB8AC3E}">
        <p14:creationId xmlns:p14="http://schemas.microsoft.com/office/powerpoint/2010/main" val="105052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Objectives</a:t>
            </a:r>
          </a:p>
        </p:txBody>
      </p:sp>
      <p:sp>
        <p:nvSpPr>
          <p:cNvPr id="14" name="Content Placeholder 2"/>
          <p:cNvSpPr>
            <a:spLocks noGrp="1"/>
          </p:cNvSpPr>
          <p:nvPr>
            <p:ph idx="4294967295"/>
          </p:nvPr>
        </p:nvSpPr>
        <p:spPr>
          <a:xfrm>
            <a:off x="863202" y="2200787"/>
            <a:ext cx="10287000" cy="4267200"/>
          </a:xfrm>
        </p:spPr>
        <p:txBody>
          <a:bodyPr/>
          <a:lstStyle/>
          <a:p>
            <a:r>
              <a:rPr lang="en-US" dirty="0"/>
              <a:t>11-5 Describe how to assess a patient with altered mental status.</a:t>
            </a:r>
          </a:p>
          <a:p>
            <a:r>
              <a:rPr lang="en-US" dirty="0"/>
              <a:t>11-6 Define FAST-ED and explain how this can be used to identify someone who is having a stroke.</a:t>
            </a:r>
          </a:p>
          <a:p>
            <a:r>
              <a:rPr lang="en-US" dirty="0"/>
              <a:t>11-7 Describe and demonstrate the management of the two types of stroke:</a:t>
            </a:r>
          </a:p>
          <a:p>
            <a:pPr lvl="1"/>
            <a:r>
              <a:rPr lang="en-US" dirty="0"/>
              <a:t>Hemorrhagic stroke</a:t>
            </a:r>
          </a:p>
          <a:p>
            <a:pPr lvl="1"/>
            <a:r>
              <a:rPr lang="en-US" dirty="0"/>
              <a:t>Ischemic stroke</a:t>
            </a:r>
          </a:p>
          <a:p>
            <a:endParaRPr lang="en-US" sz="4000" dirty="0"/>
          </a:p>
          <a:p>
            <a:pPr lvl="1">
              <a:lnSpc>
                <a:spcPct val="200000"/>
              </a:lnSpc>
            </a:pPr>
            <a:endParaRPr lang="en-US" sz="2800" dirty="0"/>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461665"/>
          </a:xfrm>
          <a:prstGeom prst="rect">
            <a:avLst/>
          </a:prstGeom>
        </p:spPr>
        <p:txBody>
          <a:bodyPr wrap="square">
            <a:spAutoFit/>
          </a:bodyPr>
          <a:lstStyle/>
          <a:p>
            <a:r>
              <a:rPr lang="en-US" sz="2400" b="1" dirty="0">
                <a:latin typeface="Arial" pitchFamily="34" charset="0"/>
                <a:cs typeface="Arial" pitchFamily="34" charset="0"/>
              </a:rPr>
              <a:t>OBJ</a:t>
            </a:r>
          </a:p>
        </p:txBody>
      </p:sp>
    </p:spTree>
    <p:extLst>
      <p:ext uri="{BB962C8B-B14F-4D97-AF65-F5344CB8AC3E}">
        <p14:creationId xmlns:p14="http://schemas.microsoft.com/office/powerpoint/2010/main" val="30937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Status Epilepticus</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Characterized by a seizure lasting longer than 10 minutes, a prolonged post-ictal unresponsive state, or three or more seizures without regaining consciousness or becoming responsive</a:t>
            </a:r>
          </a:p>
          <a:p>
            <a:pPr lvl="1">
              <a:spcBef>
                <a:spcPts val="600"/>
              </a:spcBef>
              <a:spcAft>
                <a:spcPts val="600"/>
              </a:spcAft>
            </a:pPr>
            <a:r>
              <a:rPr lang="en-US" dirty="0"/>
              <a:t>This is a medical emergency. </a:t>
            </a:r>
          </a:p>
          <a:p>
            <a:pPr lvl="1">
              <a:spcBef>
                <a:spcPts val="600"/>
              </a:spcBef>
              <a:spcAft>
                <a:spcPts val="600"/>
              </a:spcAft>
            </a:pPr>
            <a:r>
              <a:rPr lang="en-US" dirty="0"/>
              <a:t>Can cause permanent brain injury</a:t>
            </a:r>
          </a:p>
          <a:p>
            <a:pPr lvl="2">
              <a:spcBef>
                <a:spcPts val="600"/>
              </a:spcBef>
              <a:spcAft>
                <a:spcPts val="600"/>
              </a:spcAft>
            </a:pPr>
            <a:r>
              <a:rPr lang="en-US" dirty="0"/>
              <a:t>The tremendous amount of energy expended during a prolonged seizure quickly depletes the brain of important energy substrates, thereby destroying delicate brain neurons.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Diabetes Mellitus</a:t>
            </a:r>
            <a:endParaRPr lang="en-US" dirty="0"/>
          </a:p>
        </p:txBody>
      </p:sp>
      <p:sp>
        <p:nvSpPr>
          <p:cNvPr id="3" name="Text Placeholder 2"/>
          <p:cNvSpPr>
            <a:spLocks noGrp="1"/>
          </p:cNvSpPr>
          <p:nvPr>
            <p:ph type="body" idx="1"/>
          </p:nvPr>
        </p:nvSpPr>
        <p:spPr>
          <a:xfrm>
            <a:off x="878205" y="1842661"/>
            <a:ext cx="10435590" cy="4683984"/>
          </a:xfrm>
        </p:spPr>
        <p:txBody>
          <a:bodyPr/>
          <a:lstStyle/>
          <a:p>
            <a:pPr>
              <a:spcBef>
                <a:spcPts val="600"/>
              </a:spcBef>
              <a:spcAft>
                <a:spcPts val="600"/>
              </a:spcAft>
            </a:pPr>
            <a:r>
              <a:rPr lang="en-US" dirty="0"/>
              <a:t>The body is very effective in maintaining a constant and appropriate supply of glucose in the blood. </a:t>
            </a:r>
          </a:p>
          <a:p>
            <a:pPr lvl="1">
              <a:spcBef>
                <a:spcPts val="600"/>
              </a:spcBef>
              <a:spcAft>
                <a:spcPts val="600"/>
              </a:spcAft>
            </a:pPr>
            <a:r>
              <a:rPr lang="en-US" dirty="0"/>
              <a:t>Normal blood sugar levels are between 80 and 140 mg/dl. May vary slightly depending on:</a:t>
            </a:r>
          </a:p>
          <a:p>
            <a:pPr lvl="2">
              <a:spcBef>
                <a:spcPts val="600"/>
              </a:spcBef>
              <a:spcAft>
                <a:spcPts val="600"/>
              </a:spcAft>
            </a:pPr>
            <a:r>
              <a:rPr lang="en-US" dirty="0"/>
              <a:t>The individual’s physiology</a:t>
            </a:r>
          </a:p>
          <a:p>
            <a:pPr lvl="2">
              <a:spcBef>
                <a:spcPts val="600"/>
              </a:spcBef>
              <a:spcAft>
                <a:spcPts val="600"/>
              </a:spcAft>
            </a:pPr>
            <a:r>
              <a:rPr lang="en-US" dirty="0"/>
              <a:t>Whether the person has recently eaten</a:t>
            </a:r>
          </a:p>
          <a:p>
            <a:pPr>
              <a:spcBef>
                <a:spcPts val="600"/>
              </a:spcBef>
              <a:spcAft>
                <a:spcPts val="600"/>
              </a:spcAft>
            </a:pPr>
            <a:r>
              <a:rPr lang="en-US" u="dbl" dirty="0">
                <a:solidFill>
                  <a:srgbClr val="C00000"/>
                </a:solidFill>
              </a:rPr>
              <a:t>Diabetes mellitus</a:t>
            </a:r>
          </a:p>
          <a:p>
            <a:pPr lvl="1">
              <a:spcBef>
                <a:spcPts val="600"/>
              </a:spcBef>
              <a:spcAft>
                <a:spcPts val="600"/>
              </a:spcAft>
            </a:pPr>
            <a:r>
              <a:rPr lang="en-US" dirty="0">
                <a:solidFill>
                  <a:schemeClr val="tx2"/>
                </a:solidFill>
              </a:rPr>
              <a:t>Commonly referred to as “diabetes”</a:t>
            </a:r>
          </a:p>
          <a:p>
            <a:pPr lvl="1">
              <a:spcBef>
                <a:spcPts val="600"/>
              </a:spcBef>
              <a:spcAft>
                <a:spcPts val="600"/>
              </a:spcAft>
            </a:pPr>
            <a:r>
              <a:rPr lang="en-US" dirty="0"/>
              <a:t>Body is no longer able to regulate the blood sugar level effectively and too much glucose is present in the blood.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Diabetes Mellitus</a:t>
            </a:r>
            <a:endParaRPr lang="en-US" dirty="0"/>
          </a:p>
        </p:txBody>
      </p:sp>
      <p:sp>
        <p:nvSpPr>
          <p:cNvPr id="3" name="Text Placeholder 2"/>
          <p:cNvSpPr>
            <a:spLocks noGrp="1"/>
          </p:cNvSpPr>
          <p:nvPr>
            <p:ph type="body" idx="1"/>
          </p:nvPr>
        </p:nvSpPr>
        <p:spPr>
          <a:xfrm>
            <a:off x="793899" y="1754909"/>
            <a:ext cx="7140138" cy="4445330"/>
          </a:xfrm>
        </p:spPr>
        <p:txBody>
          <a:bodyPr/>
          <a:lstStyle/>
          <a:p>
            <a:pPr>
              <a:spcBef>
                <a:spcPts val="300"/>
              </a:spcBef>
              <a:spcAft>
                <a:spcPts val="300"/>
              </a:spcAft>
            </a:pPr>
            <a:r>
              <a:rPr lang="en-US" dirty="0"/>
              <a:t>A chronic disease in which either:</a:t>
            </a:r>
          </a:p>
          <a:p>
            <a:pPr lvl="1">
              <a:spcAft>
                <a:spcPts val="300"/>
              </a:spcAft>
            </a:pPr>
            <a:r>
              <a:rPr lang="en-US" dirty="0"/>
              <a:t>The pancreas cannot produce enough insulin to meet metabolic needs </a:t>
            </a:r>
            <a:r>
              <a:rPr lang="en-US" i="1" dirty="0"/>
              <a:t>OR</a:t>
            </a:r>
          </a:p>
          <a:p>
            <a:pPr lvl="1">
              <a:spcAft>
                <a:spcPts val="300"/>
              </a:spcAft>
            </a:pPr>
            <a:r>
              <a:rPr lang="en-US" dirty="0"/>
              <a:t>The body’s cells do not respond appropriately to insulin</a:t>
            </a:r>
          </a:p>
          <a:p>
            <a:pPr lvl="1">
              <a:spcAft>
                <a:spcPts val="300"/>
              </a:spcAft>
            </a:pPr>
            <a:r>
              <a:rPr lang="en-US" dirty="0"/>
              <a:t>Or both</a:t>
            </a:r>
          </a:p>
          <a:p>
            <a:pPr>
              <a:spcAft>
                <a:spcPts val="300"/>
              </a:spcAft>
            </a:pPr>
            <a:r>
              <a:rPr lang="en-US" dirty="0"/>
              <a:t>When a person eats a meal, glucose is absorbed from the small intestine into the bloodstream. </a:t>
            </a:r>
          </a:p>
          <a:p>
            <a:pPr lvl="1">
              <a:spcAft>
                <a:spcPts val="300"/>
              </a:spcAft>
            </a:pPr>
            <a:r>
              <a:rPr lang="en-US" dirty="0"/>
              <a:t>Pancreas </a:t>
            </a:r>
            <a:r>
              <a:rPr lang="en-US" dirty="0">
                <a:solidFill>
                  <a:schemeClr val="tx2"/>
                </a:solidFill>
              </a:rPr>
              <a:t>secretes insulin </a:t>
            </a:r>
            <a:r>
              <a:rPr lang="en-US" dirty="0"/>
              <a:t>that allows glucose to move out of the bloodstream and into the cells for energy. </a:t>
            </a:r>
          </a:p>
          <a:p>
            <a:pPr lvl="2">
              <a:spcAft>
                <a:spcPts val="300"/>
              </a:spcAft>
            </a:pPr>
            <a:r>
              <a:rPr lang="en-US" dirty="0"/>
              <a:t>Excess glucose is stored in the cells of the liver, muscles, or fat.</a:t>
            </a:r>
          </a:p>
          <a:p>
            <a:endParaRPr lang="en-US" dirty="0"/>
          </a:p>
        </p:txBody>
      </p:sp>
      <p:pic>
        <p:nvPicPr>
          <p:cNvPr id="5122" name="Picture 2" descr="A pancreas producing insulin is labeled and an inset magnified illustration shows the Insulin, Glucose and body cells in the blood stream and the body cells with the insulin and glucose within it." title="Illustration shows anatomy of a female with a heaped spoon of food held near her mo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222" y="1283028"/>
            <a:ext cx="2987675" cy="538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63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Diabetes Mellitus</a:t>
            </a:r>
            <a:endParaRPr lang="en-US" dirty="0"/>
          </a:p>
        </p:txBody>
      </p:sp>
      <p:sp>
        <p:nvSpPr>
          <p:cNvPr id="3" name="Text Placeholder 2"/>
          <p:cNvSpPr>
            <a:spLocks noGrp="1"/>
          </p:cNvSpPr>
          <p:nvPr>
            <p:ph type="body" idx="1"/>
          </p:nvPr>
        </p:nvSpPr>
        <p:spPr>
          <a:xfrm>
            <a:off x="775426" y="1985818"/>
            <a:ext cx="5394465" cy="4473039"/>
          </a:xfrm>
        </p:spPr>
        <p:txBody>
          <a:bodyPr/>
          <a:lstStyle/>
          <a:p>
            <a:pPr>
              <a:spcAft>
                <a:spcPts val="300"/>
              </a:spcAft>
            </a:pPr>
            <a:r>
              <a:rPr lang="en-US" dirty="0"/>
              <a:t>If not enough insulin is present, glucose cannot enter cells or be stored.</a:t>
            </a:r>
          </a:p>
          <a:p>
            <a:pPr lvl="1">
              <a:spcAft>
                <a:spcPts val="300"/>
              </a:spcAft>
            </a:pPr>
            <a:r>
              <a:rPr lang="en-US" dirty="0"/>
              <a:t>It accumulates in the bloodstream. </a:t>
            </a:r>
          </a:p>
          <a:p>
            <a:pPr lvl="1">
              <a:spcAft>
                <a:spcPts val="300"/>
              </a:spcAft>
            </a:pPr>
            <a:r>
              <a:rPr lang="en-US" dirty="0"/>
              <a:t>Raises circulating blood sugar levels </a:t>
            </a:r>
          </a:p>
          <a:p>
            <a:pPr>
              <a:spcAft>
                <a:spcPts val="300"/>
              </a:spcAft>
            </a:pPr>
            <a:r>
              <a:rPr lang="en-US" dirty="0"/>
              <a:t>Long-term consequences of diabetes: damage or failure of the eyes, kidneys, heart, blood vessels, and nerves</a:t>
            </a:r>
          </a:p>
          <a:p>
            <a:endParaRPr lang="en-US" dirty="0"/>
          </a:p>
        </p:txBody>
      </p:sp>
      <p:pic>
        <p:nvPicPr>
          <p:cNvPr id="6146" name="Picture 2" descr="A pancreas not producing insulin is labeled and an inset magnified illustration shows the Glucose and body cells in the blood stream and the starving body cells without insulin and glucose." title="Illustration shows anatomy of a female with a heaped spoon of food held near her mo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117" y="1366345"/>
            <a:ext cx="2611454" cy="5165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Diabetes Mellitus Type 1</a:t>
            </a:r>
            <a:endParaRPr lang="en-US" dirty="0"/>
          </a:p>
        </p:txBody>
      </p:sp>
      <p:sp>
        <p:nvSpPr>
          <p:cNvPr id="3" name="Text Placeholder 2"/>
          <p:cNvSpPr>
            <a:spLocks noGrp="1"/>
          </p:cNvSpPr>
          <p:nvPr>
            <p:ph type="body" idx="1"/>
          </p:nvPr>
        </p:nvSpPr>
        <p:spPr>
          <a:xfrm>
            <a:off x="818969" y="1869875"/>
            <a:ext cx="10435590" cy="3986213"/>
          </a:xfrm>
        </p:spPr>
        <p:txBody>
          <a:bodyPr/>
          <a:lstStyle/>
          <a:p>
            <a:pPr>
              <a:spcBef>
                <a:spcPts val="600"/>
              </a:spcBef>
              <a:spcAft>
                <a:spcPts val="600"/>
              </a:spcAft>
            </a:pPr>
            <a:r>
              <a:rPr lang="en-US" dirty="0"/>
              <a:t>There are two main types of diabetes mellitus, called type 1 and type 2. </a:t>
            </a:r>
          </a:p>
          <a:p>
            <a:pPr lvl="1">
              <a:spcBef>
                <a:spcPts val="600"/>
              </a:spcBef>
              <a:spcAft>
                <a:spcPts val="600"/>
              </a:spcAft>
            </a:pPr>
            <a:r>
              <a:rPr lang="en-US" dirty="0"/>
              <a:t>Another type can occur in a pregnant woman temporarily, called gestational diabetes.</a:t>
            </a:r>
          </a:p>
          <a:p>
            <a:pPr>
              <a:spcBef>
                <a:spcPts val="600"/>
              </a:spcBef>
              <a:spcAft>
                <a:spcPts val="600"/>
              </a:spcAft>
            </a:pPr>
            <a:r>
              <a:rPr lang="en-US" dirty="0"/>
              <a:t>Type 1 diabetes</a:t>
            </a:r>
          </a:p>
          <a:p>
            <a:pPr lvl="1">
              <a:spcBef>
                <a:spcPts val="600"/>
              </a:spcBef>
              <a:spcAft>
                <a:spcPts val="600"/>
              </a:spcAft>
            </a:pPr>
            <a:r>
              <a:rPr lang="en-US" dirty="0"/>
              <a:t>Previously called insulin dependent or juvenile diabetes</a:t>
            </a:r>
          </a:p>
          <a:p>
            <a:pPr lvl="1">
              <a:spcBef>
                <a:spcPts val="600"/>
              </a:spcBef>
              <a:spcAft>
                <a:spcPts val="600"/>
              </a:spcAft>
            </a:pPr>
            <a:r>
              <a:rPr lang="en-US" dirty="0"/>
              <a:t>Usually diagnosed in children, teens, and young adults, but it can develop at any age.</a:t>
            </a:r>
          </a:p>
          <a:p>
            <a:pPr lvl="1">
              <a:spcBef>
                <a:spcPts val="600"/>
              </a:spcBef>
              <a:spcAft>
                <a:spcPts val="600"/>
              </a:spcAft>
            </a:pPr>
            <a:r>
              <a:rPr lang="en-US" dirty="0"/>
              <a:t>Cause: the pancreas does not make insulin or is making very little</a:t>
            </a:r>
          </a:p>
          <a:p>
            <a:pPr lvl="1">
              <a:spcBef>
                <a:spcPts val="600"/>
              </a:spcBef>
              <a:spcAft>
                <a:spcPts val="600"/>
              </a:spcAft>
            </a:pPr>
            <a:r>
              <a:rPr lang="en-US" dirty="0"/>
              <a:t>Far less common than type 2 diabetes</a:t>
            </a:r>
          </a:p>
          <a:p>
            <a:pPr lvl="1">
              <a:spcBef>
                <a:spcPts val="600"/>
              </a:spcBef>
              <a:spcAft>
                <a:spcPts val="600"/>
              </a:spcAft>
            </a:pPr>
            <a:r>
              <a:rPr lang="en-US" dirty="0"/>
              <a:t>Usually treated with insulin injections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Diabetes Mellitus Type 2</a:t>
            </a:r>
            <a:endParaRPr lang="en-US" dirty="0"/>
          </a:p>
        </p:txBody>
      </p:sp>
      <p:sp>
        <p:nvSpPr>
          <p:cNvPr id="3" name="Text Placeholder 2"/>
          <p:cNvSpPr>
            <a:spLocks noGrp="1"/>
          </p:cNvSpPr>
          <p:nvPr>
            <p:ph type="body" idx="1"/>
          </p:nvPr>
        </p:nvSpPr>
        <p:spPr>
          <a:xfrm>
            <a:off x="878205" y="1529242"/>
            <a:ext cx="10435590" cy="4782947"/>
          </a:xfrm>
        </p:spPr>
        <p:txBody>
          <a:bodyPr/>
          <a:lstStyle/>
          <a:p>
            <a:pPr>
              <a:spcBef>
                <a:spcPts val="600"/>
              </a:spcBef>
              <a:spcAft>
                <a:spcPts val="600"/>
              </a:spcAft>
            </a:pPr>
            <a:r>
              <a:rPr lang="en-US" dirty="0"/>
              <a:t>Type 2 diabetes</a:t>
            </a:r>
          </a:p>
          <a:p>
            <a:pPr lvl="1">
              <a:spcBef>
                <a:spcPts val="600"/>
              </a:spcBef>
              <a:spcAft>
                <a:spcPts val="600"/>
              </a:spcAft>
            </a:pPr>
            <a:r>
              <a:rPr lang="en-US" dirty="0"/>
              <a:t>Previously referred to as adult-onset diabetes or non-insulin-dependent diabetes mellitus</a:t>
            </a:r>
          </a:p>
          <a:p>
            <a:pPr lvl="1">
              <a:spcBef>
                <a:spcPts val="600"/>
              </a:spcBef>
              <a:spcAft>
                <a:spcPts val="600"/>
              </a:spcAft>
            </a:pPr>
            <a:r>
              <a:rPr lang="en-US" dirty="0"/>
              <a:t>Accounts for approximately 95% of all diabetes cases</a:t>
            </a:r>
          </a:p>
          <a:p>
            <a:pPr lvl="2">
              <a:spcBef>
                <a:spcPts val="600"/>
              </a:spcBef>
              <a:spcAft>
                <a:spcPts val="600"/>
              </a:spcAft>
            </a:pPr>
            <a:r>
              <a:rPr lang="en-US" dirty="0"/>
              <a:t>Thought to affect only older individuals but is increasingly being diagnosed in young obese children</a:t>
            </a:r>
          </a:p>
          <a:p>
            <a:pPr lvl="1">
              <a:spcBef>
                <a:spcPts val="600"/>
              </a:spcBef>
              <a:spcAft>
                <a:spcPts val="600"/>
              </a:spcAft>
            </a:pPr>
            <a:r>
              <a:rPr lang="en-US" dirty="0"/>
              <a:t>Causes: </a:t>
            </a:r>
          </a:p>
          <a:p>
            <a:pPr lvl="2">
              <a:spcBef>
                <a:spcPts val="600"/>
              </a:spcBef>
              <a:spcAft>
                <a:spcPts val="600"/>
              </a:spcAft>
            </a:pPr>
            <a:r>
              <a:rPr lang="en-US" dirty="0"/>
              <a:t>The body either resists the effects of insulin or, after diabetes is present for some time, does not produce enough insulin to maintain a normal glucose level. </a:t>
            </a:r>
          </a:p>
          <a:p>
            <a:pPr lvl="2">
              <a:spcBef>
                <a:spcPts val="600"/>
              </a:spcBef>
              <a:spcAft>
                <a:spcPts val="600"/>
              </a:spcAft>
            </a:pPr>
            <a:r>
              <a:rPr lang="en-US" dirty="0"/>
              <a:t>People make insulin, but their cells do not use it as well as they should. </a:t>
            </a:r>
          </a:p>
          <a:p>
            <a:pPr lvl="3">
              <a:spcBef>
                <a:spcPts val="600"/>
              </a:spcBef>
              <a:spcAft>
                <a:spcPts val="600"/>
              </a:spcAft>
            </a:pPr>
            <a:r>
              <a:rPr lang="en-US" dirty="0"/>
              <a:t>Doctors call this insulin resistance. </a:t>
            </a:r>
          </a:p>
          <a:p>
            <a:pPr lvl="2">
              <a:spcBef>
                <a:spcPts val="600"/>
              </a:spcBef>
              <a:spcAft>
                <a:spcPts val="600"/>
              </a:spcAft>
            </a:pPr>
            <a:r>
              <a:rPr lang="en-US" dirty="0"/>
              <a:t>There may be a genetic predisposition to the disease.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Diabetes Mellitus Type 2</a:t>
            </a:r>
            <a:endParaRPr lang="en-US" dirty="0"/>
          </a:p>
        </p:txBody>
      </p:sp>
      <p:sp>
        <p:nvSpPr>
          <p:cNvPr id="3" name="Text Placeholder 2"/>
          <p:cNvSpPr>
            <a:spLocks noGrp="1"/>
          </p:cNvSpPr>
          <p:nvPr>
            <p:ph type="body" idx="1"/>
          </p:nvPr>
        </p:nvSpPr>
        <p:spPr>
          <a:xfrm>
            <a:off x="784663" y="1615216"/>
            <a:ext cx="10435590" cy="4665511"/>
          </a:xfrm>
        </p:spPr>
        <p:txBody>
          <a:bodyPr/>
          <a:lstStyle/>
          <a:p>
            <a:pPr>
              <a:spcBef>
                <a:spcPts val="600"/>
              </a:spcBef>
              <a:spcAft>
                <a:spcPts val="600"/>
              </a:spcAft>
            </a:pPr>
            <a:r>
              <a:rPr lang="en-US" sz="2400" dirty="0"/>
              <a:t>Type 2 diabetes</a:t>
            </a:r>
          </a:p>
          <a:p>
            <a:pPr lvl="1">
              <a:spcBef>
                <a:spcPts val="600"/>
              </a:spcBef>
              <a:spcAft>
                <a:spcPts val="600"/>
              </a:spcAft>
            </a:pPr>
            <a:r>
              <a:rPr lang="en-US" sz="2200" dirty="0"/>
              <a:t>Most are treated through a regimen of weight loss, exercise, and hypoglycemia medications that lower blood glucose levels.</a:t>
            </a:r>
          </a:p>
          <a:p>
            <a:pPr lvl="2">
              <a:spcBef>
                <a:spcPts val="600"/>
              </a:spcBef>
              <a:spcAft>
                <a:spcPts val="600"/>
              </a:spcAft>
            </a:pPr>
            <a:r>
              <a:rPr lang="en-US" sz="2000" dirty="0"/>
              <a:t>Do not initially require insulin injections</a:t>
            </a:r>
          </a:p>
          <a:p>
            <a:pPr lvl="2">
              <a:spcBef>
                <a:spcPts val="600"/>
              </a:spcBef>
              <a:spcAft>
                <a:spcPts val="600"/>
              </a:spcAft>
            </a:pPr>
            <a:r>
              <a:rPr lang="en-US" sz="2000" dirty="0"/>
              <a:t>Occasionally, as patient gets older, low doses of insulin may be needed to regulate blood glucose levels. </a:t>
            </a:r>
          </a:p>
          <a:p>
            <a:pPr>
              <a:spcBef>
                <a:spcPts val="600"/>
              </a:spcBef>
              <a:spcAft>
                <a:spcPts val="600"/>
              </a:spcAft>
            </a:pPr>
            <a:r>
              <a:rPr lang="en-US" sz="2400" dirty="0"/>
              <a:t>Diabetic emergencies occur when patient’s circulating blood sugar level is either:</a:t>
            </a:r>
          </a:p>
          <a:p>
            <a:pPr lvl="1">
              <a:spcBef>
                <a:spcPts val="600"/>
              </a:spcBef>
              <a:spcAft>
                <a:spcPts val="600"/>
              </a:spcAft>
            </a:pPr>
            <a:r>
              <a:rPr lang="en-US" sz="2200" dirty="0"/>
              <a:t>Too low (hypoglycemia)</a:t>
            </a:r>
          </a:p>
          <a:p>
            <a:pPr lvl="1">
              <a:spcBef>
                <a:spcPts val="600"/>
              </a:spcBef>
              <a:spcAft>
                <a:spcPts val="600"/>
              </a:spcAft>
            </a:pPr>
            <a:r>
              <a:rPr lang="en-US" sz="2200" dirty="0"/>
              <a:t>Too high (hyperglycemia)</a:t>
            </a:r>
          </a:p>
          <a:p>
            <a:pPr lvl="2">
              <a:spcBef>
                <a:spcPts val="600"/>
              </a:spcBef>
              <a:spcAft>
                <a:spcPts val="600"/>
              </a:spcAft>
            </a:pP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E99A8-541B-4505-80D2-388579A985B8}"/>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Hypoglycemia</a:t>
            </a:r>
            <a:endParaRPr lang="en-US" b="1" i="0" u="none" strike="noStrike" kern="1600" baseline="0" dirty="0"/>
          </a:p>
        </p:txBody>
      </p:sp>
      <p:sp>
        <p:nvSpPr>
          <p:cNvPr id="3" name="Text Placeholder 2">
            <a:extLst>
              <a:ext uri="{FF2B5EF4-FFF2-40B4-BE49-F238E27FC236}">
                <a16:creationId xmlns:a16="http://schemas.microsoft.com/office/drawing/2014/main" xmlns="" id="{2F5709AD-713E-4C3C-9FD6-4F024DDE9F99}"/>
              </a:ext>
            </a:extLst>
          </p:cNvPr>
          <p:cNvSpPr>
            <a:spLocks noGrp="1"/>
          </p:cNvSpPr>
          <p:nvPr>
            <p:ph type="body" idx="1"/>
          </p:nvPr>
        </p:nvSpPr>
        <p:spPr>
          <a:xfrm>
            <a:off x="895927" y="1492505"/>
            <a:ext cx="7758546" cy="4835724"/>
          </a:xfrm>
        </p:spPr>
        <p:txBody>
          <a:bodyPr/>
          <a:lstStyle/>
          <a:p>
            <a:pPr marR="0" lvl="0" rtl="0">
              <a:buNone/>
            </a:pPr>
            <a:r>
              <a:rPr lang="en-US" b="1" strike="noStrike" dirty="0">
                <a:solidFill>
                  <a:schemeClr val="tx2"/>
                </a:solidFill>
              </a:rPr>
              <a:t>Hypoglycemia</a:t>
            </a:r>
            <a:r>
              <a:rPr lang="en-US" b="1" u="none" strike="noStrike" baseline="0" dirty="0"/>
              <a:t> </a:t>
            </a:r>
          </a:p>
          <a:p>
            <a:pPr>
              <a:spcBef>
                <a:spcPts val="600"/>
              </a:spcBef>
              <a:spcAft>
                <a:spcPts val="600"/>
              </a:spcAft>
            </a:pPr>
            <a:r>
              <a:rPr lang="en-US" u="none" strike="noStrike" baseline="0" dirty="0"/>
              <a:t>When a blood sugar gets too low, </a:t>
            </a:r>
            <a:r>
              <a:rPr lang="en-US" u="dbl" strike="noStrike" dirty="0">
                <a:solidFill>
                  <a:srgbClr val="C00000"/>
                </a:solidFill>
              </a:rPr>
              <a:t>hypoglycemia </a:t>
            </a:r>
            <a:r>
              <a:rPr lang="en-US" strike="noStrike" dirty="0">
                <a:solidFill>
                  <a:schemeClr val="tx2"/>
                </a:solidFill>
              </a:rPr>
              <a:t>results</a:t>
            </a:r>
            <a:r>
              <a:rPr lang="en-US" strike="noStrike" baseline="0" dirty="0">
                <a:solidFill>
                  <a:schemeClr val="tx2"/>
                </a:solidFill>
              </a:rPr>
              <a:t>.</a:t>
            </a:r>
            <a:r>
              <a:rPr lang="en-US" u="none" strike="noStrike" baseline="0" dirty="0"/>
              <a:t> </a:t>
            </a:r>
          </a:p>
          <a:p>
            <a:pPr marR="0" lvl="0" rtl="0"/>
            <a:endParaRPr lang="en-US" u="none" strike="noStrike" baseline="0" dirty="0"/>
          </a:p>
        </p:txBody>
      </p:sp>
      <p:pic>
        <p:nvPicPr>
          <p:cNvPr id="7170" name="Picture 2" descr="Table entries are as follows. An excessive dose of insulin; An excessive dose or overdose of an oral hypoglycemic medication; Too little food after taking diabetes medicine; Overexertion, which exhausts glucose supplies; Illness with vomiting (loss of glucose intake); Combinations of the previously listed causes. " title="A photo shows the causes of diabetic hypoglyc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173" y="2672194"/>
            <a:ext cx="5232456" cy="356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63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6A80C-431C-4A61-B2F8-4368137F1833}"/>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Hypoglycemia</a:t>
            </a:r>
            <a:endParaRPr lang="en-US" b="1" i="0" u="none" strike="noStrike" kern="1600" baseline="0" dirty="0"/>
          </a:p>
        </p:txBody>
      </p:sp>
      <p:sp>
        <p:nvSpPr>
          <p:cNvPr id="3" name="Text Placeholder 2">
            <a:extLst>
              <a:ext uri="{FF2B5EF4-FFF2-40B4-BE49-F238E27FC236}">
                <a16:creationId xmlns:a16="http://schemas.microsoft.com/office/drawing/2014/main" xmlns="" id="{D0882CFB-7D0C-48A3-A6CF-96AEE01812C3}"/>
              </a:ext>
            </a:extLst>
          </p:cNvPr>
          <p:cNvSpPr>
            <a:spLocks noGrp="1"/>
          </p:cNvSpPr>
          <p:nvPr>
            <p:ph type="body" idx="1"/>
          </p:nvPr>
        </p:nvSpPr>
        <p:spPr>
          <a:xfrm>
            <a:off x="789940" y="1884389"/>
            <a:ext cx="10435590" cy="3986213"/>
          </a:xfrm>
        </p:spPr>
        <p:txBody>
          <a:bodyPr/>
          <a:lstStyle/>
          <a:p>
            <a:pPr lvl="0">
              <a:spcBef>
                <a:spcPts val="600"/>
              </a:spcBef>
              <a:spcAft>
                <a:spcPts val="600"/>
              </a:spcAft>
            </a:pPr>
            <a:r>
              <a:rPr lang="en-US" dirty="0"/>
              <a:t>Signs and symptoms of severe hypoglycemia:</a:t>
            </a:r>
          </a:p>
          <a:p>
            <a:pPr lvl="1">
              <a:spcBef>
                <a:spcPts val="600"/>
              </a:spcBef>
              <a:spcAft>
                <a:spcPts val="600"/>
              </a:spcAft>
            </a:pPr>
            <a:r>
              <a:rPr lang="en-US" dirty="0"/>
              <a:t>Marked confusion</a:t>
            </a:r>
          </a:p>
          <a:p>
            <a:pPr lvl="1">
              <a:spcBef>
                <a:spcPts val="600"/>
              </a:spcBef>
              <a:spcAft>
                <a:spcPts val="600"/>
              </a:spcAft>
            </a:pPr>
            <a:r>
              <a:rPr lang="en-US" dirty="0"/>
              <a:t>Disorientation</a:t>
            </a:r>
          </a:p>
          <a:p>
            <a:pPr lvl="1">
              <a:spcBef>
                <a:spcPts val="600"/>
              </a:spcBef>
              <a:spcAft>
                <a:spcPts val="600"/>
              </a:spcAft>
            </a:pPr>
            <a:r>
              <a:rPr lang="en-US" dirty="0"/>
              <a:t>Lethargy and loss of responsiveness</a:t>
            </a:r>
          </a:p>
          <a:p>
            <a:pPr lvl="1">
              <a:spcBef>
                <a:spcPts val="600"/>
              </a:spcBef>
              <a:spcAft>
                <a:spcPts val="600"/>
              </a:spcAft>
            </a:pPr>
            <a:r>
              <a:rPr lang="en-US" dirty="0"/>
              <a:t>Slurred speech</a:t>
            </a:r>
          </a:p>
          <a:p>
            <a:pPr lvl="1">
              <a:spcBef>
                <a:spcPts val="600"/>
              </a:spcBef>
              <a:spcAft>
                <a:spcPts val="600"/>
              </a:spcAft>
            </a:pPr>
            <a:r>
              <a:rPr lang="en-US" dirty="0"/>
              <a:t>Seizures</a:t>
            </a:r>
          </a:p>
          <a:p>
            <a:pPr lvl="1">
              <a:spcBef>
                <a:spcPts val="600"/>
              </a:spcBef>
              <a:spcAft>
                <a:spcPts val="600"/>
              </a:spcAft>
            </a:pPr>
            <a:r>
              <a:rPr lang="en-US" dirty="0"/>
              <a:t>Unilateral extremity weakness resembling a stroke</a:t>
            </a:r>
          </a:p>
          <a:p>
            <a:pPr lvl="1">
              <a:spcBef>
                <a:spcPts val="600"/>
              </a:spcBef>
              <a:spcAft>
                <a:spcPts val="600"/>
              </a:spcAft>
            </a:pPr>
            <a:r>
              <a:rPr lang="en-US" dirty="0"/>
              <a:t>Irrational or combative behavior</a:t>
            </a:r>
          </a:p>
          <a:p>
            <a:pPr marR="0" lvl="0" rtl="0"/>
            <a:endParaRPr lang="en-US" u="none" strike="noStrike" baseline="0" dirty="0"/>
          </a:p>
        </p:txBody>
      </p:sp>
    </p:spTree>
    <p:extLst>
      <p:ext uri="{BB962C8B-B14F-4D97-AF65-F5344CB8AC3E}">
        <p14:creationId xmlns:p14="http://schemas.microsoft.com/office/powerpoint/2010/main" val="1264282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8D351-3EDE-443D-B981-C5CF81AC1305}"/>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Hyperglycemia</a:t>
            </a:r>
            <a:endParaRPr lang="en-US" b="1" i="0" u="none" strike="noStrike" kern="1600" baseline="0" dirty="0"/>
          </a:p>
        </p:txBody>
      </p:sp>
      <p:sp>
        <p:nvSpPr>
          <p:cNvPr id="3" name="Text Placeholder 2">
            <a:extLst>
              <a:ext uri="{FF2B5EF4-FFF2-40B4-BE49-F238E27FC236}">
                <a16:creationId xmlns:a16="http://schemas.microsoft.com/office/drawing/2014/main" xmlns="" id="{F697C1B8-518C-419F-94CC-B928B2C70CC2}"/>
              </a:ext>
            </a:extLst>
          </p:cNvPr>
          <p:cNvSpPr>
            <a:spLocks noGrp="1"/>
          </p:cNvSpPr>
          <p:nvPr>
            <p:ph type="body" idx="1"/>
          </p:nvPr>
        </p:nvSpPr>
        <p:spPr>
          <a:xfrm>
            <a:off x="789941" y="1579590"/>
            <a:ext cx="5102860" cy="4561328"/>
          </a:xfrm>
        </p:spPr>
        <p:txBody>
          <a:bodyPr/>
          <a:lstStyle/>
          <a:p>
            <a:pPr marR="0" lvl="0" rtl="0">
              <a:spcBef>
                <a:spcPts val="300"/>
              </a:spcBef>
              <a:spcAft>
                <a:spcPts val="300"/>
              </a:spcAft>
              <a:buNone/>
            </a:pPr>
            <a:r>
              <a:rPr lang="en-US" b="1" strike="noStrike" dirty="0">
                <a:solidFill>
                  <a:schemeClr val="tx2"/>
                </a:solidFill>
              </a:rPr>
              <a:t>Hyperglycemia</a:t>
            </a:r>
            <a:r>
              <a:rPr lang="en-US" b="1" u="none" strike="noStrike" baseline="0" dirty="0"/>
              <a:t> </a:t>
            </a:r>
          </a:p>
          <a:p>
            <a:pPr marR="0" lvl="0" rtl="0">
              <a:spcBef>
                <a:spcPts val="300"/>
              </a:spcBef>
              <a:spcAft>
                <a:spcPts val="300"/>
              </a:spcAft>
            </a:pPr>
            <a:r>
              <a:rPr lang="en-US" u="none" strike="noStrike" baseline="0" dirty="0"/>
              <a:t>High blood sugar, or </a:t>
            </a:r>
            <a:r>
              <a:rPr lang="en-US" u="dbl" strike="noStrike" dirty="0">
                <a:solidFill>
                  <a:srgbClr val="C00000"/>
                </a:solidFill>
              </a:rPr>
              <a:t>hyperglycemia</a:t>
            </a:r>
            <a:endParaRPr lang="en-US" dirty="0"/>
          </a:p>
          <a:p>
            <a:pPr marR="0" lvl="0" rtl="0">
              <a:spcBef>
                <a:spcPts val="300"/>
              </a:spcBef>
              <a:spcAft>
                <a:spcPts val="300"/>
              </a:spcAft>
            </a:pPr>
            <a:r>
              <a:rPr lang="en-US" u="none" strike="noStrike" baseline="0" dirty="0"/>
              <a:t>The primary cause of hyperglycemia in diabetics is failure to take diabetes medications.</a:t>
            </a:r>
          </a:p>
          <a:p>
            <a:pPr>
              <a:spcAft>
                <a:spcPts val="300"/>
              </a:spcAft>
            </a:pPr>
            <a:r>
              <a:rPr lang="en-US" dirty="0"/>
              <a:t>L</a:t>
            </a:r>
            <a:r>
              <a:rPr lang="en-US" u="none" strike="noStrike" baseline="0" dirty="0"/>
              <a:t>eads to:</a:t>
            </a:r>
          </a:p>
          <a:p>
            <a:pPr lvl="1">
              <a:spcAft>
                <a:spcPts val="300"/>
              </a:spcAft>
            </a:pPr>
            <a:r>
              <a:rPr lang="en-US" u="none" strike="noStrike" baseline="0" dirty="0"/>
              <a:t> A very high blood sugar level</a:t>
            </a:r>
          </a:p>
          <a:p>
            <a:pPr lvl="1">
              <a:spcAft>
                <a:spcPts val="300"/>
              </a:spcAft>
            </a:pPr>
            <a:r>
              <a:rPr lang="en-US" u="none" strike="noStrike" baseline="0" dirty="0"/>
              <a:t> </a:t>
            </a:r>
            <a:r>
              <a:rPr lang="en-US" u="dbl" strike="noStrike" dirty="0">
                <a:solidFill>
                  <a:srgbClr val="FF0000"/>
                </a:solidFill>
              </a:rPr>
              <a:t>Polyuria</a:t>
            </a:r>
            <a:r>
              <a:rPr lang="en-US" u="none" strike="noStrike" baseline="0" dirty="0"/>
              <a:t> (urinating a lot)</a:t>
            </a:r>
          </a:p>
          <a:p>
            <a:pPr lvl="1">
              <a:spcAft>
                <a:spcPts val="300"/>
              </a:spcAft>
            </a:pPr>
            <a:r>
              <a:rPr lang="en-US" u="none" strike="noStrike" baseline="0" dirty="0"/>
              <a:t> </a:t>
            </a:r>
            <a:r>
              <a:rPr lang="en-US" u="dbl" strike="noStrike" dirty="0">
                <a:solidFill>
                  <a:srgbClr val="FF0000"/>
                </a:solidFill>
              </a:rPr>
              <a:t>Polydipsia</a:t>
            </a:r>
            <a:r>
              <a:rPr lang="en-US" u="none" strike="noStrike" baseline="0" dirty="0"/>
              <a:t> (thirsty all the time)</a:t>
            </a:r>
          </a:p>
          <a:p>
            <a:pPr lvl="1">
              <a:spcAft>
                <a:spcPts val="300"/>
              </a:spcAft>
            </a:pPr>
            <a:r>
              <a:rPr lang="en-US" u="none" strike="noStrike" baseline="0" dirty="0"/>
              <a:t> Dry mouth</a:t>
            </a:r>
          </a:p>
          <a:p>
            <a:pPr lvl="1">
              <a:spcAft>
                <a:spcPts val="300"/>
              </a:spcAft>
            </a:pPr>
            <a:r>
              <a:rPr lang="en-US" u="none" strike="noStrike" baseline="0" dirty="0"/>
              <a:t> Fatigue</a:t>
            </a:r>
          </a:p>
        </p:txBody>
      </p:sp>
      <p:pic>
        <p:nvPicPr>
          <p:cNvPr id="8195" name="Picture 3" descr="The table entries are as follows.Hyperglycemia: Polyuria; Polydipsia; Dehydration; Warm, dry skin; Rapid deep pulse; Normal or low blood pressure; Sweet or fruity breath; Rapid, deep respirations; Less than A (alert) on A V P U scale. " title="A table shows the comparison of findings in hypoglycemia and hyperglyc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186" y="1987752"/>
            <a:ext cx="4706718" cy="384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1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25830" y="1570182"/>
            <a:ext cx="10287000" cy="4619735"/>
          </a:xfrm>
        </p:spPr>
        <p:txBody>
          <a:bodyPr numCol="2"/>
          <a:lstStyle/>
          <a:p>
            <a:r>
              <a:rPr lang="en-US" sz="2000" dirty="0"/>
              <a:t>Absence seizure</a:t>
            </a:r>
          </a:p>
          <a:p>
            <a:r>
              <a:rPr lang="en-US" sz="2000" dirty="0"/>
              <a:t>Altered mental status</a:t>
            </a:r>
          </a:p>
          <a:p>
            <a:r>
              <a:rPr lang="en-US" sz="2000" dirty="0"/>
              <a:t>Aura</a:t>
            </a:r>
          </a:p>
          <a:p>
            <a:r>
              <a:rPr lang="en-US" sz="2000" dirty="0"/>
              <a:t>Clonic activity</a:t>
            </a:r>
          </a:p>
          <a:p>
            <a:r>
              <a:rPr lang="en-US" sz="2000" dirty="0"/>
              <a:t>Coma</a:t>
            </a:r>
          </a:p>
          <a:p>
            <a:r>
              <a:rPr lang="en-US" sz="2000" dirty="0"/>
              <a:t>Delirium</a:t>
            </a:r>
          </a:p>
          <a:p>
            <a:r>
              <a:rPr lang="en-US" sz="2000" dirty="0"/>
              <a:t>Dementia</a:t>
            </a:r>
          </a:p>
          <a:p>
            <a:r>
              <a:rPr lang="en-US" sz="2000" dirty="0"/>
              <a:t>Diabetes mellitus</a:t>
            </a:r>
          </a:p>
          <a:p>
            <a:r>
              <a:rPr lang="en-US" sz="2000" dirty="0"/>
              <a:t>Epilepsy</a:t>
            </a:r>
          </a:p>
          <a:p>
            <a:r>
              <a:rPr lang="en-US" sz="2000" dirty="0"/>
              <a:t>Generalized seizure</a:t>
            </a:r>
          </a:p>
          <a:p>
            <a:r>
              <a:rPr lang="en-US" sz="2000" dirty="0"/>
              <a:t>Glucose</a:t>
            </a:r>
          </a:p>
          <a:p>
            <a:r>
              <a:rPr lang="en-US" sz="2000" dirty="0"/>
              <a:t>Hyperglycemia</a:t>
            </a:r>
          </a:p>
          <a:p>
            <a:r>
              <a:rPr lang="en-US" sz="2000" dirty="0"/>
              <a:t>Hypoglycemia</a:t>
            </a:r>
          </a:p>
          <a:p>
            <a:r>
              <a:rPr lang="en-US" sz="2000" dirty="0"/>
              <a:t>Insulin</a:t>
            </a:r>
          </a:p>
          <a:p>
            <a:r>
              <a:rPr lang="en-US" sz="2000" dirty="0"/>
              <a:t>Polydipsia</a:t>
            </a:r>
          </a:p>
          <a:p>
            <a:r>
              <a:rPr lang="en-US" sz="2000" dirty="0"/>
              <a:t>Polyuria</a:t>
            </a:r>
          </a:p>
          <a:p>
            <a:r>
              <a:rPr lang="en-US" sz="2000" dirty="0"/>
              <a:t>Seizure</a:t>
            </a:r>
          </a:p>
          <a:p>
            <a:r>
              <a:rPr lang="en-US" sz="2000" dirty="0"/>
              <a:t>Stroke</a:t>
            </a:r>
          </a:p>
          <a:p>
            <a:r>
              <a:rPr lang="en-US" sz="2000" dirty="0"/>
              <a:t>Tonic activity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Hyperglycemia</a:t>
            </a:r>
            <a:endParaRPr lang="en-US" dirty="0"/>
          </a:p>
        </p:txBody>
      </p:sp>
      <p:sp>
        <p:nvSpPr>
          <p:cNvPr id="3" name="Text Placeholder 2"/>
          <p:cNvSpPr>
            <a:spLocks noGrp="1"/>
          </p:cNvSpPr>
          <p:nvPr>
            <p:ph type="body" idx="1"/>
          </p:nvPr>
        </p:nvSpPr>
        <p:spPr>
          <a:xfrm>
            <a:off x="760912" y="1985818"/>
            <a:ext cx="10435590" cy="4414982"/>
          </a:xfrm>
        </p:spPr>
        <p:txBody>
          <a:bodyPr/>
          <a:lstStyle/>
          <a:p>
            <a:pPr lvl="0">
              <a:spcBef>
                <a:spcPts val="600"/>
              </a:spcBef>
              <a:spcAft>
                <a:spcPts val="600"/>
              </a:spcAft>
            </a:pPr>
            <a:r>
              <a:rPr lang="en-US" dirty="0"/>
              <a:t>Escalating blood glucose levels build up acids (ketones) within the blood.</a:t>
            </a:r>
          </a:p>
          <a:p>
            <a:pPr lvl="1">
              <a:spcBef>
                <a:spcPts val="600"/>
              </a:spcBef>
              <a:spcAft>
                <a:spcPts val="600"/>
              </a:spcAft>
            </a:pPr>
            <a:r>
              <a:rPr lang="en-US" dirty="0"/>
              <a:t>Associated nausea, vomiting, abdominal pain, and varying degrees of altered mental status</a:t>
            </a:r>
          </a:p>
          <a:p>
            <a:pPr lvl="1">
              <a:spcBef>
                <a:spcPts val="600"/>
              </a:spcBef>
              <a:spcAft>
                <a:spcPts val="600"/>
              </a:spcAft>
            </a:pPr>
            <a:r>
              <a:rPr lang="en-US" dirty="0"/>
              <a:t>Unless treated, the combination of high blood sugar and acidosis can result in </a:t>
            </a:r>
            <a:r>
              <a:rPr lang="en-US" dirty="0">
                <a:solidFill>
                  <a:schemeClr val="tx2"/>
                </a:solidFill>
              </a:rPr>
              <a:t>coma</a:t>
            </a:r>
            <a:r>
              <a:rPr lang="en-US" dirty="0"/>
              <a:t>, brain damage, or death. </a:t>
            </a:r>
          </a:p>
          <a:p>
            <a:pPr lvl="1">
              <a:spcBef>
                <a:spcPts val="600"/>
              </a:spcBef>
              <a:spcAft>
                <a:spcPts val="600"/>
              </a:spcAft>
            </a:pPr>
            <a:r>
              <a:rPr lang="en-US" dirty="0"/>
              <a:t>Occurs much less than hypoglycemia and typically comes on slowly over days to even months.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Hyperglycemia</a:t>
            </a:r>
            <a:endParaRPr lang="en-US" dirty="0"/>
          </a:p>
        </p:txBody>
      </p:sp>
      <p:sp>
        <p:nvSpPr>
          <p:cNvPr id="3" name="Text Placeholder 2"/>
          <p:cNvSpPr>
            <a:spLocks noGrp="1"/>
          </p:cNvSpPr>
          <p:nvPr>
            <p:ph type="body" idx="1"/>
          </p:nvPr>
        </p:nvSpPr>
        <p:spPr>
          <a:xfrm>
            <a:off x="760912" y="2604655"/>
            <a:ext cx="10435590" cy="3796145"/>
          </a:xfrm>
        </p:spPr>
        <p:txBody>
          <a:bodyPr/>
          <a:lstStyle/>
          <a:p>
            <a:pPr lvl="0">
              <a:spcBef>
                <a:spcPts val="600"/>
              </a:spcBef>
              <a:spcAft>
                <a:spcPts val="600"/>
              </a:spcAft>
            </a:pPr>
            <a:r>
              <a:rPr lang="en-US" sz="2400" dirty="0"/>
              <a:t>Many children and adults who are undiagnosed diabetics commonly present with signs and symptoms of hyperglycemia.</a:t>
            </a:r>
          </a:p>
          <a:p>
            <a:pPr lvl="1">
              <a:spcBef>
                <a:spcPts val="600"/>
              </a:spcBef>
              <a:spcAft>
                <a:spcPts val="600"/>
              </a:spcAft>
            </a:pPr>
            <a:r>
              <a:rPr lang="en-US" sz="2400" dirty="0"/>
              <a:t>Consider undiagnosed diabetes with someone who presents with altered mental status not from trauma and no history of diabetes.</a:t>
            </a:r>
          </a:p>
        </p:txBody>
      </p:sp>
    </p:spTree>
    <p:extLst>
      <p:ext uri="{BB962C8B-B14F-4D97-AF65-F5344CB8AC3E}">
        <p14:creationId xmlns:p14="http://schemas.microsoft.com/office/powerpoint/2010/main" val="227571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Stroke</a:t>
            </a:r>
            <a:endParaRPr lang="en-US" dirty="0"/>
          </a:p>
        </p:txBody>
      </p:sp>
      <p:sp>
        <p:nvSpPr>
          <p:cNvPr id="3" name="Text Placeholder 2"/>
          <p:cNvSpPr>
            <a:spLocks noGrp="1"/>
          </p:cNvSpPr>
          <p:nvPr>
            <p:ph type="body" idx="1"/>
          </p:nvPr>
        </p:nvSpPr>
        <p:spPr>
          <a:xfrm>
            <a:off x="862511" y="2327564"/>
            <a:ext cx="10435590" cy="4174836"/>
          </a:xfrm>
        </p:spPr>
        <p:txBody>
          <a:bodyPr/>
          <a:lstStyle/>
          <a:p>
            <a:pPr>
              <a:buNone/>
            </a:pPr>
            <a:r>
              <a:rPr lang="en-US" b="1" dirty="0"/>
              <a:t>Stroke</a:t>
            </a:r>
          </a:p>
          <a:p>
            <a:pPr lvl="1">
              <a:spcBef>
                <a:spcPts val="600"/>
              </a:spcBef>
              <a:spcAft>
                <a:spcPts val="600"/>
              </a:spcAft>
            </a:pPr>
            <a:r>
              <a:rPr lang="en-US" sz="2200" dirty="0"/>
              <a:t>Stroke is a general term that describes neurologic brain impairment resulting from low blood flow or a lack of blood flow to areas of the brain. </a:t>
            </a:r>
          </a:p>
          <a:p>
            <a:pPr lvl="1">
              <a:spcBef>
                <a:spcPts val="600"/>
              </a:spcBef>
              <a:spcAft>
                <a:spcPts val="600"/>
              </a:spcAft>
            </a:pPr>
            <a:r>
              <a:rPr lang="en-US" sz="2200" dirty="0"/>
              <a:t>Be familiar with the two basic types of stroke:</a:t>
            </a:r>
          </a:p>
          <a:p>
            <a:pPr lvl="2">
              <a:spcBef>
                <a:spcPts val="600"/>
              </a:spcBef>
              <a:spcAft>
                <a:spcPts val="600"/>
              </a:spcAft>
            </a:pPr>
            <a:r>
              <a:rPr lang="en-US" sz="2000" dirty="0"/>
              <a:t>Ischemic Stroke</a:t>
            </a:r>
          </a:p>
          <a:p>
            <a:pPr lvl="2">
              <a:spcBef>
                <a:spcPts val="600"/>
              </a:spcBef>
              <a:spcAft>
                <a:spcPts val="600"/>
              </a:spcAft>
            </a:pPr>
            <a:r>
              <a:rPr lang="en-US" sz="2000" dirty="0"/>
              <a:t>Hemorrhagic Stroke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Ischemic Stroke</a:t>
            </a:r>
            <a:endParaRPr lang="en-US" dirty="0"/>
          </a:p>
        </p:txBody>
      </p:sp>
      <p:sp>
        <p:nvSpPr>
          <p:cNvPr id="3" name="Text Placeholder 2"/>
          <p:cNvSpPr>
            <a:spLocks noGrp="1"/>
          </p:cNvSpPr>
          <p:nvPr>
            <p:ph type="body" idx="1"/>
          </p:nvPr>
        </p:nvSpPr>
        <p:spPr>
          <a:xfrm>
            <a:off x="862511" y="2038350"/>
            <a:ext cx="6369562" cy="4464050"/>
          </a:xfrm>
        </p:spPr>
        <p:txBody>
          <a:bodyPr/>
          <a:lstStyle/>
          <a:p>
            <a:pPr>
              <a:spcBef>
                <a:spcPts val="600"/>
              </a:spcBef>
              <a:spcAft>
                <a:spcPts val="600"/>
              </a:spcAft>
            </a:pPr>
            <a:r>
              <a:rPr lang="en-US" dirty="0"/>
              <a:t>Also known as a “dry stroke” or “white stroke”</a:t>
            </a:r>
          </a:p>
          <a:p>
            <a:pPr lvl="1">
              <a:spcBef>
                <a:spcPts val="600"/>
              </a:spcBef>
              <a:spcAft>
                <a:spcPts val="600"/>
              </a:spcAft>
            </a:pPr>
            <a:r>
              <a:rPr lang="en-US" dirty="0"/>
              <a:t>The brain’s blood vessels, although blocked, remain intact and do not bleed.</a:t>
            </a:r>
          </a:p>
          <a:p>
            <a:pPr>
              <a:spcBef>
                <a:spcPts val="600"/>
              </a:spcBef>
              <a:spcAft>
                <a:spcPts val="600"/>
              </a:spcAft>
            </a:pPr>
            <a:r>
              <a:rPr lang="en-US" dirty="0"/>
              <a:t>Caused by a disruption of blood flow to a portion of the brain</a:t>
            </a:r>
          </a:p>
          <a:p>
            <a:pPr>
              <a:spcBef>
                <a:spcPts val="600"/>
              </a:spcBef>
              <a:spcAft>
                <a:spcPts val="600"/>
              </a:spcAft>
            </a:pPr>
            <a:r>
              <a:rPr lang="en-US" dirty="0"/>
              <a:t>Eighty percent of strokes are ischemic.</a:t>
            </a:r>
          </a:p>
          <a:p>
            <a:pPr>
              <a:spcBef>
                <a:spcPts val="600"/>
              </a:spcBef>
              <a:spcAft>
                <a:spcPts val="600"/>
              </a:spcAft>
            </a:pPr>
            <a:r>
              <a:rPr lang="en-US" dirty="0"/>
              <a:t>Primary cause is foreign material (an embolus) lodged in an artery in the brain.</a:t>
            </a:r>
          </a:p>
        </p:txBody>
      </p:sp>
      <p:pic>
        <p:nvPicPr>
          <p:cNvPr id="9218" name="Picture 2" descr="Illustration shows the brain with blood flow disrupted to the right side by a clot in an art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989" y="2271561"/>
            <a:ext cx="3404914" cy="310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25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Altered Mental Status: Ischemic Stroke</a:t>
            </a:r>
            <a:endParaRPr lang="en-US" dirty="0"/>
          </a:p>
        </p:txBody>
      </p:sp>
      <p:sp>
        <p:nvSpPr>
          <p:cNvPr id="3" name="Text Placeholder 2"/>
          <p:cNvSpPr>
            <a:spLocks noGrp="1"/>
          </p:cNvSpPr>
          <p:nvPr>
            <p:ph type="body" idx="1"/>
          </p:nvPr>
        </p:nvSpPr>
        <p:spPr>
          <a:xfrm>
            <a:off x="878205" y="1843486"/>
            <a:ext cx="10435590" cy="3986213"/>
          </a:xfrm>
        </p:spPr>
        <p:txBody>
          <a:bodyPr/>
          <a:lstStyle/>
          <a:p>
            <a:pPr>
              <a:spcBef>
                <a:spcPts val="600"/>
              </a:spcBef>
              <a:spcAft>
                <a:spcPts val="600"/>
              </a:spcAft>
            </a:pPr>
            <a:r>
              <a:rPr lang="en-US" dirty="0"/>
              <a:t>Most emboli originate outside the brain. </a:t>
            </a:r>
          </a:p>
          <a:p>
            <a:pPr lvl="1">
              <a:spcBef>
                <a:spcPts val="600"/>
              </a:spcBef>
              <a:spcAft>
                <a:spcPts val="600"/>
              </a:spcAft>
            </a:pPr>
            <a:r>
              <a:rPr lang="en-US" dirty="0"/>
              <a:t>Blood clots</a:t>
            </a:r>
          </a:p>
          <a:p>
            <a:pPr lvl="1">
              <a:spcBef>
                <a:spcPts val="600"/>
              </a:spcBef>
              <a:spcAft>
                <a:spcPts val="600"/>
              </a:spcAft>
            </a:pPr>
            <a:r>
              <a:rPr lang="en-US" dirty="0"/>
              <a:t>Fat from bone marrow after a recent long-bone fracture</a:t>
            </a:r>
          </a:p>
          <a:p>
            <a:pPr lvl="1">
              <a:spcBef>
                <a:spcPts val="600"/>
              </a:spcBef>
              <a:spcAft>
                <a:spcPts val="600"/>
              </a:spcAft>
            </a:pPr>
            <a:r>
              <a:rPr lang="en-US" dirty="0"/>
              <a:t>Cholesterol plaques that break loose from the heart chambers or carotid arteries</a:t>
            </a:r>
          </a:p>
          <a:p>
            <a:pPr lvl="0">
              <a:spcBef>
                <a:spcPts val="600"/>
              </a:spcBef>
              <a:spcAft>
                <a:spcPts val="600"/>
              </a:spcAft>
            </a:pPr>
            <a:r>
              <a:rPr lang="en-US" dirty="0"/>
              <a:t>Once lodged, blood flow to part of the brain may be reduced or completely stopped.</a:t>
            </a:r>
          </a:p>
          <a:p>
            <a:pPr lvl="0">
              <a:spcBef>
                <a:spcPts val="600"/>
              </a:spcBef>
              <a:spcAft>
                <a:spcPts val="600"/>
              </a:spcAft>
            </a:pPr>
            <a:r>
              <a:rPr lang="en-US" dirty="0"/>
              <a:t>Portions of the brain may cease to function properly.</a:t>
            </a:r>
          </a:p>
          <a:p>
            <a:pPr lvl="1">
              <a:spcBef>
                <a:spcPts val="600"/>
              </a:spcBef>
              <a:spcAft>
                <a:spcPts val="600"/>
              </a:spcAft>
            </a:pPr>
            <a:r>
              <a:rPr lang="en-US" dirty="0"/>
              <a:t>Results in a variety of signs and symptoms.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12318-D6B4-423C-B1BC-4E46FA4A593B}"/>
              </a:ext>
            </a:extLst>
          </p:cNvPr>
          <p:cNvSpPr>
            <a:spLocks noGrp="1"/>
          </p:cNvSpPr>
          <p:nvPr>
            <p:ph type="title"/>
          </p:nvPr>
        </p:nvSpPr>
        <p:spPr/>
        <p:txBody>
          <a:bodyPr/>
          <a:lstStyle/>
          <a:p>
            <a:pPr marR="0" rtl="0"/>
            <a:r>
              <a:rPr lang="en-US" b="1" i="0" u="none" strike="noStrike" kern="1600" baseline="0" dirty="0"/>
              <a:t>Altered Mental Status:</a:t>
            </a:r>
            <a:r>
              <a:rPr lang="en-US" b="1" i="0" u="none" strike="noStrike" kern="1600" dirty="0"/>
              <a:t> Hemorrhagic Stroke</a:t>
            </a:r>
            <a:endParaRPr lang="en-US" b="1" i="0" u="none" strike="noStrike" kern="1600" baseline="0" dirty="0"/>
          </a:p>
        </p:txBody>
      </p:sp>
      <p:sp>
        <p:nvSpPr>
          <p:cNvPr id="3" name="Text Placeholder 2">
            <a:extLst>
              <a:ext uri="{FF2B5EF4-FFF2-40B4-BE49-F238E27FC236}">
                <a16:creationId xmlns:a16="http://schemas.microsoft.com/office/drawing/2014/main" xmlns="" id="{A7AD6FD1-842F-4128-9193-48A6232F7283}"/>
              </a:ext>
            </a:extLst>
          </p:cNvPr>
          <p:cNvSpPr>
            <a:spLocks noGrp="1"/>
          </p:cNvSpPr>
          <p:nvPr>
            <p:ph type="body" idx="1"/>
          </p:nvPr>
        </p:nvSpPr>
        <p:spPr>
          <a:xfrm>
            <a:off x="878205" y="2333013"/>
            <a:ext cx="10435590" cy="3986213"/>
          </a:xfrm>
        </p:spPr>
        <p:txBody>
          <a:bodyPr/>
          <a:lstStyle/>
          <a:p>
            <a:pPr marR="0" lvl="0" rtl="0">
              <a:spcBef>
                <a:spcPts val="600"/>
              </a:spcBef>
              <a:spcAft>
                <a:spcPts val="600"/>
              </a:spcAft>
            </a:pPr>
            <a:r>
              <a:rPr lang="en-US" sz="2400" u="none" strike="noStrike" baseline="0" dirty="0"/>
              <a:t>The second type of stroke is a hemorrhagic stroke. </a:t>
            </a:r>
          </a:p>
          <a:p>
            <a:pPr lvl="1">
              <a:spcBef>
                <a:spcPts val="600"/>
              </a:spcBef>
              <a:spcAft>
                <a:spcPts val="600"/>
              </a:spcAft>
            </a:pPr>
            <a:r>
              <a:rPr lang="en-US" sz="2200" dirty="0"/>
              <a:t>A</a:t>
            </a:r>
            <a:r>
              <a:rPr lang="en-US" sz="2200" u="none" strike="noStrike" baseline="0" dirty="0"/>
              <a:t>lso known as an intracerebral hemorrhage, “wet stroke,” or “red stroke” </a:t>
            </a:r>
          </a:p>
          <a:p>
            <a:pPr lvl="1">
              <a:spcBef>
                <a:spcPts val="600"/>
              </a:spcBef>
              <a:spcAft>
                <a:spcPts val="600"/>
              </a:spcAft>
            </a:pPr>
            <a:r>
              <a:rPr lang="en-US" sz="2200" dirty="0"/>
              <a:t>O</a:t>
            </a:r>
            <a:r>
              <a:rPr lang="en-US" sz="2200" u="none" strike="noStrike" baseline="0" dirty="0"/>
              <a:t>ccurs when a blood vessel within the brain suddenly ruptures</a:t>
            </a:r>
          </a:p>
          <a:p>
            <a:pPr lvl="2">
              <a:spcBef>
                <a:spcPts val="600"/>
              </a:spcBef>
              <a:spcAft>
                <a:spcPts val="600"/>
              </a:spcAft>
            </a:pPr>
            <a:r>
              <a:rPr lang="en-US" sz="2000" dirty="0"/>
              <a:t>R</a:t>
            </a:r>
            <a:r>
              <a:rPr lang="en-US" sz="2000" u="none" strike="noStrike" baseline="0" dirty="0"/>
              <a:t>eleasing blood into the surrounding brain tissue</a:t>
            </a:r>
          </a:p>
          <a:p>
            <a:pPr lvl="2">
              <a:spcBef>
                <a:spcPts val="600"/>
              </a:spcBef>
              <a:spcAft>
                <a:spcPts val="600"/>
              </a:spcAft>
            </a:pPr>
            <a:r>
              <a:rPr lang="en-US" sz="2000" dirty="0"/>
              <a:t>Reduces the amount of oxygen and nutrients available to the brain</a:t>
            </a:r>
          </a:p>
          <a:p>
            <a:pPr lvl="2">
              <a:spcBef>
                <a:spcPts val="600"/>
              </a:spcBef>
              <a:spcAft>
                <a:spcPts val="600"/>
              </a:spcAft>
            </a:pPr>
            <a:r>
              <a:rPr lang="en-US" sz="2000" dirty="0"/>
              <a:t>The resulting hematoma also places direct pressure on the delicate brain tissue confined within the skull. </a:t>
            </a:r>
          </a:p>
          <a:p>
            <a:pPr marR="0" lvl="0" rtl="0"/>
            <a:endParaRPr lang="en-US" b="1" i="1" u="none" strike="noStrike" baseline="0" dirty="0"/>
          </a:p>
        </p:txBody>
      </p:sp>
    </p:spTree>
    <p:extLst>
      <p:ext uri="{BB962C8B-B14F-4D97-AF65-F5344CB8AC3E}">
        <p14:creationId xmlns:p14="http://schemas.microsoft.com/office/powerpoint/2010/main" val="2611865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08F69-6222-4CE2-A616-6EE81A312269}"/>
              </a:ext>
            </a:extLst>
          </p:cNvPr>
          <p:cNvSpPr>
            <a:spLocks noGrp="1"/>
          </p:cNvSpPr>
          <p:nvPr>
            <p:ph type="title"/>
          </p:nvPr>
        </p:nvSpPr>
        <p:spPr/>
        <p:txBody>
          <a:bodyPr/>
          <a:lstStyle/>
          <a:p>
            <a:pPr marR="0" rtl="0"/>
            <a:r>
              <a:rPr lang="en-US" b="1" i="0" u="none" strike="noStrike" kern="1600" baseline="0" dirty="0"/>
              <a:t>Altered Mental Status: Hemorrhagic Stroke</a:t>
            </a:r>
          </a:p>
        </p:txBody>
      </p:sp>
      <p:sp>
        <p:nvSpPr>
          <p:cNvPr id="3" name="Text Placeholder 2">
            <a:extLst>
              <a:ext uri="{FF2B5EF4-FFF2-40B4-BE49-F238E27FC236}">
                <a16:creationId xmlns:a16="http://schemas.microsoft.com/office/drawing/2014/main" xmlns="" id="{65A3A396-E6E7-4986-9687-35D8F286287E}"/>
              </a:ext>
            </a:extLst>
          </p:cNvPr>
          <p:cNvSpPr>
            <a:spLocks noGrp="1"/>
          </p:cNvSpPr>
          <p:nvPr>
            <p:ph type="body" idx="1"/>
          </p:nvPr>
        </p:nvSpPr>
        <p:spPr>
          <a:xfrm>
            <a:off x="878205" y="1975264"/>
            <a:ext cx="10435590" cy="4267434"/>
          </a:xfrm>
        </p:spPr>
        <p:txBody>
          <a:bodyPr/>
          <a:lstStyle/>
          <a:p>
            <a:pPr>
              <a:spcBef>
                <a:spcPts val="600"/>
              </a:spcBef>
              <a:spcAft>
                <a:spcPts val="600"/>
              </a:spcAft>
            </a:pPr>
            <a:r>
              <a:rPr lang="en-US" u="none" strike="noStrike" baseline="0" dirty="0"/>
              <a:t>The most common cause is a structural weakness within the wall of a blood vessel within the brain. </a:t>
            </a:r>
          </a:p>
          <a:p>
            <a:pPr lvl="1">
              <a:spcBef>
                <a:spcPts val="600"/>
              </a:spcBef>
              <a:spcAft>
                <a:spcPts val="600"/>
              </a:spcAft>
            </a:pPr>
            <a:r>
              <a:rPr lang="en-US" dirty="0"/>
              <a:t>C</a:t>
            </a:r>
            <a:r>
              <a:rPr lang="en-US" u="none" strike="noStrike" baseline="0" dirty="0"/>
              <a:t>onstant force of blood pressing against the wall of the vessel can cause it to burst. </a:t>
            </a:r>
          </a:p>
          <a:p>
            <a:pPr lvl="1">
              <a:spcBef>
                <a:spcPts val="600"/>
              </a:spcBef>
              <a:spcAft>
                <a:spcPts val="600"/>
              </a:spcAft>
            </a:pPr>
            <a:r>
              <a:rPr lang="en-US" u="none" strike="noStrike" baseline="0" dirty="0"/>
              <a:t>A bulge, or aneurysm, present in an artery can burst open. </a:t>
            </a:r>
          </a:p>
          <a:p>
            <a:pPr lvl="1">
              <a:spcBef>
                <a:spcPts val="600"/>
              </a:spcBef>
              <a:spcAft>
                <a:spcPts val="600"/>
              </a:spcAft>
            </a:pPr>
            <a:r>
              <a:rPr lang="en-US" dirty="0"/>
              <a:t>S</a:t>
            </a:r>
            <a:r>
              <a:rPr lang="en-US" u="none" strike="noStrike" baseline="0" dirty="0"/>
              <a:t>mall, fragile “end arteries” located at the base of the brain are especially vulnerable to developing a weakness and rupturing.</a:t>
            </a:r>
          </a:p>
          <a:p>
            <a:pPr>
              <a:spcBef>
                <a:spcPts val="600"/>
              </a:spcBef>
              <a:spcAft>
                <a:spcPts val="600"/>
              </a:spcAft>
            </a:pPr>
            <a:r>
              <a:rPr lang="en-US" dirty="0"/>
              <a:t>Depending on the size of the ruptured vessel and the extent of the brain affected, a hemorrhagic stroke can result in permanent neurologic problems or death. </a:t>
            </a:r>
          </a:p>
          <a:p>
            <a:pPr>
              <a:spcBef>
                <a:spcPts val="600"/>
              </a:spcBef>
              <a:spcAft>
                <a:spcPts val="600"/>
              </a:spcAft>
            </a:pPr>
            <a:r>
              <a:rPr lang="en-US" dirty="0"/>
              <a:t>People with high blood pressure are at risk for this type of stroke.</a:t>
            </a:r>
          </a:p>
        </p:txBody>
      </p:sp>
    </p:spTree>
    <p:extLst>
      <p:ext uri="{BB962C8B-B14F-4D97-AF65-F5344CB8AC3E}">
        <p14:creationId xmlns:p14="http://schemas.microsoft.com/office/powerpoint/2010/main" val="1207181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 for Altered Mental Status</a:t>
            </a:r>
          </a:p>
        </p:txBody>
      </p:sp>
    </p:spTree>
    <p:extLst>
      <p:ext uri="{BB962C8B-B14F-4D97-AF65-F5344CB8AC3E}">
        <p14:creationId xmlns:p14="http://schemas.microsoft.com/office/powerpoint/2010/main" val="27000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0E22F-424E-4DE3-ADC3-5DF0F2735BB3}"/>
              </a:ext>
            </a:extLst>
          </p:cNvPr>
          <p:cNvSpPr>
            <a:spLocks noGrp="1"/>
          </p:cNvSpPr>
          <p:nvPr>
            <p:ph type="title"/>
          </p:nvPr>
        </p:nvSpPr>
        <p:spPr/>
        <p:txBody>
          <a:bodyPr/>
          <a:lstStyle/>
          <a:p>
            <a:pPr marR="0" rtl="0"/>
            <a:r>
              <a:rPr lang="en-US" b="1" i="0" u="none" strike="noStrike" kern="1600" baseline="0" dirty="0"/>
              <a:t>Patient Assessment for Altered Mental Status</a:t>
            </a:r>
          </a:p>
        </p:txBody>
      </p:sp>
      <p:sp>
        <p:nvSpPr>
          <p:cNvPr id="3" name="Text Placeholder 2">
            <a:extLst>
              <a:ext uri="{FF2B5EF4-FFF2-40B4-BE49-F238E27FC236}">
                <a16:creationId xmlns:a16="http://schemas.microsoft.com/office/drawing/2014/main" xmlns="" id="{16915AF2-AC43-47E7-89B3-90D9F223A279}"/>
              </a:ext>
            </a:extLst>
          </p:cNvPr>
          <p:cNvSpPr>
            <a:spLocks noGrp="1"/>
          </p:cNvSpPr>
          <p:nvPr>
            <p:ph type="body" idx="1"/>
          </p:nvPr>
        </p:nvSpPr>
        <p:spPr>
          <a:xfrm>
            <a:off x="878205" y="1978600"/>
            <a:ext cx="10435590" cy="4574468"/>
          </a:xfrm>
        </p:spPr>
        <p:txBody>
          <a:bodyPr/>
          <a:lstStyle/>
          <a:p>
            <a:pPr marR="0" lvl="0" rtl="0">
              <a:spcBef>
                <a:spcPts val="600"/>
              </a:spcBef>
              <a:spcAft>
                <a:spcPts val="600"/>
              </a:spcAft>
            </a:pPr>
            <a:r>
              <a:rPr lang="en-US" u="none" strike="noStrike" baseline="0" dirty="0"/>
              <a:t>Determining the underlying cause of altered mental status can be challenging. </a:t>
            </a:r>
          </a:p>
          <a:p>
            <a:pPr>
              <a:spcBef>
                <a:spcPts val="600"/>
              </a:spcBef>
              <a:spcAft>
                <a:spcPts val="600"/>
              </a:spcAft>
            </a:pPr>
            <a:r>
              <a:rPr lang="en-US" u="none" strike="noStrike" baseline="0" dirty="0"/>
              <a:t>In many instances, patient cannot communicate.</a:t>
            </a:r>
          </a:p>
          <a:p>
            <a:pPr lvl="1">
              <a:spcBef>
                <a:spcPts val="600"/>
              </a:spcBef>
              <a:spcAft>
                <a:spcPts val="600"/>
              </a:spcAft>
            </a:pPr>
            <a:r>
              <a:rPr lang="en-US" dirty="0"/>
              <a:t>M</a:t>
            </a:r>
            <a:r>
              <a:rPr lang="en-US" u="none" strike="noStrike" baseline="0" dirty="0"/>
              <a:t>ay need to rely on circumstantial evidence:</a:t>
            </a:r>
          </a:p>
          <a:p>
            <a:pPr lvl="2">
              <a:spcBef>
                <a:spcPts val="600"/>
              </a:spcBef>
              <a:spcAft>
                <a:spcPts val="600"/>
              </a:spcAft>
            </a:pPr>
            <a:r>
              <a:rPr lang="en-US" u="none" strike="noStrike" baseline="0" dirty="0"/>
              <a:t>Interviews with family members or bystanders</a:t>
            </a:r>
          </a:p>
          <a:p>
            <a:pPr lvl="2">
              <a:spcBef>
                <a:spcPts val="600"/>
              </a:spcBef>
              <a:spcAft>
                <a:spcPts val="600"/>
              </a:spcAft>
            </a:pPr>
            <a:r>
              <a:rPr lang="en-US" u="none" strike="noStrike" baseline="0" dirty="0"/>
              <a:t>Medical alert tags that list patient’s medications or illnesses</a:t>
            </a:r>
          </a:p>
          <a:p>
            <a:pPr>
              <a:spcBef>
                <a:spcPts val="600"/>
              </a:spcBef>
              <a:spcAft>
                <a:spcPts val="600"/>
              </a:spcAft>
            </a:pPr>
            <a:r>
              <a:rPr lang="en-US" dirty="0"/>
              <a:t>Y</a:t>
            </a:r>
            <a:r>
              <a:rPr lang="en-US" u="none" strike="noStrike" baseline="0" dirty="0"/>
              <a:t>ounger individuals more likely caused by a toxic overdose or trauma</a:t>
            </a:r>
          </a:p>
          <a:p>
            <a:pPr>
              <a:spcBef>
                <a:spcPts val="600"/>
              </a:spcBef>
              <a:spcAft>
                <a:spcPts val="600"/>
              </a:spcAft>
            </a:pPr>
            <a:r>
              <a:rPr lang="en-US" dirty="0"/>
              <a:t>O</a:t>
            </a:r>
            <a:r>
              <a:rPr lang="en-US" u="none" strike="noStrike" baseline="0" dirty="0"/>
              <a:t>lder individuals more likely complicated such as a heart problem or stroke</a:t>
            </a:r>
          </a:p>
          <a:p>
            <a:pPr>
              <a:spcBef>
                <a:spcPts val="600"/>
              </a:spcBef>
              <a:spcAft>
                <a:spcPts val="600"/>
              </a:spcAft>
            </a:pPr>
            <a:r>
              <a:rPr lang="en-US" dirty="0"/>
              <a:t>Any age group: diabetic, trauma-related, and epilepsy-related</a:t>
            </a:r>
            <a:endParaRPr lang="en-US" u="none" strike="noStrike" baseline="0" dirty="0"/>
          </a:p>
        </p:txBody>
      </p:sp>
      <p:pic>
        <p:nvPicPr>
          <p:cNvPr id="4" name="Picture 3"/>
          <p:cNvPicPr>
            <a:picLocks noChangeAspect="1"/>
          </p:cNvPicPr>
          <p:nvPr/>
        </p:nvPicPr>
        <p:blipFill>
          <a:blip r:embed="rId2" cstate="print"/>
          <a:stretch>
            <a:fillRect/>
          </a:stretch>
        </p:blipFill>
        <p:spPr>
          <a:xfrm>
            <a:off x="10498256" y="304932"/>
            <a:ext cx="1337987" cy="1343986"/>
          </a:xfrm>
          <a:prstGeom prst="rect">
            <a:avLst/>
          </a:prstGeom>
        </p:spPr>
      </p:pic>
      <p:sp>
        <p:nvSpPr>
          <p:cNvPr id="5" name="Rectangle 4"/>
          <p:cNvSpPr/>
          <p:nvPr/>
        </p:nvSpPr>
        <p:spPr>
          <a:xfrm>
            <a:off x="10726762" y="532270"/>
            <a:ext cx="817853" cy="830997"/>
          </a:xfrm>
          <a:prstGeom prst="rect">
            <a:avLst/>
          </a:prstGeom>
        </p:spPr>
        <p:txBody>
          <a:bodyPr wrap="square">
            <a:spAutoFit/>
          </a:bodyPr>
          <a:lstStyle/>
          <a:p>
            <a:pPr algn="ctr"/>
            <a:r>
              <a:rPr lang="en-US" sz="2400" b="1" dirty="0">
                <a:latin typeface="Arial" pitchFamily="34" charset="0"/>
                <a:cs typeface="Arial" pitchFamily="34" charset="0"/>
              </a:rPr>
              <a:t>11-5</a:t>
            </a:r>
          </a:p>
          <a:p>
            <a:pPr algn="ctr"/>
            <a:r>
              <a:rPr lang="en-US" sz="2400" b="1" dirty="0">
                <a:latin typeface="Arial" pitchFamily="34" charset="0"/>
                <a:cs typeface="Arial" pitchFamily="34" charset="0"/>
              </a:rPr>
              <a:t>11-6</a:t>
            </a:r>
          </a:p>
        </p:txBody>
      </p:sp>
    </p:spTree>
    <p:extLst>
      <p:ext uri="{BB962C8B-B14F-4D97-AF65-F5344CB8AC3E}">
        <p14:creationId xmlns:p14="http://schemas.microsoft.com/office/powerpoint/2010/main" val="1684688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4ED83-7BAF-465A-A90E-E146C2247C24}"/>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Scene Size Up</a:t>
            </a:r>
            <a:endParaRPr lang="en-US" b="1" i="0" u="none" strike="noStrike" kern="1600" baseline="0" dirty="0"/>
          </a:p>
        </p:txBody>
      </p:sp>
      <p:sp>
        <p:nvSpPr>
          <p:cNvPr id="3" name="Text Placeholder 2">
            <a:extLst>
              <a:ext uri="{FF2B5EF4-FFF2-40B4-BE49-F238E27FC236}">
                <a16:creationId xmlns:a16="http://schemas.microsoft.com/office/drawing/2014/main" xmlns="" id="{4E166598-C9DF-4E57-8219-3B6FCC90378E}"/>
              </a:ext>
            </a:extLst>
          </p:cNvPr>
          <p:cNvSpPr>
            <a:spLocks noGrp="1"/>
          </p:cNvSpPr>
          <p:nvPr>
            <p:ph type="body" idx="1"/>
          </p:nvPr>
        </p:nvSpPr>
        <p:spPr/>
        <p:txBody>
          <a:bodyPr/>
          <a:lstStyle/>
          <a:p>
            <a:pPr marR="0" lvl="0" rtl="0">
              <a:spcBef>
                <a:spcPts val="600"/>
              </a:spcBef>
              <a:spcAft>
                <a:spcPts val="600"/>
              </a:spcAft>
            </a:pPr>
            <a:r>
              <a:rPr lang="en-US" sz="2400" dirty="0"/>
              <a:t>S</a:t>
            </a:r>
            <a:r>
              <a:rPr lang="en-US" sz="2400" u="none" strike="noStrike" baseline="0" dirty="0"/>
              <a:t>cene size-up:</a:t>
            </a:r>
          </a:p>
          <a:p>
            <a:pPr lvl="1">
              <a:spcBef>
                <a:spcPts val="600"/>
              </a:spcBef>
              <a:spcAft>
                <a:spcPts val="600"/>
              </a:spcAft>
            </a:pPr>
            <a:r>
              <a:rPr lang="en-US" sz="2200" dirty="0"/>
              <a:t>Remove and identify p</a:t>
            </a:r>
            <a:r>
              <a:rPr lang="en-US" sz="2200" u="none" strike="noStrike" baseline="0" dirty="0"/>
              <a:t>otential hazards. </a:t>
            </a:r>
          </a:p>
          <a:p>
            <a:pPr lvl="1">
              <a:spcBef>
                <a:spcPts val="600"/>
              </a:spcBef>
              <a:spcAft>
                <a:spcPts val="600"/>
              </a:spcAft>
            </a:pPr>
            <a:r>
              <a:rPr lang="en-US" sz="2200" dirty="0"/>
              <a:t>Attempt to determine cause:</a:t>
            </a:r>
          </a:p>
          <a:p>
            <a:pPr lvl="2">
              <a:spcBef>
                <a:spcPts val="600"/>
              </a:spcBef>
              <a:spcAft>
                <a:spcPts val="600"/>
              </a:spcAft>
            </a:pPr>
            <a:r>
              <a:rPr lang="en-US" sz="2000" dirty="0"/>
              <a:t>Traumatic </a:t>
            </a:r>
          </a:p>
          <a:p>
            <a:pPr lvl="2">
              <a:spcBef>
                <a:spcPts val="600"/>
              </a:spcBef>
              <a:spcAft>
                <a:spcPts val="600"/>
              </a:spcAft>
            </a:pPr>
            <a:r>
              <a:rPr lang="en-US" sz="2000" dirty="0"/>
              <a:t>Medical </a:t>
            </a:r>
          </a:p>
          <a:p>
            <a:pPr lvl="2">
              <a:spcBef>
                <a:spcPts val="600"/>
              </a:spcBef>
              <a:spcAft>
                <a:spcPts val="600"/>
              </a:spcAft>
            </a:pPr>
            <a:r>
              <a:rPr lang="en-US" sz="2000" dirty="0"/>
              <a:t>Remember that the two can occur together.</a:t>
            </a:r>
          </a:p>
          <a:p>
            <a:pPr>
              <a:spcBef>
                <a:spcPts val="600"/>
              </a:spcBef>
              <a:spcAft>
                <a:spcPts val="600"/>
              </a:spcAft>
            </a:pPr>
            <a:r>
              <a:rPr lang="en-US" sz="2400" dirty="0"/>
              <a:t>If trauma is suspected, give careful consideration of spinal motion restriction when opening and maintaining the airway.</a:t>
            </a:r>
          </a:p>
          <a:p>
            <a:pPr marR="0" lvl="0" rtl="0"/>
            <a:endParaRPr lang="en-US" b="1" i="1" u="none" strike="noStrike" baseline="0" dirty="0"/>
          </a:p>
        </p:txBody>
      </p:sp>
    </p:spTree>
    <p:extLst>
      <p:ext uri="{BB962C8B-B14F-4D97-AF65-F5344CB8AC3E}">
        <p14:creationId xmlns:p14="http://schemas.microsoft.com/office/powerpoint/2010/main" val="17620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A658C-641B-4E51-B5C3-55885EC62653}"/>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Primary Assessment</a:t>
            </a:r>
            <a:endParaRPr lang="en-US" b="1" i="0" u="none" strike="noStrike" kern="1600" baseline="0" dirty="0"/>
          </a:p>
        </p:txBody>
      </p:sp>
      <p:sp>
        <p:nvSpPr>
          <p:cNvPr id="3" name="Text Placeholder 2">
            <a:extLst>
              <a:ext uri="{FF2B5EF4-FFF2-40B4-BE49-F238E27FC236}">
                <a16:creationId xmlns:a16="http://schemas.microsoft.com/office/drawing/2014/main" xmlns="" id="{B50A8AC4-9F85-43BA-9F41-713BE128592D}"/>
              </a:ext>
            </a:extLst>
          </p:cNvPr>
          <p:cNvSpPr>
            <a:spLocks noGrp="1"/>
          </p:cNvSpPr>
          <p:nvPr>
            <p:ph type="body" idx="1"/>
          </p:nvPr>
        </p:nvSpPr>
        <p:spPr>
          <a:xfrm>
            <a:off x="818969" y="2078182"/>
            <a:ext cx="10435590" cy="4221018"/>
          </a:xfrm>
        </p:spPr>
        <p:txBody>
          <a:bodyPr/>
          <a:lstStyle/>
          <a:p>
            <a:pPr marR="0" lvl="0" rtl="0">
              <a:spcBef>
                <a:spcPts val="600"/>
              </a:spcBef>
              <a:spcAft>
                <a:spcPts val="600"/>
              </a:spcAft>
            </a:pPr>
            <a:r>
              <a:rPr lang="en-US" sz="2400" u="none" strike="noStrike" baseline="0" dirty="0"/>
              <a:t>Carefully</a:t>
            </a:r>
            <a:r>
              <a:rPr lang="en-US" sz="2400" u="none" strike="noStrike" dirty="0"/>
              <a:t> </a:t>
            </a:r>
            <a:r>
              <a:rPr lang="en-US" sz="2400" u="none" strike="noStrike" baseline="0" dirty="0"/>
              <a:t>assess the ABCDs to ensure intact.</a:t>
            </a:r>
          </a:p>
          <a:p>
            <a:pPr lvl="1">
              <a:spcBef>
                <a:spcPts val="600"/>
              </a:spcBef>
              <a:spcAft>
                <a:spcPts val="600"/>
              </a:spcAft>
            </a:pPr>
            <a:r>
              <a:rPr lang="en-US" sz="2200" u="none" strike="noStrike" baseline="0" dirty="0"/>
              <a:t>Evaluate LOR using the AVPU scale.</a:t>
            </a:r>
          </a:p>
          <a:p>
            <a:pPr lvl="1">
              <a:spcBef>
                <a:spcPts val="600"/>
              </a:spcBef>
              <a:spcAft>
                <a:spcPts val="600"/>
              </a:spcAft>
            </a:pPr>
            <a:r>
              <a:rPr lang="en-US" sz="2200" dirty="0"/>
              <a:t>Make sure the airway is open. </a:t>
            </a:r>
          </a:p>
          <a:p>
            <a:pPr lvl="1">
              <a:spcBef>
                <a:spcPts val="600"/>
              </a:spcBef>
              <a:spcAft>
                <a:spcPts val="600"/>
              </a:spcAft>
            </a:pPr>
            <a:r>
              <a:rPr lang="en-US" sz="2200" dirty="0"/>
              <a:t>Unresponsive: </a:t>
            </a:r>
          </a:p>
          <a:p>
            <a:pPr lvl="2">
              <a:spcBef>
                <a:spcPts val="600"/>
              </a:spcBef>
              <a:spcAft>
                <a:spcPts val="600"/>
              </a:spcAft>
            </a:pPr>
            <a:r>
              <a:rPr lang="en-US" sz="2000" dirty="0"/>
              <a:t>Open the airway and simultaneously check for breathing and a carotid pulse. </a:t>
            </a:r>
          </a:p>
          <a:p>
            <a:pPr lvl="1">
              <a:spcBef>
                <a:spcPts val="600"/>
              </a:spcBef>
              <a:spcAft>
                <a:spcPts val="600"/>
              </a:spcAft>
            </a:pPr>
            <a:r>
              <a:rPr lang="en-US" sz="2200" dirty="0"/>
              <a:t>No pulse:</a:t>
            </a:r>
          </a:p>
          <a:p>
            <a:pPr lvl="2">
              <a:spcBef>
                <a:spcPts val="600"/>
              </a:spcBef>
              <a:spcAft>
                <a:spcPts val="600"/>
              </a:spcAft>
            </a:pPr>
            <a:r>
              <a:rPr lang="en-US" sz="2000" dirty="0"/>
              <a:t>Begin CPR. </a:t>
            </a:r>
          </a:p>
          <a:p>
            <a:pPr lvl="1">
              <a:spcBef>
                <a:spcPts val="600"/>
              </a:spcBef>
              <a:spcAft>
                <a:spcPts val="600"/>
              </a:spcAft>
            </a:pPr>
            <a:r>
              <a:rPr lang="en-US" sz="2200" dirty="0"/>
              <a:t>Activate ALS when needed for more complex causes.</a:t>
            </a:r>
            <a:endParaRPr lang="en-US" sz="2200" u="none" strike="noStrike" baseline="0" dirty="0"/>
          </a:p>
        </p:txBody>
      </p:sp>
    </p:spTree>
    <p:extLst>
      <p:ext uri="{BB962C8B-B14F-4D97-AF65-F5344CB8AC3E}">
        <p14:creationId xmlns:p14="http://schemas.microsoft.com/office/powerpoint/2010/main" val="1612612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C338F-B178-4096-A4A1-0BDB8C9AF8EF}"/>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Secondary Assessment</a:t>
            </a:r>
            <a:endParaRPr lang="en-US" b="1" i="0" u="none" strike="noStrike" kern="1600" baseline="0" dirty="0"/>
          </a:p>
        </p:txBody>
      </p:sp>
      <p:sp>
        <p:nvSpPr>
          <p:cNvPr id="3" name="Text Placeholder 2">
            <a:extLst>
              <a:ext uri="{FF2B5EF4-FFF2-40B4-BE49-F238E27FC236}">
                <a16:creationId xmlns:a16="http://schemas.microsoft.com/office/drawing/2014/main" xmlns="" id="{CBB8DA73-DC07-4997-B2FB-9961BCBE9BA4}"/>
              </a:ext>
            </a:extLst>
          </p:cNvPr>
          <p:cNvSpPr>
            <a:spLocks noGrp="1"/>
          </p:cNvSpPr>
          <p:nvPr>
            <p:ph type="body" idx="1"/>
          </p:nvPr>
        </p:nvSpPr>
        <p:spPr>
          <a:xfrm>
            <a:off x="878205" y="1884391"/>
            <a:ext cx="10435590" cy="4753916"/>
          </a:xfrm>
        </p:spPr>
        <p:txBody>
          <a:bodyPr/>
          <a:lstStyle/>
          <a:p>
            <a:pPr marR="0" lvl="0" rtl="0"/>
            <a:r>
              <a:rPr lang="en-US" sz="2400" dirty="0"/>
              <a:t>F</a:t>
            </a:r>
            <a:r>
              <a:rPr lang="en-US" sz="2400" u="none" strike="noStrike" baseline="0" dirty="0"/>
              <a:t>irst obtain a complete SAMPLE history (if possible) and vital signs. </a:t>
            </a:r>
          </a:p>
          <a:p>
            <a:pPr lvl="1">
              <a:spcBef>
                <a:spcPts val="600"/>
              </a:spcBef>
              <a:spcAft>
                <a:spcPts val="600"/>
              </a:spcAft>
            </a:pPr>
            <a:r>
              <a:rPr lang="en-US" sz="2200" dirty="0"/>
              <a:t>SAMPLE:</a:t>
            </a:r>
          </a:p>
          <a:p>
            <a:pPr lvl="2">
              <a:spcBef>
                <a:spcPts val="600"/>
              </a:spcBef>
              <a:spcAft>
                <a:spcPts val="600"/>
              </a:spcAft>
            </a:pPr>
            <a:r>
              <a:rPr lang="en-US" sz="2000" dirty="0"/>
              <a:t>A relative may help you with the history.</a:t>
            </a:r>
          </a:p>
          <a:p>
            <a:pPr lvl="2">
              <a:spcBef>
                <a:spcPts val="600"/>
              </a:spcBef>
              <a:spcAft>
                <a:spcPts val="600"/>
              </a:spcAft>
            </a:pPr>
            <a:r>
              <a:rPr lang="en-US" sz="2000" dirty="0"/>
              <a:t>Look for a medical identification to identify a medical condition, allergy, or medications patient is taking:</a:t>
            </a:r>
          </a:p>
          <a:p>
            <a:pPr lvl="3">
              <a:spcBef>
                <a:spcPts val="600"/>
              </a:spcBef>
              <a:spcAft>
                <a:spcPts val="600"/>
              </a:spcAft>
            </a:pPr>
            <a:r>
              <a:rPr lang="en-US" sz="1800" dirty="0"/>
              <a:t>Tag on a bracelet or necklace </a:t>
            </a:r>
          </a:p>
          <a:p>
            <a:pPr lvl="3">
              <a:spcBef>
                <a:spcPts val="600"/>
              </a:spcBef>
              <a:spcAft>
                <a:spcPts val="600"/>
              </a:spcAft>
            </a:pPr>
            <a:r>
              <a:rPr lang="en-US" sz="1800" dirty="0"/>
              <a:t>Card in patient’s pocket/wallet</a:t>
            </a:r>
          </a:p>
          <a:p>
            <a:pPr lvl="2">
              <a:spcBef>
                <a:spcPts val="600"/>
              </a:spcBef>
              <a:spcAft>
                <a:spcPts val="600"/>
              </a:spcAft>
            </a:pPr>
            <a:r>
              <a:rPr lang="en-US" sz="2000" dirty="0"/>
              <a:t>Some cell phones now have patient’s medical information in them. </a:t>
            </a:r>
          </a:p>
          <a:p>
            <a:pPr lvl="2">
              <a:spcBef>
                <a:spcPts val="600"/>
              </a:spcBef>
              <a:spcAft>
                <a:spcPts val="600"/>
              </a:spcAft>
            </a:pPr>
            <a:r>
              <a:rPr lang="en-US" sz="2000" dirty="0"/>
              <a:t>Ask responsive patients if they have taken their medications as prescribed. </a:t>
            </a:r>
          </a:p>
          <a:p>
            <a:pPr lvl="1">
              <a:spcBef>
                <a:spcPts val="600"/>
              </a:spcBef>
              <a:spcAft>
                <a:spcPts val="600"/>
              </a:spcAft>
            </a:pPr>
            <a:r>
              <a:rPr lang="en-US" sz="2200" dirty="0"/>
              <a:t>Remember to use AEIOU-TIPS when assessing for altered mental status.</a:t>
            </a:r>
          </a:p>
          <a:p>
            <a:pPr lvl="1">
              <a:spcBef>
                <a:spcPts val="600"/>
              </a:spcBef>
              <a:spcAft>
                <a:spcPts val="600"/>
              </a:spcAft>
            </a:pPr>
            <a:endParaRPr lang="en-US" u="none" strike="noStrike" baseline="0" dirty="0"/>
          </a:p>
        </p:txBody>
      </p:sp>
    </p:spTree>
    <p:extLst>
      <p:ext uri="{BB962C8B-B14F-4D97-AF65-F5344CB8AC3E}">
        <p14:creationId xmlns:p14="http://schemas.microsoft.com/office/powerpoint/2010/main" val="4112422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C3596-E042-46F0-9388-F77EBEB7C32B}"/>
              </a:ext>
            </a:extLst>
          </p:cNvPr>
          <p:cNvSpPr>
            <a:spLocks noGrp="1"/>
          </p:cNvSpPr>
          <p:nvPr>
            <p:ph type="title"/>
          </p:nvPr>
        </p:nvSpPr>
        <p:spPr/>
        <p:txBody>
          <a:bodyPr/>
          <a:lstStyle/>
          <a:p>
            <a:pPr marR="0" rtl="0"/>
            <a:r>
              <a:rPr lang="en-US" b="1" i="0" u="none" strike="noStrike" kern="1600" baseline="0" dirty="0"/>
              <a:t>Patient Assessment</a:t>
            </a:r>
            <a:r>
              <a:rPr lang="en-US" kern="1600" dirty="0"/>
              <a:t>: History</a:t>
            </a:r>
            <a:endParaRPr lang="en-US" b="1" i="0" u="none" strike="noStrike" kern="1600" baseline="0" dirty="0"/>
          </a:p>
        </p:txBody>
      </p:sp>
      <p:sp>
        <p:nvSpPr>
          <p:cNvPr id="3" name="Text Placeholder 2">
            <a:extLst>
              <a:ext uri="{FF2B5EF4-FFF2-40B4-BE49-F238E27FC236}">
                <a16:creationId xmlns:a16="http://schemas.microsoft.com/office/drawing/2014/main" xmlns="" id="{4FC72B7F-331B-449E-9DD2-C2B70CB65E96}"/>
              </a:ext>
            </a:extLst>
          </p:cNvPr>
          <p:cNvSpPr>
            <a:spLocks noGrp="1"/>
          </p:cNvSpPr>
          <p:nvPr>
            <p:ph type="body" idx="1"/>
          </p:nvPr>
        </p:nvSpPr>
        <p:spPr>
          <a:xfrm>
            <a:off x="911332" y="2046385"/>
            <a:ext cx="10705374" cy="4690582"/>
          </a:xfrm>
        </p:spPr>
        <p:txBody>
          <a:bodyPr/>
          <a:lstStyle/>
          <a:p>
            <a:pPr marR="0" lvl="0" rtl="0">
              <a:spcBef>
                <a:spcPts val="600"/>
              </a:spcBef>
              <a:spcAft>
                <a:spcPts val="600"/>
              </a:spcAft>
            </a:pPr>
            <a:r>
              <a:rPr lang="en-US" u="none" strike="noStrike" baseline="0" dirty="0"/>
              <a:t>Attempt to determine the exact time when the symptoms began or where first noticed.</a:t>
            </a:r>
          </a:p>
          <a:p>
            <a:pPr lvl="1">
              <a:spcBef>
                <a:spcPts val="600"/>
              </a:spcBef>
              <a:spcAft>
                <a:spcPts val="600"/>
              </a:spcAft>
            </a:pPr>
            <a:r>
              <a:rPr lang="en-US" dirty="0"/>
              <a:t>Note </a:t>
            </a:r>
            <a:r>
              <a:rPr lang="en-US" u="none" strike="noStrike" baseline="0" dirty="0"/>
              <a:t>whether the symptoms came on suddenly or more slowly. </a:t>
            </a:r>
          </a:p>
          <a:p>
            <a:pPr lvl="1">
              <a:spcBef>
                <a:spcPts val="600"/>
              </a:spcBef>
              <a:spcAft>
                <a:spcPts val="600"/>
              </a:spcAft>
            </a:pPr>
            <a:r>
              <a:rPr lang="en-US" u="none" strike="noStrike" baseline="0" dirty="0"/>
              <a:t>Noting the onset time is very important for a stroke. </a:t>
            </a:r>
          </a:p>
          <a:p>
            <a:pPr lvl="1">
              <a:spcBef>
                <a:spcPts val="600"/>
              </a:spcBef>
              <a:spcAft>
                <a:spcPts val="600"/>
              </a:spcAft>
            </a:pPr>
            <a:endParaRPr lang="en-US" u="none" strike="noStrike" baseline="0" dirty="0"/>
          </a:p>
          <a:p>
            <a:pPr>
              <a:spcBef>
                <a:spcPts val="600"/>
              </a:spcBef>
              <a:spcAft>
                <a:spcPts val="600"/>
              </a:spcAft>
            </a:pPr>
            <a:r>
              <a:rPr lang="en-US" u="none" strike="noStrike" baseline="0" dirty="0"/>
              <a:t>If patient had a seizure:</a:t>
            </a:r>
          </a:p>
          <a:p>
            <a:pPr lvl="1">
              <a:spcBef>
                <a:spcPts val="600"/>
              </a:spcBef>
              <a:spcAft>
                <a:spcPts val="600"/>
              </a:spcAft>
            </a:pPr>
            <a:r>
              <a:rPr lang="en-US" u="none" strike="noStrike" baseline="0" dirty="0"/>
              <a:t>Did</a:t>
            </a:r>
            <a:r>
              <a:rPr lang="en-US" u="none" strike="noStrike" dirty="0"/>
              <a:t> </a:t>
            </a:r>
            <a:r>
              <a:rPr lang="en-US" u="none" strike="noStrike" baseline="0" dirty="0"/>
              <a:t>the seizure begin in one part of the body?</a:t>
            </a:r>
          </a:p>
          <a:p>
            <a:pPr lvl="1">
              <a:spcBef>
                <a:spcPts val="600"/>
              </a:spcBef>
              <a:spcAft>
                <a:spcPts val="600"/>
              </a:spcAft>
            </a:pPr>
            <a:r>
              <a:rPr lang="en-US" dirty="0"/>
              <a:t>H</a:t>
            </a:r>
            <a:r>
              <a:rPr lang="en-US" u="none" strike="noStrike" baseline="0" dirty="0"/>
              <a:t>ow long did the convulsions last?</a:t>
            </a:r>
          </a:p>
        </p:txBody>
      </p:sp>
    </p:spTree>
    <p:extLst>
      <p:ext uri="{BB962C8B-B14F-4D97-AF65-F5344CB8AC3E}">
        <p14:creationId xmlns:p14="http://schemas.microsoft.com/office/powerpoint/2010/main" val="3734142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C3596-E042-46F0-9388-F77EBEB7C32B}"/>
              </a:ext>
            </a:extLst>
          </p:cNvPr>
          <p:cNvSpPr>
            <a:spLocks noGrp="1"/>
          </p:cNvSpPr>
          <p:nvPr>
            <p:ph type="title"/>
          </p:nvPr>
        </p:nvSpPr>
        <p:spPr/>
        <p:txBody>
          <a:bodyPr/>
          <a:lstStyle/>
          <a:p>
            <a:pPr marR="0" rtl="0"/>
            <a:r>
              <a:rPr lang="en-US" b="1" i="0" u="none" strike="noStrike" kern="1600" baseline="0" dirty="0"/>
              <a:t>Patient Assessment</a:t>
            </a:r>
            <a:r>
              <a:rPr lang="en-US" kern="1600" dirty="0"/>
              <a:t>: History</a:t>
            </a:r>
            <a:endParaRPr lang="en-US" b="1" i="0" u="none" strike="noStrike" kern="1600" baseline="0" dirty="0"/>
          </a:p>
        </p:txBody>
      </p:sp>
      <p:sp>
        <p:nvSpPr>
          <p:cNvPr id="3" name="Text Placeholder 2">
            <a:extLst>
              <a:ext uri="{FF2B5EF4-FFF2-40B4-BE49-F238E27FC236}">
                <a16:creationId xmlns:a16="http://schemas.microsoft.com/office/drawing/2014/main" xmlns="" id="{4FC72B7F-331B-449E-9DD2-C2B70CB65E96}"/>
              </a:ext>
            </a:extLst>
          </p:cNvPr>
          <p:cNvSpPr>
            <a:spLocks noGrp="1"/>
          </p:cNvSpPr>
          <p:nvPr>
            <p:ph type="body" idx="1"/>
          </p:nvPr>
        </p:nvSpPr>
        <p:spPr>
          <a:xfrm>
            <a:off x="673826" y="1666675"/>
            <a:ext cx="10705374" cy="4690582"/>
          </a:xfrm>
        </p:spPr>
        <p:txBody>
          <a:bodyPr/>
          <a:lstStyle/>
          <a:p>
            <a:pPr>
              <a:spcBef>
                <a:spcPts val="600"/>
              </a:spcBef>
              <a:spcAft>
                <a:spcPts val="600"/>
              </a:spcAft>
            </a:pPr>
            <a:r>
              <a:rPr lang="en-US" u="none" strike="noStrike" baseline="0" dirty="0"/>
              <a:t>Does patient’s speech appear impaired?</a:t>
            </a:r>
          </a:p>
          <a:p>
            <a:pPr lvl="1">
              <a:spcBef>
                <a:spcPts val="600"/>
              </a:spcBef>
              <a:spcAft>
                <a:spcPts val="600"/>
              </a:spcAft>
            </a:pPr>
            <a:r>
              <a:rPr lang="en-US" dirty="0"/>
              <a:t>S</a:t>
            </a:r>
            <a:r>
              <a:rPr lang="en-US" u="none" strike="noStrike" baseline="0" dirty="0"/>
              <a:t>lurring of words</a:t>
            </a:r>
          </a:p>
          <a:p>
            <a:pPr lvl="1">
              <a:spcBef>
                <a:spcPts val="600"/>
              </a:spcBef>
              <a:spcAft>
                <a:spcPts val="600"/>
              </a:spcAft>
            </a:pPr>
            <a:r>
              <a:rPr lang="en-US" dirty="0"/>
              <a:t>M</a:t>
            </a:r>
            <a:r>
              <a:rPr lang="en-US" u="none" strike="noStrike" baseline="0" dirty="0"/>
              <a:t>isuse of words</a:t>
            </a:r>
          </a:p>
          <a:p>
            <a:pPr lvl="1">
              <a:spcBef>
                <a:spcPts val="600"/>
              </a:spcBef>
              <a:spcAft>
                <a:spcPts val="600"/>
              </a:spcAft>
            </a:pPr>
            <a:r>
              <a:rPr lang="en-US" dirty="0"/>
              <a:t>I</a:t>
            </a:r>
            <a:r>
              <a:rPr lang="en-US" u="none" strike="noStrike" baseline="0" dirty="0"/>
              <a:t>ncomprehensible speech</a:t>
            </a:r>
          </a:p>
          <a:p>
            <a:pPr lvl="1">
              <a:spcBef>
                <a:spcPts val="600"/>
              </a:spcBef>
              <a:spcAft>
                <a:spcPts val="600"/>
              </a:spcAft>
            </a:pPr>
            <a:r>
              <a:rPr lang="en-US" dirty="0"/>
              <a:t>M</a:t>
            </a:r>
            <a:r>
              <a:rPr lang="en-US" u="none" strike="noStrike" baseline="0" dirty="0"/>
              <a:t>ay result from alcohol or drug intoxication, hypoglycemia, stroke, or a behavioral condition</a:t>
            </a:r>
            <a:endParaRPr lang="en-US" dirty="0"/>
          </a:p>
          <a:p>
            <a:pPr>
              <a:spcBef>
                <a:spcPts val="600"/>
              </a:spcBef>
              <a:spcAft>
                <a:spcPts val="600"/>
              </a:spcAft>
            </a:pPr>
            <a:r>
              <a:rPr lang="en-US" dirty="0"/>
              <a:t>Does the patient repeatedly ask the same question? Says the same phrase over and over?</a:t>
            </a:r>
          </a:p>
          <a:p>
            <a:pPr lvl="1">
              <a:spcBef>
                <a:spcPts val="600"/>
              </a:spcBef>
              <a:spcAft>
                <a:spcPts val="600"/>
              </a:spcAft>
            </a:pPr>
            <a:r>
              <a:rPr lang="en-US" dirty="0"/>
              <a:t>This disoriented behavior may be a clue to an underlying brain injury or a diabetes-related problem.</a:t>
            </a:r>
          </a:p>
          <a:p>
            <a:pPr lvl="2">
              <a:spcBef>
                <a:spcPts val="600"/>
              </a:spcBef>
              <a:spcAft>
                <a:spcPts val="600"/>
              </a:spcAft>
            </a:pPr>
            <a:endParaRPr lang="en-US" u="none" strike="noStrike" baseline="0" dirty="0"/>
          </a:p>
        </p:txBody>
      </p:sp>
    </p:spTree>
    <p:extLst>
      <p:ext uri="{BB962C8B-B14F-4D97-AF65-F5344CB8AC3E}">
        <p14:creationId xmlns:p14="http://schemas.microsoft.com/office/powerpoint/2010/main" val="1797753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2BB78-C608-49B7-90A5-B8FCAADC9FF9}"/>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Physical Exam</a:t>
            </a:r>
            <a:endParaRPr lang="en-US" b="1" i="0" u="none" strike="noStrike" kern="1600" baseline="0" dirty="0"/>
          </a:p>
        </p:txBody>
      </p:sp>
      <p:sp>
        <p:nvSpPr>
          <p:cNvPr id="3" name="Text Placeholder 2">
            <a:extLst>
              <a:ext uri="{FF2B5EF4-FFF2-40B4-BE49-F238E27FC236}">
                <a16:creationId xmlns:a16="http://schemas.microsoft.com/office/drawing/2014/main" xmlns="" id="{72705592-1369-49EC-B5A7-4F5FFEBFE675}"/>
              </a:ext>
            </a:extLst>
          </p:cNvPr>
          <p:cNvSpPr>
            <a:spLocks noGrp="1"/>
          </p:cNvSpPr>
          <p:nvPr>
            <p:ph type="body" idx="1"/>
          </p:nvPr>
        </p:nvSpPr>
        <p:spPr>
          <a:xfrm>
            <a:off x="878205" y="2166759"/>
            <a:ext cx="10435590" cy="3986213"/>
          </a:xfrm>
        </p:spPr>
        <p:txBody>
          <a:bodyPr/>
          <a:lstStyle/>
          <a:p>
            <a:pPr>
              <a:spcBef>
                <a:spcPts val="600"/>
              </a:spcBef>
              <a:spcAft>
                <a:spcPts val="600"/>
              </a:spcAft>
            </a:pPr>
            <a:r>
              <a:rPr lang="en-US" sz="2400" u="none" strike="noStrike" baseline="0" dirty="0"/>
              <a:t>Look closely at the pupils and inside patient’s mouth.</a:t>
            </a:r>
          </a:p>
          <a:p>
            <a:pPr>
              <a:spcBef>
                <a:spcPts val="600"/>
              </a:spcBef>
              <a:spcAft>
                <a:spcPts val="600"/>
              </a:spcAft>
            </a:pPr>
            <a:r>
              <a:rPr lang="en-US" sz="2400" u="none" strike="noStrike" baseline="0" dirty="0"/>
              <a:t>Note pupil size and response. </a:t>
            </a:r>
          </a:p>
          <a:p>
            <a:pPr lvl="1">
              <a:spcBef>
                <a:spcPts val="600"/>
              </a:spcBef>
              <a:spcAft>
                <a:spcPts val="600"/>
              </a:spcAft>
            </a:pPr>
            <a:r>
              <a:rPr lang="en-US" sz="2200" u="none" strike="noStrike" baseline="0" dirty="0"/>
              <a:t>Pinpoint pupils are often associated with a narcotics overdose. </a:t>
            </a:r>
          </a:p>
          <a:p>
            <a:pPr lvl="1">
              <a:spcBef>
                <a:spcPts val="600"/>
              </a:spcBef>
              <a:spcAft>
                <a:spcPts val="600"/>
              </a:spcAft>
            </a:pPr>
            <a:r>
              <a:rPr lang="en-US" sz="2200" dirty="0"/>
              <a:t>U</a:t>
            </a:r>
            <a:r>
              <a:rPr lang="en-US" sz="2200" u="none" strike="noStrike" baseline="0" dirty="0"/>
              <a:t>nequal pupils can indicate a buildup of pressure within the brain.</a:t>
            </a:r>
          </a:p>
          <a:p>
            <a:pPr lvl="2">
              <a:spcBef>
                <a:spcPts val="600"/>
              </a:spcBef>
              <a:spcAft>
                <a:spcPts val="600"/>
              </a:spcAft>
            </a:pPr>
            <a:r>
              <a:rPr lang="en-US" sz="2000" dirty="0"/>
              <a:t>O</a:t>
            </a:r>
            <a:r>
              <a:rPr lang="en-US" sz="2000" u="none" strike="noStrike" baseline="0" dirty="0"/>
              <a:t>ften due to trauma or stroke</a:t>
            </a:r>
          </a:p>
          <a:p>
            <a:pPr lvl="2">
              <a:spcBef>
                <a:spcPts val="600"/>
              </a:spcBef>
              <a:spcAft>
                <a:spcPts val="600"/>
              </a:spcAft>
            </a:pPr>
            <a:r>
              <a:rPr lang="en-US" sz="2000" dirty="0"/>
              <a:t>An ominous sign </a:t>
            </a:r>
            <a:endParaRPr lang="en-US" sz="2000" u="none" strike="noStrike" baseline="0" dirty="0"/>
          </a:p>
        </p:txBody>
      </p:sp>
    </p:spTree>
    <p:extLst>
      <p:ext uri="{BB962C8B-B14F-4D97-AF65-F5344CB8AC3E}">
        <p14:creationId xmlns:p14="http://schemas.microsoft.com/office/powerpoint/2010/main" val="1779631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38399-2DDF-474E-9421-508227B511C2}"/>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Physical Exam</a:t>
            </a:r>
            <a:endParaRPr lang="en-US" b="1" i="0" u="none" strike="noStrike" kern="1600" baseline="0" dirty="0"/>
          </a:p>
        </p:txBody>
      </p:sp>
      <p:sp>
        <p:nvSpPr>
          <p:cNvPr id="3" name="Text Placeholder 2">
            <a:extLst>
              <a:ext uri="{FF2B5EF4-FFF2-40B4-BE49-F238E27FC236}">
                <a16:creationId xmlns:a16="http://schemas.microsoft.com/office/drawing/2014/main" xmlns="" id="{C2152578-D157-4FF2-AA68-6A21044D80FF}"/>
              </a:ext>
            </a:extLst>
          </p:cNvPr>
          <p:cNvSpPr>
            <a:spLocks noGrp="1"/>
          </p:cNvSpPr>
          <p:nvPr>
            <p:ph type="body" idx="1"/>
          </p:nvPr>
        </p:nvSpPr>
        <p:spPr>
          <a:xfrm>
            <a:off x="818969" y="1869875"/>
            <a:ext cx="10435590" cy="3986213"/>
          </a:xfrm>
        </p:spPr>
        <p:txBody>
          <a:bodyPr/>
          <a:lstStyle/>
          <a:p>
            <a:pPr marR="0" lvl="0" rtl="0"/>
            <a:r>
              <a:rPr lang="en-US" u="none" strike="noStrike" baseline="0" dirty="0"/>
              <a:t>Examine the mouth:</a:t>
            </a:r>
          </a:p>
          <a:p>
            <a:pPr lvl="1"/>
            <a:r>
              <a:rPr lang="en-US" dirty="0"/>
              <a:t>C</a:t>
            </a:r>
            <a:r>
              <a:rPr lang="en-US" u="none" strike="noStrike" baseline="0" dirty="0"/>
              <a:t>uts on the tongue or inside the cheeks</a:t>
            </a:r>
          </a:p>
          <a:p>
            <a:pPr lvl="1"/>
            <a:r>
              <a:rPr lang="en-US" dirty="0"/>
              <a:t>C</a:t>
            </a:r>
            <a:r>
              <a:rPr lang="en-US" u="none" strike="noStrike" baseline="0" dirty="0"/>
              <a:t>ommonly result from inadvertent biting that occurs during a seizure</a:t>
            </a:r>
          </a:p>
          <a:p>
            <a:pPr marR="0" lvl="0" rtl="0"/>
            <a:r>
              <a:rPr lang="en-US" u="none" strike="noStrike" baseline="0" dirty="0"/>
              <a:t>Check patient’s skin:</a:t>
            </a:r>
          </a:p>
          <a:p>
            <a:pPr lvl="1"/>
            <a:r>
              <a:rPr lang="en-US" dirty="0"/>
              <a:t>N</a:t>
            </a:r>
            <a:r>
              <a:rPr lang="en-US" u="none" strike="noStrike" baseline="0" dirty="0"/>
              <a:t>ote temperature and overall condition. </a:t>
            </a:r>
          </a:p>
          <a:p>
            <a:pPr lvl="1"/>
            <a:r>
              <a:rPr lang="en-US" u="none" strike="noStrike" baseline="0" dirty="0"/>
              <a:t>Pale, moist skin may be due to shock or hypoglycemia. </a:t>
            </a:r>
          </a:p>
          <a:p>
            <a:pPr lvl="1"/>
            <a:r>
              <a:rPr lang="en-US" dirty="0"/>
              <a:t>H</a:t>
            </a:r>
            <a:r>
              <a:rPr lang="en-US" u="none" strike="noStrike" baseline="0" dirty="0"/>
              <a:t>ot, dry skin may result from hyperglycemia or hyperthermia.</a:t>
            </a:r>
          </a:p>
          <a:p>
            <a:pPr lvl="1"/>
            <a:r>
              <a:rPr lang="en-US" dirty="0"/>
              <a:t>H</a:t>
            </a:r>
            <a:r>
              <a:rPr lang="en-US" u="none" strike="noStrike" baseline="0" dirty="0"/>
              <a:t>ot and moist skin may also be caused by an infection.</a:t>
            </a:r>
          </a:p>
          <a:p>
            <a:pPr lvl="0"/>
            <a:r>
              <a:rPr lang="en-US" dirty="0"/>
              <a:t>Check to see if patient is incontinent of urine or feces.</a:t>
            </a:r>
          </a:p>
          <a:p>
            <a:pPr lvl="1"/>
            <a:r>
              <a:rPr lang="en-US" dirty="0"/>
              <a:t>May indicate that patient had a seizure</a:t>
            </a:r>
            <a:endParaRPr lang="en-US" u="none" strike="noStrike" baseline="0" dirty="0"/>
          </a:p>
        </p:txBody>
      </p:sp>
    </p:spTree>
    <p:extLst>
      <p:ext uri="{BB962C8B-B14F-4D97-AF65-F5344CB8AC3E}">
        <p14:creationId xmlns:p14="http://schemas.microsoft.com/office/powerpoint/2010/main" val="3884066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33B8B-C2B8-4388-9F31-E8AE617ADAA1}"/>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Physical Exam</a:t>
            </a:r>
            <a:endParaRPr lang="en-US" b="1" i="0" u="none" strike="noStrike" kern="1600" baseline="0" dirty="0"/>
          </a:p>
        </p:txBody>
      </p:sp>
      <p:sp>
        <p:nvSpPr>
          <p:cNvPr id="3" name="Text Placeholder 2">
            <a:extLst>
              <a:ext uri="{FF2B5EF4-FFF2-40B4-BE49-F238E27FC236}">
                <a16:creationId xmlns:a16="http://schemas.microsoft.com/office/drawing/2014/main" xmlns="" id="{99F48164-687C-4283-875C-6A93258222D7}"/>
              </a:ext>
            </a:extLst>
          </p:cNvPr>
          <p:cNvSpPr>
            <a:spLocks noGrp="1"/>
          </p:cNvSpPr>
          <p:nvPr>
            <p:ph type="body" idx="1"/>
          </p:nvPr>
        </p:nvSpPr>
        <p:spPr/>
        <p:txBody>
          <a:bodyPr/>
          <a:lstStyle/>
          <a:p>
            <a:pPr marR="0" lvl="0" rtl="0">
              <a:spcBef>
                <a:spcPts val="600"/>
              </a:spcBef>
              <a:spcAft>
                <a:spcPts val="600"/>
              </a:spcAft>
            </a:pPr>
            <a:r>
              <a:rPr lang="en-US" u="none" strike="noStrike" baseline="0" dirty="0"/>
              <a:t>Check higher cortical function by having patient perform a task consisting of multiple steps</a:t>
            </a:r>
            <a:r>
              <a:rPr lang="en-US" dirty="0"/>
              <a:t>:</a:t>
            </a:r>
            <a:endParaRPr lang="en-US" u="none" strike="noStrike" baseline="0" dirty="0"/>
          </a:p>
          <a:p>
            <a:pPr lvl="1">
              <a:spcBef>
                <a:spcPts val="600"/>
              </a:spcBef>
              <a:spcAft>
                <a:spcPts val="600"/>
              </a:spcAft>
            </a:pPr>
            <a:r>
              <a:rPr lang="en-US" u="none" strike="noStrike" baseline="0" dirty="0"/>
              <a:t>“Hold up two fingers on the right hand.”</a:t>
            </a:r>
          </a:p>
          <a:p>
            <a:pPr lvl="1">
              <a:spcBef>
                <a:spcPts val="600"/>
              </a:spcBef>
              <a:spcAft>
                <a:spcPts val="600"/>
              </a:spcAft>
            </a:pPr>
            <a:r>
              <a:rPr lang="en-US" dirty="0"/>
              <a:t>R</a:t>
            </a:r>
            <a:r>
              <a:rPr lang="en-US" u="none" strike="noStrike" baseline="0" dirty="0"/>
              <a:t>equires the brain to accurately process the request and to send the proper signal to the hand</a:t>
            </a:r>
          </a:p>
          <a:p>
            <a:pPr lvl="1">
              <a:spcBef>
                <a:spcPts val="600"/>
              </a:spcBef>
              <a:spcAft>
                <a:spcPts val="600"/>
              </a:spcAft>
            </a:pPr>
            <a:r>
              <a:rPr lang="en-US" dirty="0"/>
              <a:t>A b</a:t>
            </a:r>
            <a:r>
              <a:rPr lang="en-US" u="none" strike="noStrike" baseline="0" dirty="0"/>
              <a:t>rain unable to perform the task accurately and quickly is not functioning properly.</a:t>
            </a:r>
          </a:p>
          <a:p>
            <a:pPr lvl="0">
              <a:lnSpc>
                <a:spcPct val="90000"/>
              </a:lnSpc>
              <a:spcBef>
                <a:spcPts val="600"/>
              </a:spcBef>
              <a:spcAft>
                <a:spcPts val="600"/>
              </a:spcAft>
            </a:pPr>
            <a:r>
              <a:rPr lang="en-US" dirty="0"/>
              <a:t>Vocal-speech portion: </a:t>
            </a:r>
          </a:p>
          <a:p>
            <a:pPr lvl="1">
              <a:lnSpc>
                <a:spcPct val="90000"/>
              </a:lnSpc>
              <a:spcBef>
                <a:spcPts val="600"/>
              </a:spcBef>
              <a:spcAft>
                <a:spcPts val="600"/>
              </a:spcAft>
            </a:pPr>
            <a:r>
              <a:rPr lang="en-US" dirty="0"/>
              <a:t>Repeat a phrase such as “Bananas are yellow, apples are red.”</a:t>
            </a:r>
          </a:p>
          <a:p>
            <a:pPr lvl="1">
              <a:lnSpc>
                <a:spcPct val="90000"/>
              </a:lnSpc>
              <a:spcBef>
                <a:spcPts val="600"/>
              </a:spcBef>
              <a:spcAft>
                <a:spcPts val="600"/>
              </a:spcAft>
            </a:pPr>
            <a:r>
              <a:rPr lang="en-US" dirty="0"/>
              <a:t>Not functioning brain cannot accurately repeat the phrase or without slurring.</a:t>
            </a:r>
          </a:p>
          <a:p>
            <a:pPr>
              <a:spcBef>
                <a:spcPts val="600"/>
              </a:spcBef>
              <a:spcAft>
                <a:spcPts val="600"/>
              </a:spcAft>
            </a:pPr>
            <a:endParaRPr lang="en-US" u="none" strike="noStrike" baseline="0" dirty="0"/>
          </a:p>
        </p:txBody>
      </p:sp>
    </p:spTree>
    <p:extLst>
      <p:ext uri="{BB962C8B-B14F-4D97-AF65-F5344CB8AC3E}">
        <p14:creationId xmlns:p14="http://schemas.microsoft.com/office/powerpoint/2010/main" val="1264752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898377-88FB-405C-9D91-CB6A46E82C1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Recognizing a Stroke</a:t>
            </a:r>
            <a:endParaRPr lang="en-US" b="1" i="0" u="none" strike="noStrike" kern="1600" baseline="0" dirty="0"/>
          </a:p>
        </p:txBody>
      </p:sp>
      <p:sp>
        <p:nvSpPr>
          <p:cNvPr id="3" name="Text Placeholder 2">
            <a:extLst>
              <a:ext uri="{FF2B5EF4-FFF2-40B4-BE49-F238E27FC236}">
                <a16:creationId xmlns:a16="http://schemas.microsoft.com/office/drawing/2014/main" xmlns="" id="{4F6C9AF1-6ABA-480E-AF66-0B7DE85F521E}"/>
              </a:ext>
            </a:extLst>
          </p:cNvPr>
          <p:cNvSpPr>
            <a:spLocks noGrp="1"/>
          </p:cNvSpPr>
          <p:nvPr>
            <p:ph sz="half" idx="1"/>
          </p:nvPr>
        </p:nvSpPr>
        <p:spPr>
          <a:xfrm>
            <a:off x="914400" y="1998022"/>
            <a:ext cx="4855464" cy="4421065"/>
          </a:xfrm>
        </p:spPr>
        <p:txBody>
          <a:bodyPr>
            <a:noAutofit/>
          </a:bodyPr>
          <a:lstStyle/>
          <a:p>
            <a:pPr marR="0" lvl="0" rtl="0">
              <a:lnSpc>
                <a:spcPct val="90000"/>
              </a:lnSpc>
              <a:spcBef>
                <a:spcPts val="600"/>
              </a:spcBef>
              <a:spcAft>
                <a:spcPts val="600"/>
              </a:spcAft>
            </a:pPr>
            <a:r>
              <a:rPr lang="en-US" sz="2400" dirty="0"/>
              <a:t>M</a:t>
            </a:r>
            <a:r>
              <a:rPr lang="en-US" sz="2400" u="none" strike="noStrike" baseline="0" dirty="0"/>
              <a:t>ust recognize the signs and symptoms of a stroke</a:t>
            </a:r>
            <a:r>
              <a:rPr lang="en-US" sz="2400" u="none" strike="noStrike" dirty="0"/>
              <a:t> as n</a:t>
            </a:r>
            <a:r>
              <a:rPr lang="en-US" sz="2400" dirty="0"/>
              <a:t>eeds </a:t>
            </a:r>
            <a:r>
              <a:rPr lang="en-US" sz="2400" u="none" strike="noStrike" baseline="0" dirty="0"/>
              <a:t>immediate evaluation at hospital</a:t>
            </a:r>
          </a:p>
          <a:p>
            <a:pPr>
              <a:lnSpc>
                <a:spcPct val="90000"/>
              </a:lnSpc>
              <a:spcBef>
                <a:spcPts val="600"/>
              </a:spcBef>
              <a:spcAft>
                <a:spcPts val="600"/>
              </a:spcAft>
            </a:pPr>
            <a:r>
              <a:rPr lang="en-US" sz="2400" u="none" strike="noStrike" baseline="0" dirty="0"/>
              <a:t>Watch for numbness and weakness or paralysis on one side of the body. </a:t>
            </a:r>
          </a:p>
          <a:p>
            <a:pPr lvl="1">
              <a:lnSpc>
                <a:spcPct val="90000"/>
              </a:lnSpc>
              <a:spcBef>
                <a:spcPts val="600"/>
              </a:spcBef>
              <a:spcAft>
                <a:spcPts val="600"/>
              </a:spcAft>
            </a:pPr>
            <a:r>
              <a:rPr lang="en-US" dirty="0"/>
              <a:t>M</a:t>
            </a:r>
            <a:r>
              <a:rPr lang="en-US" u="none" strike="noStrike" baseline="0" dirty="0"/>
              <a:t>ay involve only the leg, the arm, or the face, or all of them</a:t>
            </a:r>
          </a:p>
          <a:p>
            <a:pPr>
              <a:lnSpc>
                <a:spcPct val="90000"/>
              </a:lnSpc>
              <a:spcBef>
                <a:spcPts val="600"/>
              </a:spcBef>
              <a:spcAft>
                <a:spcPts val="600"/>
              </a:spcAft>
            </a:pPr>
            <a:r>
              <a:rPr lang="en-US" dirty="0"/>
              <a:t>Speech and language may be affected as well. </a:t>
            </a:r>
          </a:p>
          <a:p>
            <a:pPr>
              <a:lnSpc>
                <a:spcPct val="90000"/>
              </a:lnSpc>
              <a:spcBef>
                <a:spcPts val="600"/>
              </a:spcBef>
              <a:spcAft>
                <a:spcPts val="600"/>
              </a:spcAft>
            </a:pPr>
            <a:endParaRPr lang="en-US" u="none" strike="noStrike" baseline="0" dirty="0"/>
          </a:p>
        </p:txBody>
      </p:sp>
      <p:pic>
        <p:nvPicPr>
          <p:cNvPr id="4" name="Picture 3" descr="Table entries are as follows. Decreased responsiveness; Severe headache; Drooping eyelid and mouth on one side of the face; Paralysis or weakness on one or both sides of the body; Arm drift; Loss of bowel or bladder control; Change in personality; Pupils unequal in size; Loss of vision, dimness or double vision; Difficulty speaking or slurred speech; Inability to speak; Nausea or vomiting; Sudden weakness or paralysis of the face, arm, or leg; Possible seizures." title="A table shows general signs and symptoms of strok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575" y="1416793"/>
            <a:ext cx="4042938" cy="4850234"/>
          </a:xfrm>
          <a:prstGeom prst="rect">
            <a:avLst/>
          </a:prstGeom>
        </p:spPr>
      </p:pic>
    </p:spTree>
    <p:extLst>
      <p:ext uri="{BB962C8B-B14F-4D97-AF65-F5344CB8AC3E}">
        <p14:creationId xmlns:p14="http://schemas.microsoft.com/office/powerpoint/2010/main" val="1253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A7312-CBB3-46DA-BEA4-27E654D12C28}"/>
              </a:ext>
            </a:extLst>
          </p:cNvPr>
          <p:cNvSpPr>
            <a:spLocks noGrp="1"/>
          </p:cNvSpPr>
          <p:nvPr>
            <p:ph type="title"/>
          </p:nvPr>
        </p:nvSpPr>
        <p:spPr/>
        <p:txBody>
          <a:bodyPr/>
          <a:lstStyle/>
          <a:p>
            <a:r>
              <a:rPr lang="en-US" b="1" i="0" u="none" strike="noStrike" kern="1600" baseline="0" dirty="0"/>
              <a:t>Patient Assessment:</a:t>
            </a:r>
            <a:r>
              <a:rPr lang="en-US" kern="1600" dirty="0"/>
              <a:t> Recognizing a Stroke</a:t>
            </a:r>
            <a:endParaRPr lang="en-US" b="1" i="0" u="none" strike="noStrike" kern="1600" baseline="0" dirty="0"/>
          </a:p>
        </p:txBody>
      </p:sp>
      <p:sp>
        <p:nvSpPr>
          <p:cNvPr id="3" name="Text Placeholder 2">
            <a:extLst>
              <a:ext uri="{FF2B5EF4-FFF2-40B4-BE49-F238E27FC236}">
                <a16:creationId xmlns:a16="http://schemas.microsoft.com/office/drawing/2014/main" xmlns="" id="{E5D99102-DFF8-4FC9-88FF-28716A97DDA3}"/>
              </a:ext>
            </a:extLst>
          </p:cNvPr>
          <p:cNvSpPr>
            <a:spLocks noGrp="1"/>
          </p:cNvSpPr>
          <p:nvPr>
            <p:ph type="body" idx="1"/>
          </p:nvPr>
        </p:nvSpPr>
        <p:spPr>
          <a:xfrm>
            <a:off x="878205" y="1768104"/>
            <a:ext cx="10435590" cy="4564317"/>
          </a:xfrm>
        </p:spPr>
        <p:txBody>
          <a:bodyPr/>
          <a:lstStyle/>
          <a:p>
            <a:pPr>
              <a:spcBef>
                <a:spcPts val="600"/>
              </a:spcBef>
            </a:pPr>
            <a:r>
              <a:rPr lang="en-US" sz="2400" u="none" strike="noStrike" baseline="0" dirty="0"/>
              <a:t>Additional signs of a </a:t>
            </a:r>
            <a:r>
              <a:rPr lang="en-US" sz="2400" dirty="0"/>
              <a:t>stroke:</a:t>
            </a:r>
          </a:p>
          <a:p>
            <a:pPr lvl="1">
              <a:spcBef>
                <a:spcPts val="600"/>
              </a:spcBef>
            </a:pPr>
            <a:r>
              <a:rPr lang="en-US" sz="2400" u="none" strike="noStrike" baseline="0" dirty="0"/>
              <a:t>Sudden disorientation</a:t>
            </a:r>
          </a:p>
          <a:p>
            <a:pPr lvl="1">
              <a:spcBef>
                <a:spcPts val="600"/>
              </a:spcBef>
            </a:pPr>
            <a:r>
              <a:rPr lang="en-US" sz="2400" dirty="0"/>
              <a:t>I</a:t>
            </a:r>
            <a:r>
              <a:rPr lang="en-US" sz="2400" u="none" strike="noStrike" baseline="0" dirty="0"/>
              <a:t>nability to perform tasks such as buttoning a shirt, putting on a hat, or zipping a coat</a:t>
            </a:r>
          </a:p>
          <a:p>
            <a:pPr lvl="1">
              <a:spcBef>
                <a:spcPts val="600"/>
              </a:spcBef>
            </a:pPr>
            <a:r>
              <a:rPr lang="en-US" sz="2400" u="none" strike="noStrike" baseline="0" dirty="0"/>
              <a:t>Visual problems such as blurry vision or loss of vision for part of the visual field</a:t>
            </a:r>
          </a:p>
          <a:p>
            <a:pPr lvl="2">
              <a:spcBef>
                <a:spcPts val="600"/>
              </a:spcBef>
            </a:pPr>
            <a:r>
              <a:rPr lang="en-US" sz="2000" dirty="0"/>
              <a:t>P</a:t>
            </a:r>
            <a:r>
              <a:rPr lang="en-US" sz="2000" u="none" strike="noStrike" baseline="0" dirty="0"/>
              <a:t>atients may walk into objects. </a:t>
            </a:r>
          </a:p>
          <a:p>
            <a:pPr lvl="1">
              <a:spcBef>
                <a:spcPts val="600"/>
              </a:spcBef>
            </a:pPr>
            <a:r>
              <a:rPr lang="en-US" sz="2400" dirty="0"/>
              <a:t>S</a:t>
            </a:r>
            <a:r>
              <a:rPr lang="en-US" sz="2400" u="none" strike="noStrike" baseline="0" dirty="0"/>
              <a:t>udden inability to walk, dizziness, or clumsiness</a:t>
            </a:r>
          </a:p>
          <a:p>
            <a:pPr lvl="1">
              <a:spcBef>
                <a:spcPts val="600"/>
              </a:spcBef>
            </a:pPr>
            <a:r>
              <a:rPr lang="en-US" sz="2400" dirty="0"/>
              <a:t>Sudden and unusually severe headache</a:t>
            </a:r>
          </a:p>
          <a:p>
            <a:pPr lvl="0">
              <a:spcBef>
                <a:spcPts val="600"/>
              </a:spcBef>
            </a:pPr>
            <a:r>
              <a:rPr lang="en-US" sz="2400" dirty="0"/>
              <a:t>If signs and symptoms have resolved or if subtle, may be a TIA.</a:t>
            </a:r>
            <a:endParaRPr lang="en-US" sz="2400" u="none" strike="noStrike" baseline="0" dirty="0"/>
          </a:p>
        </p:txBody>
      </p:sp>
    </p:spTree>
    <p:extLst>
      <p:ext uri="{BB962C8B-B14F-4D97-AF65-F5344CB8AC3E}">
        <p14:creationId xmlns:p14="http://schemas.microsoft.com/office/powerpoint/2010/main" val="25335842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92336-89DF-48BE-A75A-68DBA91D4A4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FAST-ED for Stroke</a:t>
            </a:r>
            <a:endParaRPr lang="en-US" b="1" i="0" u="none" strike="noStrike" kern="1600" baseline="0" dirty="0"/>
          </a:p>
        </p:txBody>
      </p:sp>
      <p:sp>
        <p:nvSpPr>
          <p:cNvPr id="3" name="Text Placeholder 2">
            <a:extLst>
              <a:ext uri="{FF2B5EF4-FFF2-40B4-BE49-F238E27FC236}">
                <a16:creationId xmlns:a16="http://schemas.microsoft.com/office/drawing/2014/main" xmlns="" id="{57E151B6-7486-4CD5-8581-5CA0F0C364B4}"/>
              </a:ext>
            </a:extLst>
          </p:cNvPr>
          <p:cNvSpPr>
            <a:spLocks noGrp="1"/>
          </p:cNvSpPr>
          <p:nvPr>
            <p:ph sz="half" idx="1"/>
          </p:nvPr>
        </p:nvSpPr>
        <p:spPr>
          <a:xfrm>
            <a:off x="866775" y="1722833"/>
            <a:ext cx="4855464" cy="4782742"/>
          </a:xfrm>
        </p:spPr>
        <p:txBody>
          <a:bodyPr>
            <a:normAutofit/>
          </a:bodyPr>
          <a:lstStyle/>
          <a:p>
            <a:pPr marR="0" lvl="0" rtl="0">
              <a:lnSpc>
                <a:spcPct val="90000"/>
              </a:lnSpc>
            </a:pPr>
            <a:r>
              <a:rPr lang="en-US" u="none" strike="noStrike" baseline="0" dirty="0"/>
              <a:t>To aid in assessment,</a:t>
            </a:r>
            <a:r>
              <a:rPr lang="en-US" u="none" strike="noStrike" dirty="0"/>
              <a:t> use the </a:t>
            </a:r>
            <a:r>
              <a:rPr lang="en-US" u="none" strike="noStrike" baseline="0" dirty="0"/>
              <a:t>Field Assessment Stroke Triage for</a:t>
            </a:r>
            <a:r>
              <a:rPr lang="en-US" u="none" strike="noStrike" dirty="0"/>
              <a:t> </a:t>
            </a:r>
            <a:r>
              <a:rPr lang="en-US" u="none" strike="noStrike" baseline="0" dirty="0"/>
              <a:t>Emergency Destination (FAST-ED) scale.</a:t>
            </a:r>
          </a:p>
          <a:p>
            <a:pPr marR="0" lvl="0" rtl="0">
              <a:lnSpc>
                <a:spcPct val="90000"/>
              </a:lnSpc>
            </a:pPr>
            <a:endParaRPr lang="en-US" u="none" strike="noStrike" baseline="0" dirty="0"/>
          </a:p>
          <a:p>
            <a:pPr marR="0" lvl="0" rtl="0">
              <a:lnSpc>
                <a:spcPct val="90000"/>
              </a:lnSpc>
            </a:pPr>
            <a:r>
              <a:rPr lang="en-US" b="1" u="none" strike="noStrike" baseline="0" dirty="0"/>
              <a:t>F</a:t>
            </a:r>
            <a:r>
              <a:rPr lang="en-US" u="none" strike="noStrike" baseline="0" dirty="0"/>
              <a:t>	</a:t>
            </a:r>
            <a:r>
              <a:rPr lang="en-US" b="1" u="none" strike="noStrike" baseline="0" dirty="0"/>
              <a:t>Face Drooping</a:t>
            </a:r>
            <a:endParaRPr lang="en-US" sz="2400" dirty="0"/>
          </a:p>
          <a:p>
            <a:pPr marR="0" lvl="0" rtl="0">
              <a:lnSpc>
                <a:spcPct val="90000"/>
              </a:lnSpc>
            </a:pPr>
            <a:r>
              <a:rPr lang="en-US" u="none" strike="noStrike" baseline="0" dirty="0"/>
              <a:t>Look for paralysis of one side of the face.</a:t>
            </a:r>
          </a:p>
          <a:p>
            <a:pPr lvl="2">
              <a:lnSpc>
                <a:spcPct val="90000"/>
              </a:lnSpc>
            </a:pPr>
            <a:r>
              <a:rPr lang="en-US" sz="2200" u="none" strike="noStrike" baseline="0" dirty="0"/>
              <a:t>Drooping of</a:t>
            </a:r>
            <a:r>
              <a:rPr lang="en-US" sz="2200" u="none" strike="noStrike" dirty="0"/>
              <a:t> </a:t>
            </a:r>
            <a:r>
              <a:rPr lang="en-US" sz="2200" u="none" strike="noStrike" baseline="0" dirty="0"/>
              <a:t>the corner of the mouth </a:t>
            </a:r>
            <a:endParaRPr lang="en-US" sz="2200" dirty="0"/>
          </a:p>
          <a:p>
            <a:pPr lvl="2">
              <a:lnSpc>
                <a:spcPct val="90000"/>
              </a:lnSpc>
            </a:pPr>
            <a:r>
              <a:rPr lang="en-US" sz="2200" u="none" strike="noStrike" baseline="0" dirty="0"/>
              <a:t>Sagging of facial skin</a:t>
            </a:r>
          </a:p>
        </p:txBody>
      </p:sp>
      <p:pic>
        <p:nvPicPr>
          <p:cNvPr id="10242" name="Picture 2" descr="Photo shows an old man with the right side of his mouth and the surrounding muscles droop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363" y="1823929"/>
            <a:ext cx="2905125" cy="431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D5587-7DB1-4369-8EAB-F6E2E9389389}"/>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C2CF56EB-F88A-4E88-AFCB-3A7F75C8F25F}"/>
              </a:ext>
            </a:extLst>
          </p:cNvPr>
          <p:cNvSpPr>
            <a:spLocks noGrp="1"/>
          </p:cNvSpPr>
          <p:nvPr>
            <p:ph type="body" idx="1"/>
          </p:nvPr>
        </p:nvSpPr>
        <p:spPr>
          <a:xfrm>
            <a:off x="920569" y="2261419"/>
            <a:ext cx="10435590" cy="3841413"/>
          </a:xfrm>
        </p:spPr>
        <p:txBody>
          <a:bodyPr/>
          <a:lstStyle/>
          <a:p>
            <a:pPr marR="0" lvl="0" rtl="0">
              <a:spcBef>
                <a:spcPts val="600"/>
              </a:spcBef>
              <a:spcAft>
                <a:spcPts val="600"/>
              </a:spcAft>
            </a:pPr>
            <a:r>
              <a:rPr lang="en-US" u="none" strike="noStrike" baseline="0" dirty="0"/>
              <a:t>The body constantly monitors its internal and external environment and rapidly adapts to changes. </a:t>
            </a:r>
          </a:p>
          <a:p>
            <a:pPr lvl="1">
              <a:spcBef>
                <a:spcPts val="600"/>
              </a:spcBef>
              <a:spcAft>
                <a:spcPts val="600"/>
              </a:spcAft>
            </a:pPr>
            <a:r>
              <a:rPr lang="en-US" u="none" strike="noStrike" baseline="0" dirty="0"/>
              <a:t>This process is controlled by the central nervous system (CNS), which regulates the functions of the other body systems.</a:t>
            </a:r>
          </a:p>
          <a:p>
            <a:pPr lvl="1">
              <a:spcBef>
                <a:spcPts val="600"/>
              </a:spcBef>
              <a:spcAft>
                <a:spcPts val="600"/>
              </a:spcAft>
            </a:pPr>
            <a:r>
              <a:rPr lang="en-US" u="none" strike="noStrike" baseline="0" dirty="0"/>
              <a:t> The CNS consists of the brain and spinal cord. </a:t>
            </a:r>
          </a:p>
        </p:txBody>
      </p:sp>
    </p:spTree>
    <p:extLst>
      <p:ext uri="{BB962C8B-B14F-4D97-AF65-F5344CB8AC3E}">
        <p14:creationId xmlns:p14="http://schemas.microsoft.com/office/powerpoint/2010/main" val="2092547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92336-89DF-48BE-A75A-68DBA91D4A4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FAST-ED for Stroke</a:t>
            </a:r>
            <a:endParaRPr lang="en-US" b="1" i="0" u="none" strike="noStrike" kern="1600" baseline="0" dirty="0"/>
          </a:p>
        </p:txBody>
      </p:sp>
      <p:sp>
        <p:nvSpPr>
          <p:cNvPr id="3" name="Text Placeholder 2">
            <a:extLst>
              <a:ext uri="{FF2B5EF4-FFF2-40B4-BE49-F238E27FC236}">
                <a16:creationId xmlns:a16="http://schemas.microsoft.com/office/drawing/2014/main" xmlns="" id="{57E151B6-7486-4CD5-8581-5CA0F0C364B4}"/>
              </a:ext>
            </a:extLst>
          </p:cNvPr>
          <p:cNvSpPr>
            <a:spLocks noGrp="1"/>
          </p:cNvSpPr>
          <p:nvPr>
            <p:ph sz="half" idx="1"/>
          </p:nvPr>
        </p:nvSpPr>
        <p:spPr>
          <a:xfrm>
            <a:off x="914400" y="1930400"/>
            <a:ext cx="4855464" cy="4659086"/>
          </a:xfrm>
        </p:spPr>
        <p:txBody>
          <a:bodyPr>
            <a:normAutofit/>
          </a:bodyPr>
          <a:lstStyle/>
          <a:p>
            <a:pPr marR="0" lvl="0" rtl="0">
              <a:lnSpc>
                <a:spcPct val="90000"/>
              </a:lnSpc>
            </a:pPr>
            <a:r>
              <a:rPr lang="en-US" sz="2400" b="1" u="none" strike="noStrike" baseline="0" dirty="0"/>
              <a:t>A</a:t>
            </a:r>
            <a:r>
              <a:rPr lang="en-US" sz="2400" u="none" strike="noStrike" baseline="0" dirty="0"/>
              <a:t>	</a:t>
            </a:r>
            <a:r>
              <a:rPr lang="en-US" sz="2400" b="1" u="none" strike="noStrike" baseline="0" dirty="0"/>
              <a:t>Arm weakness</a:t>
            </a:r>
            <a:r>
              <a:rPr lang="en-US" sz="2400" u="none" strike="noStrike" baseline="0" dirty="0"/>
              <a:t>: </a:t>
            </a:r>
          </a:p>
          <a:p>
            <a:pPr marR="0" lvl="0" rtl="0">
              <a:lnSpc>
                <a:spcPct val="90000"/>
              </a:lnSpc>
            </a:pPr>
            <a:r>
              <a:rPr lang="en-US" u="none" strike="noStrike" baseline="0" dirty="0"/>
              <a:t>Have patient raise both extended arms to shoulder level in front of them with eyes closed to see if one drifts down. </a:t>
            </a:r>
          </a:p>
          <a:p>
            <a:pPr lvl="1">
              <a:lnSpc>
                <a:spcPct val="90000"/>
              </a:lnSpc>
            </a:pPr>
            <a:r>
              <a:rPr lang="en-US" sz="2200" u="none" strike="noStrike" baseline="0" dirty="0"/>
              <a:t>The arm droop test is easy to perform in the</a:t>
            </a:r>
            <a:r>
              <a:rPr lang="en-US" sz="2200" u="none" strike="noStrike" dirty="0"/>
              <a:t> </a:t>
            </a:r>
            <a:r>
              <a:rPr lang="en-US" sz="2200" u="none" strike="noStrike" baseline="0" dirty="0"/>
              <a:t>field. </a:t>
            </a:r>
          </a:p>
          <a:p>
            <a:pPr>
              <a:lnSpc>
                <a:spcPct val="90000"/>
              </a:lnSpc>
            </a:pPr>
            <a:r>
              <a:rPr lang="en-US" sz="2400" u="none" strike="noStrike" baseline="0" dirty="0"/>
              <a:t>Check</a:t>
            </a:r>
            <a:r>
              <a:rPr lang="en-US" sz="2400" u="none" strike="noStrike" dirty="0"/>
              <a:t> if</a:t>
            </a:r>
            <a:r>
              <a:rPr lang="en-US" sz="2400" u="none" strike="noStrike" baseline="0" dirty="0"/>
              <a:t> grip strength is equal in each hand.</a:t>
            </a:r>
          </a:p>
        </p:txBody>
      </p:sp>
      <p:pic>
        <p:nvPicPr>
          <p:cNvPr id="11266" name="Picture 2" descr="Photo A shows the patient standing with her arms extended straight out in front, with the palms facing up and the eyes closed. Photo B shows the left palm facing sideways and the left arm drifting lower than the right arm." title="Photos a and b show a patient performing the arm droop tes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706" y="2184400"/>
            <a:ext cx="6035675" cy="28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92336-89DF-48BE-A75A-68DBA91D4A45}"/>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FAST-ED for Stroke</a:t>
            </a:r>
            <a:endParaRPr lang="en-US" b="1" i="0" u="none" strike="noStrike" kern="1600" baseline="0" dirty="0"/>
          </a:p>
        </p:txBody>
      </p:sp>
      <p:sp>
        <p:nvSpPr>
          <p:cNvPr id="3" name="Text Placeholder 2">
            <a:extLst>
              <a:ext uri="{FF2B5EF4-FFF2-40B4-BE49-F238E27FC236}">
                <a16:creationId xmlns:a16="http://schemas.microsoft.com/office/drawing/2014/main" xmlns="" id="{57E151B6-7486-4CD5-8581-5CA0F0C364B4}"/>
              </a:ext>
            </a:extLst>
          </p:cNvPr>
          <p:cNvSpPr>
            <a:spLocks noGrp="1"/>
          </p:cNvSpPr>
          <p:nvPr>
            <p:ph type="body" idx="1"/>
          </p:nvPr>
        </p:nvSpPr>
        <p:spPr/>
        <p:txBody>
          <a:bodyPr/>
          <a:lstStyle/>
          <a:p>
            <a:pPr marR="0" lvl="0" rtl="0"/>
            <a:r>
              <a:rPr lang="en-US" sz="2400" b="1" u="none" strike="noStrike" baseline="0" dirty="0"/>
              <a:t>S</a:t>
            </a:r>
            <a:r>
              <a:rPr lang="en-US" sz="2400" u="none" strike="noStrike" baseline="0" dirty="0"/>
              <a:t>	</a:t>
            </a:r>
            <a:r>
              <a:rPr lang="en-US" sz="2400" b="1" u="none" strike="noStrike" baseline="0" dirty="0"/>
              <a:t>Speech difficulty</a:t>
            </a:r>
            <a:r>
              <a:rPr lang="en-US" sz="2400" u="none" strike="noStrike" baseline="0" dirty="0"/>
              <a:t>: </a:t>
            </a:r>
            <a:r>
              <a:rPr lang="en-US" sz="2400" dirty="0"/>
              <a:t>Are</a:t>
            </a:r>
            <a:r>
              <a:rPr lang="en-US" sz="2400" u="none" strike="noStrike" baseline="0" dirty="0"/>
              <a:t> words garbled or cannot express 	themselves when you </a:t>
            </a:r>
            <a:r>
              <a:rPr lang="en-US" sz="2400" dirty="0"/>
              <a:t>ask </a:t>
            </a:r>
            <a:r>
              <a:rPr lang="en-US" sz="2400" u="none" strike="noStrike" baseline="0" dirty="0"/>
              <a:t>them to repeat a simple phrase?</a:t>
            </a:r>
          </a:p>
          <a:p>
            <a:pPr marR="0" lvl="0" rtl="0"/>
            <a:r>
              <a:rPr lang="en-US" sz="2400" b="1" u="none" strike="noStrike" baseline="0" dirty="0"/>
              <a:t>T</a:t>
            </a:r>
            <a:r>
              <a:rPr lang="en-US" sz="2400" u="none" strike="noStrike" baseline="0" dirty="0"/>
              <a:t>	</a:t>
            </a:r>
            <a:r>
              <a:rPr lang="en-US" sz="2400" b="1" u="none" strike="noStrike" baseline="0" dirty="0"/>
              <a:t>Time to call</a:t>
            </a:r>
            <a:r>
              <a:rPr lang="en-US" sz="2400" u="none" strike="noStrike" baseline="0" dirty="0"/>
              <a:t>: If you see any of these signs, call 9-1-1 immediately. </a:t>
            </a:r>
          </a:p>
          <a:p>
            <a:pPr lvl="2"/>
            <a:r>
              <a:rPr lang="en-US" u="none" strike="noStrike" baseline="0" dirty="0"/>
              <a:t>If available,</a:t>
            </a:r>
            <a:r>
              <a:rPr lang="en-US" u="none" strike="noStrike" dirty="0"/>
              <a:t> </a:t>
            </a:r>
            <a:r>
              <a:rPr lang="en-US" u="none" strike="noStrike" baseline="0" dirty="0"/>
              <a:t>record the </a:t>
            </a:r>
            <a:r>
              <a:rPr lang="en-US" dirty="0"/>
              <a:t>l</a:t>
            </a:r>
            <a:r>
              <a:rPr lang="en-US" u="none" strike="noStrike" baseline="0" dirty="0"/>
              <a:t>ast know time patient responded normally.</a:t>
            </a:r>
          </a:p>
          <a:p>
            <a:pPr marR="0" lvl="0" rtl="0"/>
            <a:r>
              <a:rPr lang="en-US" sz="2400" b="1" u="none" strike="noStrike" baseline="0" dirty="0"/>
              <a:t>E	Eye deviation</a:t>
            </a:r>
            <a:r>
              <a:rPr lang="en-US" sz="2400" u="none" strike="noStrike" baseline="0" dirty="0"/>
              <a:t>: Check extraocular eye motion. </a:t>
            </a:r>
          </a:p>
          <a:p>
            <a:pPr marR="0" lvl="0" rtl="0"/>
            <a:r>
              <a:rPr lang="en-US" sz="2400" b="1" u="none" strike="noStrike" baseline="0" dirty="0"/>
              <a:t>D	Denial/neglect</a:t>
            </a:r>
            <a:r>
              <a:rPr lang="en-US" sz="2400" u="none" strike="noStrike" baseline="0" dirty="0"/>
              <a:t>: A positive finding is when patient is in denial of the problem.</a:t>
            </a:r>
          </a:p>
        </p:txBody>
      </p:sp>
    </p:spTree>
    <p:extLst>
      <p:ext uri="{BB962C8B-B14F-4D97-AF65-F5344CB8AC3E}">
        <p14:creationId xmlns:p14="http://schemas.microsoft.com/office/powerpoint/2010/main" val="383397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9D45C-8B30-422B-829C-4871EBEB94B2}"/>
              </a:ext>
            </a:extLst>
          </p:cNvPr>
          <p:cNvSpPr>
            <a:spLocks noGrp="1"/>
          </p:cNvSpPr>
          <p:nvPr>
            <p:ph type="title"/>
          </p:nvPr>
        </p:nvSpPr>
        <p:spPr/>
        <p:txBody>
          <a:bodyPr/>
          <a:lstStyle/>
          <a:p>
            <a:pPr marR="0" rtl="0"/>
            <a:r>
              <a:rPr lang="en-US" b="1" i="0" u="none" strike="noStrike" kern="1600" baseline="0" dirty="0"/>
              <a:t>Patient Assessment: Stroke</a:t>
            </a:r>
          </a:p>
        </p:txBody>
      </p:sp>
      <p:sp>
        <p:nvSpPr>
          <p:cNvPr id="3" name="Text Placeholder 2">
            <a:extLst>
              <a:ext uri="{FF2B5EF4-FFF2-40B4-BE49-F238E27FC236}">
                <a16:creationId xmlns:a16="http://schemas.microsoft.com/office/drawing/2014/main" xmlns="" id="{7D3FA978-478D-4878-B1E4-1B90C88C5D41}"/>
              </a:ext>
            </a:extLst>
          </p:cNvPr>
          <p:cNvSpPr>
            <a:spLocks noGrp="1"/>
          </p:cNvSpPr>
          <p:nvPr>
            <p:ph type="body" idx="1"/>
          </p:nvPr>
        </p:nvSpPr>
        <p:spPr/>
        <p:txBody>
          <a:bodyPr/>
          <a:lstStyle/>
          <a:p>
            <a:pPr marR="0" lvl="0" rtl="0"/>
            <a:r>
              <a:rPr lang="en-US" u="none" strike="noStrike" baseline="0" dirty="0"/>
              <a:t>Estimating an accurate time of onset needed </a:t>
            </a:r>
          </a:p>
          <a:p>
            <a:pPr lvl="1"/>
            <a:r>
              <a:rPr lang="en-US" dirty="0"/>
              <a:t>Determines effectiveness of therapy with medications at hospital</a:t>
            </a:r>
          </a:p>
          <a:p>
            <a:pPr lvl="1"/>
            <a:r>
              <a:rPr lang="en-US" dirty="0"/>
              <a:t>If cannot be determined, the time of onset is the last time patient was known to be normal.</a:t>
            </a:r>
          </a:p>
          <a:p>
            <a:pPr lvl="0"/>
            <a:r>
              <a:rPr lang="en-US" dirty="0"/>
              <a:t>Any patient presenting with altered mental status should be evaluated at a clinic or hospital.</a:t>
            </a:r>
          </a:p>
          <a:p>
            <a:pPr lvl="1"/>
            <a:r>
              <a:rPr lang="en-US" dirty="0"/>
              <a:t>Even if signs are improving</a:t>
            </a:r>
          </a:p>
          <a:p>
            <a:pPr lvl="0"/>
            <a:r>
              <a:rPr lang="en-US" dirty="0"/>
              <a:t>Early detection and rapid transport are the keys for improving patient’s survival after a stroke.</a:t>
            </a:r>
          </a:p>
          <a:p>
            <a:pPr marR="0" lvl="0" rtl="0"/>
            <a:endParaRPr lang="en-US" b="1" i="1" u="none" strike="noStrike" baseline="0" dirty="0"/>
          </a:p>
        </p:txBody>
      </p:sp>
    </p:spTree>
    <p:extLst>
      <p:ext uri="{BB962C8B-B14F-4D97-AF65-F5344CB8AC3E}">
        <p14:creationId xmlns:p14="http://schemas.microsoft.com/office/powerpoint/2010/main" val="1793739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of Altered Mental Status</a:t>
            </a:r>
          </a:p>
        </p:txBody>
      </p:sp>
    </p:spTree>
    <p:extLst>
      <p:ext uri="{BB962C8B-B14F-4D97-AF65-F5344CB8AC3E}">
        <p14:creationId xmlns:p14="http://schemas.microsoft.com/office/powerpoint/2010/main" val="199786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Altered Mental Status</a:t>
            </a:r>
          </a:p>
        </p:txBody>
      </p:sp>
      <p:sp>
        <p:nvSpPr>
          <p:cNvPr id="3" name="Text Placeholder 2"/>
          <p:cNvSpPr>
            <a:spLocks noGrp="1"/>
          </p:cNvSpPr>
          <p:nvPr>
            <p:ph type="body" idx="1"/>
          </p:nvPr>
        </p:nvSpPr>
        <p:spPr/>
        <p:txBody>
          <a:bodyPr/>
          <a:lstStyle/>
          <a:p>
            <a:r>
              <a:rPr lang="en-US" sz="2400" dirty="0"/>
              <a:t>Check patient’s airway frequently.</a:t>
            </a:r>
          </a:p>
          <a:p>
            <a:pPr lvl="1"/>
            <a:r>
              <a:rPr lang="en-US" sz="2400" dirty="0"/>
              <a:t>Suction as needed to ensure patent.</a:t>
            </a:r>
          </a:p>
          <a:p>
            <a:pPr lvl="1">
              <a:spcBef>
                <a:spcPts val="600"/>
              </a:spcBef>
              <a:spcAft>
                <a:spcPts val="600"/>
              </a:spcAft>
            </a:pPr>
            <a:r>
              <a:rPr lang="en-US" sz="2400" dirty="0"/>
              <a:t>No spinal injury: recovery position </a:t>
            </a:r>
          </a:p>
          <a:p>
            <a:pPr lvl="1">
              <a:spcBef>
                <a:spcPts val="600"/>
              </a:spcBef>
              <a:spcAft>
                <a:spcPts val="600"/>
              </a:spcAft>
            </a:pPr>
            <a:r>
              <a:rPr lang="en-US" sz="2400" dirty="0"/>
              <a:t>Unresponsive: nasal or oral airway </a:t>
            </a:r>
          </a:p>
          <a:p>
            <a:pPr lvl="2">
              <a:spcBef>
                <a:spcPts val="600"/>
              </a:spcBef>
              <a:spcAft>
                <a:spcPts val="600"/>
              </a:spcAft>
            </a:pPr>
            <a:r>
              <a:rPr lang="en-US" sz="2000" dirty="0"/>
              <a:t>Spinal precautions should be taken when the cause is unknown.</a:t>
            </a:r>
          </a:p>
          <a:p>
            <a:pPr lvl="2">
              <a:spcBef>
                <a:spcPts val="600"/>
              </a:spcBef>
              <a:spcAft>
                <a:spcPts val="600"/>
              </a:spcAft>
            </a:pPr>
            <a:r>
              <a:rPr lang="en-US" sz="2000" dirty="0"/>
              <a:t>Trauma may have produced a spine or other neurologic injury.</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Hypoglycemia</a:t>
            </a:r>
          </a:p>
        </p:txBody>
      </p:sp>
      <p:sp>
        <p:nvSpPr>
          <p:cNvPr id="3" name="Text Placeholder 2"/>
          <p:cNvSpPr>
            <a:spLocks noGrp="1"/>
          </p:cNvSpPr>
          <p:nvPr>
            <p:ph type="body" idx="1"/>
          </p:nvPr>
        </p:nvSpPr>
        <p:spPr>
          <a:xfrm>
            <a:off x="818968" y="1826332"/>
            <a:ext cx="10435590" cy="3986213"/>
          </a:xfrm>
        </p:spPr>
        <p:txBody>
          <a:bodyPr/>
          <a:lstStyle/>
          <a:p>
            <a:pPr lvl="0">
              <a:buNone/>
            </a:pPr>
            <a:r>
              <a:rPr lang="en-US" sz="2400" b="1" dirty="0"/>
              <a:t>Insulin</a:t>
            </a:r>
            <a:endParaRPr lang="en-US" b="1" dirty="0"/>
          </a:p>
          <a:p>
            <a:pPr lvl="0"/>
            <a:r>
              <a:rPr lang="en-US" dirty="0"/>
              <a:t>Provide oral sugar to any diabetic with altered mental status.</a:t>
            </a:r>
          </a:p>
          <a:p>
            <a:pPr lvl="1"/>
            <a:r>
              <a:rPr lang="en-US" dirty="0"/>
              <a:t>Only if can swallow!</a:t>
            </a:r>
          </a:p>
          <a:p>
            <a:pPr lvl="1"/>
            <a:r>
              <a:rPr lang="en-US" dirty="0"/>
              <a:t>Regardless if on insulin or not</a:t>
            </a:r>
          </a:p>
          <a:p>
            <a:pPr lvl="0"/>
            <a:r>
              <a:rPr lang="en-US" dirty="0"/>
              <a:t>Always assume patient is hypoglycemic.</a:t>
            </a:r>
          </a:p>
          <a:p>
            <a:pPr lvl="1"/>
            <a:r>
              <a:rPr lang="en-US" dirty="0"/>
              <a:t>Because can quickly cause irreparable brain damage</a:t>
            </a:r>
          </a:p>
          <a:p>
            <a:pPr lvl="1"/>
            <a:r>
              <a:rPr lang="en-US" dirty="0"/>
              <a:t>If hyperglycemic, you will not cause further harm. </a:t>
            </a:r>
          </a:p>
          <a:p>
            <a:pPr lvl="2"/>
            <a:r>
              <a:rPr lang="en-US" dirty="0"/>
              <a:t>The small amount of sugar that is administered will not make patient worse.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Hypoglycemia</a:t>
            </a:r>
          </a:p>
        </p:txBody>
      </p:sp>
      <p:sp>
        <p:nvSpPr>
          <p:cNvPr id="3" name="Text Placeholder 2"/>
          <p:cNvSpPr>
            <a:spLocks noGrp="1"/>
          </p:cNvSpPr>
          <p:nvPr>
            <p:ph type="body" idx="1"/>
          </p:nvPr>
        </p:nvSpPr>
        <p:spPr>
          <a:xfrm>
            <a:off x="878205" y="2095506"/>
            <a:ext cx="10435590" cy="3986213"/>
          </a:xfrm>
        </p:spPr>
        <p:txBody>
          <a:bodyPr/>
          <a:lstStyle/>
          <a:p>
            <a:r>
              <a:rPr lang="en-US" dirty="0"/>
              <a:t>Before administering oral glucose, be sure patient can swallow. </a:t>
            </a:r>
          </a:p>
          <a:p>
            <a:pPr lvl="1">
              <a:spcBef>
                <a:spcPts val="600"/>
              </a:spcBef>
              <a:spcAft>
                <a:spcPts val="600"/>
              </a:spcAft>
            </a:pPr>
            <a:r>
              <a:rPr lang="en-US" dirty="0"/>
              <a:t>If unresponsive, never place oral glucose into the mouth. </a:t>
            </a:r>
          </a:p>
          <a:p>
            <a:pPr lvl="2">
              <a:spcBef>
                <a:spcPts val="600"/>
              </a:spcBef>
              <a:spcAft>
                <a:spcPts val="600"/>
              </a:spcAft>
            </a:pPr>
            <a:r>
              <a:rPr lang="en-US" sz="2000" dirty="0"/>
              <a:t>Can result in aspiration and serious pulmonary problems</a:t>
            </a:r>
          </a:p>
          <a:p>
            <a:pPr lvl="2">
              <a:spcBef>
                <a:spcPts val="600"/>
              </a:spcBef>
              <a:spcAft>
                <a:spcPts val="600"/>
              </a:spcAft>
            </a:pPr>
            <a:r>
              <a:rPr lang="en-US" sz="2000" dirty="0"/>
              <a:t>An unresponsive diabetic patient requires IV glucose or subcutaneous glucagon.</a:t>
            </a:r>
          </a:p>
          <a:p>
            <a:pPr lvl="2">
              <a:spcBef>
                <a:spcPts val="600"/>
              </a:spcBef>
              <a:spcAft>
                <a:spcPts val="600"/>
              </a:spcAft>
            </a:pPr>
            <a:r>
              <a:rPr lang="en-US" sz="2000" dirty="0"/>
              <a:t>Can be provided only by ALS</a:t>
            </a:r>
          </a:p>
          <a:p>
            <a:pPr lvl="1">
              <a:spcBef>
                <a:spcPts val="600"/>
              </a:spcBef>
              <a:spcAft>
                <a:spcPts val="600"/>
              </a:spcAft>
            </a:pPr>
            <a:r>
              <a:rPr lang="en-US" dirty="0"/>
              <a:t>Check to see whether any family member present might be carrying an emergency glucagon kit and be trained in its use.</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Hypoglycemia</a:t>
            </a:r>
          </a:p>
        </p:txBody>
      </p:sp>
      <p:sp>
        <p:nvSpPr>
          <p:cNvPr id="3" name="Text Placeholder 2"/>
          <p:cNvSpPr>
            <a:spLocks noGrp="1"/>
          </p:cNvSpPr>
          <p:nvPr>
            <p:ph type="body" idx="1"/>
          </p:nvPr>
        </p:nvSpPr>
        <p:spPr>
          <a:xfrm>
            <a:off x="818968" y="2072607"/>
            <a:ext cx="5785032" cy="3986213"/>
          </a:xfrm>
        </p:spPr>
        <p:txBody>
          <a:bodyPr/>
          <a:lstStyle/>
          <a:p>
            <a:pPr>
              <a:spcBef>
                <a:spcPts val="600"/>
              </a:spcBef>
              <a:spcAft>
                <a:spcPts val="600"/>
              </a:spcAft>
            </a:pPr>
            <a:r>
              <a:rPr lang="en-US" dirty="0"/>
              <a:t>Oral glucose includes prepackaged chewable sucrose tablets, sugar packs, or prepackaged tubes of cake frosting. </a:t>
            </a:r>
          </a:p>
          <a:p>
            <a:pPr lvl="1">
              <a:spcBef>
                <a:spcPts val="600"/>
              </a:spcBef>
              <a:spcAft>
                <a:spcPts val="600"/>
              </a:spcAft>
            </a:pPr>
            <a:r>
              <a:rPr lang="en-US" dirty="0"/>
              <a:t>Sugar can be dissolved in water or the person can drink water after eating the sugar. </a:t>
            </a:r>
          </a:p>
          <a:p>
            <a:pPr lvl="1">
              <a:spcBef>
                <a:spcPts val="600"/>
              </a:spcBef>
              <a:spcAft>
                <a:spcPts val="600"/>
              </a:spcAft>
            </a:pPr>
            <a:r>
              <a:rPr lang="en-US" dirty="0"/>
              <a:t>Orange juice has been found to be less effective than any of these forms for raising blood sugar levels.</a:t>
            </a:r>
          </a:p>
        </p:txBody>
      </p:sp>
      <p:pic>
        <p:nvPicPr>
          <p:cNvPr id="12290" name="Picture 2" descr="Photo shows two tubes of Glutose 15, an oral glucose 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278" y="2202749"/>
            <a:ext cx="4559956" cy="276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Hypoglycemia</a:t>
            </a:r>
          </a:p>
        </p:txBody>
      </p:sp>
      <p:sp>
        <p:nvSpPr>
          <p:cNvPr id="3" name="Text Placeholder 2"/>
          <p:cNvSpPr>
            <a:spLocks noGrp="1"/>
          </p:cNvSpPr>
          <p:nvPr>
            <p:ph type="body" idx="1"/>
          </p:nvPr>
        </p:nvSpPr>
        <p:spPr>
          <a:xfrm>
            <a:off x="818968" y="2484582"/>
            <a:ext cx="10435590" cy="3298935"/>
          </a:xfrm>
        </p:spPr>
        <p:txBody>
          <a:bodyPr/>
          <a:lstStyle/>
          <a:p>
            <a:pPr>
              <a:spcBef>
                <a:spcPts val="600"/>
              </a:spcBef>
              <a:spcAft>
                <a:spcPts val="600"/>
              </a:spcAft>
            </a:pPr>
            <a:r>
              <a:rPr lang="en-US" dirty="0"/>
              <a:t>If symptoms resolve: </a:t>
            </a:r>
          </a:p>
          <a:p>
            <a:pPr lvl="1">
              <a:spcBef>
                <a:spcPts val="600"/>
              </a:spcBef>
              <a:spcAft>
                <a:spcPts val="600"/>
              </a:spcAft>
            </a:pPr>
            <a:r>
              <a:rPr lang="en-US" dirty="0"/>
              <a:t>Patient should consume a small meal to prevent recurrent hypoglycemia.</a:t>
            </a:r>
          </a:p>
          <a:p>
            <a:pPr>
              <a:spcBef>
                <a:spcPts val="600"/>
              </a:spcBef>
              <a:spcAft>
                <a:spcPts val="600"/>
              </a:spcAft>
            </a:pPr>
            <a:r>
              <a:rPr lang="en-US" dirty="0"/>
              <a:t>If symptoms do not resolve: </a:t>
            </a:r>
          </a:p>
          <a:p>
            <a:pPr lvl="1">
              <a:spcBef>
                <a:spcPts val="600"/>
              </a:spcBef>
              <a:spcAft>
                <a:spcPts val="600"/>
              </a:spcAft>
            </a:pPr>
            <a:r>
              <a:rPr lang="en-US" dirty="0"/>
              <a:t>There may be another cause for patient’s altered mental status.</a:t>
            </a:r>
          </a:p>
        </p:txBody>
      </p:sp>
    </p:spTree>
    <p:extLst>
      <p:ext uri="{BB962C8B-B14F-4D97-AF65-F5344CB8AC3E}">
        <p14:creationId xmlns:p14="http://schemas.microsoft.com/office/powerpoint/2010/main" val="37312500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Hypoglycemia</a:t>
            </a:r>
          </a:p>
        </p:txBody>
      </p:sp>
      <p:sp>
        <p:nvSpPr>
          <p:cNvPr id="3" name="Text Placeholder 2"/>
          <p:cNvSpPr>
            <a:spLocks noGrp="1"/>
          </p:cNvSpPr>
          <p:nvPr>
            <p:ph type="body" idx="1"/>
          </p:nvPr>
        </p:nvSpPr>
        <p:spPr>
          <a:xfrm>
            <a:off x="818968" y="2290618"/>
            <a:ext cx="10435590" cy="3623527"/>
          </a:xfrm>
        </p:spPr>
        <p:txBody>
          <a:bodyPr/>
          <a:lstStyle/>
          <a:p>
            <a:pPr>
              <a:spcBef>
                <a:spcPts val="600"/>
              </a:spcBef>
              <a:spcAft>
                <a:spcPts val="600"/>
              </a:spcAft>
            </a:pPr>
            <a:r>
              <a:rPr lang="en-US" dirty="0"/>
              <a:t>Patients often refuse further treatment or transport to a hospital once their level of responsiveness improves.</a:t>
            </a:r>
          </a:p>
          <a:p>
            <a:pPr lvl="1">
              <a:spcBef>
                <a:spcPts val="600"/>
              </a:spcBef>
              <a:spcAft>
                <a:spcPts val="600"/>
              </a:spcAft>
            </a:pPr>
            <a:r>
              <a:rPr lang="en-US" dirty="0"/>
              <a:t>Especially common among patients who have had diabetes for a long time</a:t>
            </a:r>
          </a:p>
          <a:p>
            <a:pPr lvl="1">
              <a:spcBef>
                <a:spcPts val="600"/>
              </a:spcBef>
              <a:spcAft>
                <a:spcPts val="600"/>
              </a:spcAft>
            </a:pPr>
            <a:r>
              <a:rPr lang="en-US" dirty="0"/>
              <a:t>Strongly recommend that such patients be evaluated further by a physician and document if the person refuses. </a:t>
            </a:r>
          </a:p>
          <a:p>
            <a:pPr lvl="1">
              <a:spcBef>
                <a:spcPts val="600"/>
              </a:spcBef>
              <a:spcAft>
                <a:spcPts val="600"/>
              </a:spcAft>
            </a:pPr>
            <a:r>
              <a:rPr lang="en-US" dirty="0"/>
              <a:t>If patient has a hypoglycemic episode, their blood sugar is not well controlled.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FF0FD-0BA5-4ABD-91AE-CD50206F9653}"/>
              </a:ext>
            </a:extLst>
          </p:cNvPr>
          <p:cNvSpPr>
            <a:spLocks noGrp="1"/>
          </p:cNvSpPr>
          <p:nvPr>
            <p:ph type="title"/>
          </p:nvPr>
        </p:nvSpPr>
        <p:spPr>
          <a:xfrm>
            <a:off x="0" y="121033"/>
            <a:ext cx="12192000" cy="1002089"/>
          </a:xfrm>
        </p:spPr>
        <p:txBody>
          <a:bodyPr anchor="ctr">
            <a:normAutofit/>
          </a:bodyPr>
          <a:lstStyle/>
          <a:p>
            <a:r>
              <a:rPr lang="en-US" b="1" i="0" u="none" strike="noStrike" kern="1600" baseline="0" dirty="0"/>
              <a:t>Chapter </a:t>
            </a:r>
            <a:r>
              <a:rPr lang="en-US" kern="1600" dirty="0"/>
              <a:t>Overview</a:t>
            </a:r>
            <a:endParaRPr lang="en-US" b="1" i="0" u="none" strike="noStrike" kern="1600" baseline="0" dirty="0"/>
          </a:p>
        </p:txBody>
      </p:sp>
      <p:sp>
        <p:nvSpPr>
          <p:cNvPr id="3" name="Text Placeholder 2">
            <a:extLst>
              <a:ext uri="{FF2B5EF4-FFF2-40B4-BE49-F238E27FC236}">
                <a16:creationId xmlns:a16="http://schemas.microsoft.com/office/drawing/2014/main" xmlns="" id="{462FC334-0CB5-4E9B-B968-213449E90DA9}"/>
              </a:ext>
            </a:extLst>
          </p:cNvPr>
          <p:cNvSpPr>
            <a:spLocks noGrp="1"/>
          </p:cNvSpPr>
          <p:nvPr>
            <p:ph sz="half" idx="1"/>
          </p:nvPr>
        </p:nvSpPr>
        <p:spPr>
          <a:xfrm>
            <a:off x="914400" y="2419927"/>
            <a:ext cx="10123055" cy="4155043"/>
          </a:xfrm>
        </p:spPr>
        <p:txBody>
          <a:bodyPr>
            <a:normAutofit/>
          </a:bodyPr>
          <a:lstStyle/>
          <a:p>
            <a:pPr>
              <a:lnSpc>
                <a:spcPct val="90000"/>
              </a:lnSpc>
            </a:pPr>
            <a:r>
              <a:rPr lang="en-US" dirty="0"/>
              <a:t>To function properly, the CNS requires a steady stream of data from all parts of the body.</a:t>
            </a:r>
            <a:endParaRPr lang="en-US" b="1" i="1" u="none" strike="noStrike" baseline="0" dirty="0"/>
          </a:p>
          <a:p>
            <a:pPr>
              <a:lnSpc>
                <a:spcPct val="90000"/>
              </a:lnSpc>
            </a:pPr>
            <a:r>
              <a:rPr lang="en-US" u="none" strike="noStrike" baseline="0" dirty="0"/>
              <a:t>To preserve homeostasis, the CNS requires a constant supply of oxygen, </a:t>
            </a:r>
            <a:r>
              <a:rPr lang="en-US" strike="noStrike" dirty="0">
                <a:solidFill>
                  <a:schemeClr val="tx2"/>
                </a:solidFill>
              </a:rPr>
              <a:t>glucose</a:t>
            </a:r>
            <a:r>
              <a:rPr lang="en-US" u="none" strike="noStrike" baseline="0" dirty="0"/>
              <a:t>, and other nutrients. </a:t>
            </a:r>
          </a:p>
          <a:p>
            <a:pPr>
              <a:lnSpc>
                <a:spcPct val="90000"/>
              </a:lnSpc>
            </a:pPr>
            <a:r>
              <a:rPr lang="en-US" u="none" strike="noStrike" baseline="0" dirty="0"/>
              <a:t>Should the data stream or the body’s internal equilibrium be disrupted, the brain will lose</a:t>
            </a:r>
            <a:r>
              <a:rPr lang="en-US" u="none" strike="noStrike" dirty="0"/>
              <a:t> its ability to respond appropriately.</a:t>
            </a:r>
            <a:endParaRPr lang="en-US" u="none" strike="noStrike" baseline="0" dirty="0"/>
          </a:p>
          <a:p>
            <a:pPr lvl="1">
              <a:lnSpc>
                <a:spcPct val="90000"/>
              </a:lnSpc>
            </a:pPr>
            <a:r>
              <a:rPr lang="en-US" sz="1800" dirty="0">
                <a:solidFill>
                  <a:schemeClr val="tx2"/>
                </a:solidFill>
              </a:rPr>
              <a:t> </a:t>
            </a:r>
            <a:r>
              <a:rPr lang="en-US" u="dbl" dirty="0">
                <a:solidFill>
                  <a:srgbClr val="FF0000"/>
                </a:solidFill>
              </a:rPr>
              <a:t>A</a:t>
            </a:r>
            <a:r>
              <a:rPr lang="en-US" u="dbl" strike="noStrike" dirty="0">
                <a:solidFill>
                  <a:srgbClr val="FF0000"/>
                </a:solidFill>
              </a:rPr>
              <a:t>ltered mental status</a:t>
            </a:r>
            <a:r>
              <a:rPr lang="en-US" dirty="0">
                <a:solidFill>
                  <a:srgbClr val="FF0000"/>
                </a:solidFill>
              </a:rPr>
              <a:t> </a:t>
            </a:r>
            <a:r>
              <a:rPr lang="en-US" dirty="0">
                <a:solidFill>
                  <a:schemeClr val="tx2"/>
                </a:solidFill>
              </a:rPr>
              <a:t>is an abnormal change in a person’s level of responsiveness.</a:t>
            </a:r>
            <a:endParaRPr lang="en-US" u="dbl" strike="noStrike" dirty="0">
              <a:solidFill>
                <a:srgbClr val="FF0000"/>
              </a:solidFill>
            </a:endParaRP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11-1</a:t>
            </a:r>
          </a:p>
        </p:txBody>
      </p:sp>
    </p:spTree>
    <p:extLst>
      <p:ext uri="{BB962C8B-B14F-4D97-AF65-F5344CB8AC3E}">
        <p14:creationId xmlns:p14="http://schemas.microsoft.com/office/powerpoint/2010/main" val="354683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Stroke</a:t>
            </a:r>
          </a:p>
        </p:txBody>
      </p:sp>
      <p:sp>
        <p:nvSpPr>
          <p:cNvPr id="3" name="Text Placeholder 2"/>
          <p:cNvSpPr>
            <a:spLocks noGrp="1"/>
          </p:cNvSpPr>
          <p:nvPr>
            <p:ph type="body" idx="1"/>
          </p:nvPr>
        </p:nvSpPr>
        <p:spPr>
          <a:xfrm>
            <a:off x="818969" y="1739247"/>
            <a:ext cx="10435590" cy="3986213"/>
          </a:xfrm>
        </p:spPr>
        <p:txBody>
          <a:bodyPr/>
          <a:lstStyle/>
          <a:p>
            <a:pPr lvl="0">
              <a:buNone/>
            </a:pPr>
            <a:r>
              <a:rPr lang="en-US" b="1" dirty="0"/>
              <a:t>Stroke</a:t>
            </a:r>
          </a:p>
          <a:p>
            <a:pPr lvl="0"/>
            <a:r>
              <a:rPr lang="en-US" dirty="0"/>
              <a:t>Can greatly improve chances of survival by providing:</a:t>
            </a:r>
          </a:p>
          <a:p>
            <a:pPr lvl="1"/>
            <a:r>
              <a:rPr lang="en-US" dirty="0"/>
              <a:t>High-flow oxygen</a:t>
            </a:r>
          </a:p>
          <a:p>
            <a:pPr lvl="1"/>
            <a:r>
              <a:rPr lang="en-US" dirty="0"/>
              <a:t>Protecting the airway</a:t>
            </a:r>
          </a:p>
          <a:p>
            <a:pPr lvl="1"/>
            <a:r>
              <a:rPr lang="en-US" dirty="0"/>
              <a:t>Rapid transport to a definitive-care facility, preferably a stroke center </a:t>
            </a:r>
          </a:p>
          <a:p>
            <a:pPr lvl="0"/>
            <a:r>
              <a:rPr lang="en-US" dirty="0"/>
              <a:t>Stroke is a time-sensitive condition because new therapies may reverse the effects if administered soon after symptoms develop.</a:t>
            </a:r>
          </a:p>
          <a:p>
            <a:pPr lvl="1"/>
            <a:r>
              <a:rPr lang="en-US" dirty="0"/>
              <a:t>New “clot-busting” medications may reverse an ischemic stroke if given within several hours of onset.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Stroke</a:t>
            </a:r>
          </a:p>
        </p:txBody>
      </p:sp>
      <p:sp>
        <p:nvSpPr>
          <p:cNvPr id="3" name="Text Placeholder 2"/>
          <p:cNvSpPr>
            <a:spLocks noGrp="1"/>
          </p:cNvSpPr>
          <p:nvPr>
            <p:ph type="body" idx="1"/>
          </p:nvPr>
        </p:nvSpPr>
        <p:spPr>
          <a:xfrm>
            <a:off x="891540" y="2309091"/>
            <a:ext cx="10435590" cy="3880826"/>
          </a:xfrm>
        </p:spPr>
        <p:txBody>
          <a:bodyPr/>
          <a:lstStyle/>
          <a:p>
            <a:pPr lvl="0"/>
            <a:r>
              <a:rPr lang="en-US" dirty="0"/>
              <a:t>Do not delay transport unless spine trauma is highly suspected.</a:t>
            </a:r>
          </a:p>
          <a:p>
            <a:pPr lvl="0"/>
            <a:r>
              <a:rPr lang="en-US" dirty="0"/>
              <a:t>If possible, notify the receiving clinic or hospital that a potential stroke patient is coming to their location.</a:t>
            </a:r>
          </a:p>
          <a:p>
            <a:pPr lvl="0"/>
            <a:r>
              <a:rPr lang="en-US" dirty="0"/>
              <a:t>Document the TLKW (time last known well), as this helps the doctor know if clot-dissolving medication can be given.</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2133600"/>
            <a:ext cx="10287000" cy="4056317"/>
          </a:xfrm>
        </p:spPr>
        <p:txBody>
          <a:bodyPr/>
          <a:lstStyle/>
          <a:p>
            <a:r>
              <a:rPr lang="en-US" dirty="0"/>
              <a:t>In the bathroom at a ski resort, you find a woman on the floor. This middle-aged woman appears to be very confused and responds to verbal stimuli. Her radial pulse is fast and strong. Her skin is pale and cool to the touch, and she appears dyspneic (short of breath).</a:t>
            </a:r>
          </a:p>
          <a:p>
            <a:endParaRPr lang="en-US" dirty="0"/>
          </a:p>
          <a:p>
            <a:r>
              <a:rPr lang="en-US" i="1" dirty="0"/>
              <a:t>What should you do?</a:t>
            </a:r>
            <a:endParaRPr lang="en-US" dirty="0"/>
          </a:p>
          <a:p>
            <a:pPr marL="0" indent="0">
              <a:buNone/>
            </a:pP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2074606"/>
            <a:ext cx="10287000" cy="4115311"/>
          </a:xfrm>
        </p:spPr>
        <p:txBody>
          <a:bodyPr/>
          <a:lstStyle/>
          <a:p>
            <a:r>
              <a:rPr lang="en-US" dirty="0"/>
              <a:t>An acquaintance states that she is unaware of the individual’s past medical history. They were partying last night and drinking too much. The woman skipped breakfast. Her friend says recently the woman has been drinking a lot of water and frequently goes to the bathroom.</a:t>
            </a:r>
          </a:p>
          <a:p>
            <a:r>
              <a:rPr lang="en-US" dirty="0"/>
              <a:t>The friend says she has not fallen or been injured. At first you suspect she has hypoglycemia and you ask her to swallow. She can swallow, so you give her three packs of sugar dissolved in water. Her condition does not improve.</a:t>
            </a:r>
          </a:p>
          <a:p>
            <a:pPr marL="0" indent="0">
              <a:buNone/>
            </a:pPr>
            <a:endParaRPr lang="en-US" dirty="0"/>
          </a:p>
          <a:p>
            <a:r>
              <a:rPr lang="en-US" i="1" dirty="0"/>
              <a:t>What should you do now?</a:t>
            </a:r>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25830" y="2084439"/>
            <a:ext cx="10287000" cy="4105478"/>
          </a:xfrm>
        </p:spPr>
        <p:txBody>
          <a:bodyPr/>
          <a:lstStyle/>
          <a:p>
            <a:r>
              <a:rPr lang="en-US" dirty="0"/>
              <a:t>You realize the woman probably is not hypoglycemic, and you are unsure why she has altered mental status. You immediately call for ALS and transport. Several other patrollers arrive. Vital signs are stable. Following a secondary patient assessment, which reveals nothing, you get her to the waiting ambulance. Later you learn that she was admitted to the intensive care unit with hyperglycemia. She did not know she was a diabetic and had a blood sugar of 570 mg/dL on admission. Following the regulation of her blood sugar and starting insulin, she returns several weeks later to thank you.</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FF0FD-0BA5-4ABD-91AE-CD50206F9653}"/>
              </a:ext>
            </a:extLst>
          </p:cNvPr>
          <p:cNvSpPr>
            <a:spLocks noGrp="1"/>
          </p:cNvSpPr>
          <p:nvPr>
            <p:ph type="title"/>
          </p:nvPr>
        </p:nvSpPr>
        <p:spPr>
          <a:xfrm>
            <a:off x="0" y="121033"/>
            <a:ext cx="12192000" cy="1002089"/>
          </a:xfrm>
        </p:spPr>
        <p:txBody>
          <a:bodyPr anchor="ctr">
            <a:normAutofit/>
          </a:bodyPr>
          <a:lstStyle/>
          <a:p>
            <a:r>
              <a:rPr lang="en-US" b="1" i="0" u="none" strike="noStrike" kern="1600" baseline="0" dirty="0"/>
              <a:t>Chapter </a:t>
            </a:r>
            <a:r>
              <a:rPr lang="en-US" kern="1600" dirty="0"/>
              <a:t>Overview</a:t>
            </a:r>
            <a:endParaRPr lang="en-US" b="1" i="0" u="none" strike="noStrike" kern="1600" baseline="0" dirty="0"/>
          </a:p>
        </p:txBody>
      </p:sp>
      <p:sp>
        <p:nvSpPr>
          <p:cNvPr id="3" name="Text Placeholder 2">
            <a:extLst>
              <a:ext uri="{FF2B5EF4-FFF2-40B4-BE49-F238E27FC236}">
                <a16:creationId xmlns:a16="http://schemas.microsoft.com/office/drawing/2014/main" xmlns="" id="{462FC334-0CB5-4E9B-B968-213449E90DA9}"/>
              </a:ext>
            </a:extLst>
          </p:cNvPr>
          <p:cNvSpPr>
            <a:spLocks noGrp="1"/>
          </p:cNvSpPr>
          <p:nvPr>
            <p:ph sz="half" idx="1"/>
          </p:nvPr>
        </p:nvSpPr>
        <p:spPr>
          <a:xfrm>
            <a:off x="914400" y="1966452"/>
            <a:ext cx="4855464" cy="4608518"/>
          </a:xfrm>
        </p:spPr>
        <p:txBody>
          <a:bodyPr>
            <a:normAutofit/>
          </a:bodyPr>
          <a:lstStyle/>
          <a:p>
            <a:pPr>
              <a:lnSpc>
                <a:spcPct val="90000"/>
              </a:lnSpc>
            </a:pPr>
            <a:r>
              <a:rPr lang="en-US" sz="2400" u="none" strike="noStrike" baseline="0" dirty="0"/>
              <a:t>Altered mental status is a potentially serious problem that indicates that something is wrong within the brain.</a:t>
            </a:r>
          </a:p>
          <a:p>
            <a:pPr>
              <a:lnSpc>
                <a:spcPct val="90000"/>
              </a:lnSpc>
            </a:pPr>
            <a:r>
              <a:rPr lang="en-US" sz="2400" u="none" strike="noStrike" baseline="0" dirty="0"/>
              <a:t>There are many causes of altered mental status; some are life-threatening</a:t>
            </a:r>
            <a:r>
              <a:rPr lang="en-US" sz="1600" u="none" strike="noStrike" baseline="0" dirty="0"/>
              <a:t>. </a:t>
            </a:r>
          </a:p>
          <a:p>
            <a:pPr>
              <a:lnSpc>
                <a:spcPct val="90000"/>
              </a:lnSpc>
            </a:pPr>
            <a:r>
              <a:rPr lang="en-US" sz="2400" dirty="0"/>
              <a:t>Symptoms may vary widely and be subtle. </a:t>
            </a:r>
          </a:p>
          <a:p>
            <a:pPr lvl="1">
              <a:lnSpc>
                <a:spcPct val="90000"/>
              </a:lnSpc>
            </a:pPr>
            <a:endParaRPr lang="en-US" sz="13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11-1</a:t>
            </a:r>
          </a:p>
        </p:txBody>
      </p:sp>
      <p:pic>
        <p:nvPicPr>
          <p:cNvPr id="1026" name="Picture 2" descr="Photo shows a man with altered mental status being helped through the doorway by two O E C technici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6762" y="2208230"/>
            <a:ext cx="3909956" cy="294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6557</TotalTime>
  <Words>5062</Words>
  <Application>Microsoft Office PowerPoint</Application>
  <PresentationFormat>Widescreen</PresentationFormat>
  <Paragraphs>568</Paragraphs>
  <Slides>85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Wingdings</vt:lpstr>
      <vt:lpstr>Educational subjects 16x9</vt:lpstr>
      <vt:lpstr>Altered Mental Status</vt:lpstr>
      <vt:lpstr>The following presentation will utilize two symbols to identify material necessary for an OEC Technician to comprehend:</vt:lpstr>
      <vt:lpstr>Objectives</vt:lpstr>
      <vt:lpstr>Objectives</vt:lpstr>
      <vt:lpstr>Key Terms</vt:lpstr>
      <vt:lpstr>PowerPoint Presentation</vt:lpstr>
      <vt:lpstr>Chapter Overview </vt:lpstr>
      <vt:lpstr>Chapter Overview</vt:lpstr>
      <vt:lpstr>Chapter Overview</vt:lpstr>
      <vt:lpstr>PowerPoint Presentation</vt:lpstr>
      <vt:lpstr>Anatomy and Physiology: Nervous System</vt:lpstr>
      <vt:lpstr>Anatomy and Physiology: Brain</vt:lpstr>
      <vt:lpstr>PowerPoint Presentation</vt:lpstr>
      <vt:lpstr>Altered Mental Status</vt:lpstr>
      <vt:lpstr>Altered Mental Status</vt:lpstr>
      <vt:lpstr>Altered Mental Status: AEIOU-TIPS</vt:lpstr>
      <vt:lpstr>Altered Mental Status: A in AEIOU-TIPS</vt:lpstr>
      <vt:lpstr>Altered Mental Status: E in AEIOU-TIPS</vt:lpstr>
      <vt:lpstr>Altered Mental Status: I in AEIOU-TIPS</vt:lpstr>
      <vt:lpstr>Altered Mental Status: O in AEIOU-TIPS</vt:lpstr>
      <vt:lpstr>Altered Mental Status: U in AEIOU-TIPS</vt:lpstr>
      <vt:lpstr>Altered Mental Status: T in AEIOU-TIPS </vt:lpstr>
      <vt:lpstr>Altered Mental Status</vt:lpstr>
      <vt:lpstr>Altered Mental Status: I in AEIOU-TIPS</vt:lpstr>
      <vt:lpstr>Altered Mental Status: P in AEIOU-TIPS</vt:lpstr>
      <vt:lpstr>Altered Mental Status: S in AEIOU-TIPS</vt:lpstr>
      <vt:lpstr>Altered Mental Status</vt:lpstr>
      <vt:lpstr>PowerPoint Presentation</vt:lpstr>
      <vt:lpstr>Conditions: Epilepsy</vt:lpstr>
      <vt:lpstr>Conditions: Seizures</vt:lpstr>
      <vt:lpstr>Conditions: Focal Seizures</vt:lpstr>
      <vt:lpstr>Conditions: Focal Seizures</vt:lpstr>
      <vt:lpstr>Conditions: Generalized Seizures</vt:lpstr>
      <vt:lpstr>Conditions: Generalized Seizures</vt:lpstr>
      <vt:lpstr>Generalized Seizures: The Pre-Ictal Phase</vt:lpstr>
      <vt:lpstr>Generalized Seizures: The Ictal Phase</vt:lpstr>
      <vt:lpstr>Generalized Seizures: The Ictal Phase</vt:lpstr>
      <vt:lpstr>Generalized Seizures: The Post-Ictal Phase</vt:lpstr>
      <vt:lpstr>Generalized Seizures: The Post-Ictal Phase</vt:lpstr>
      <vt:lpstr>Altered Mental Status: Status Epilepticus</vt:lpstr>
      <vt:lpstr>Altered Mental Status: Diabetes Mellitus</vt:lpstr>
      <vt:lpstr>Altered Mental Status: Diabetes Mellitus</vt:lpstr>
      <vt:lpstr>Altered Mental Status: Diabetes Mellitus</vt:lpstr>
      <vt:lpstr>Altered Mental Status: Diabetes Mellitus Type 1</vt:lpstr>
      <vt:lpstr>Altered Mental Status: Diabetes Mellitus Type 2</vt:lpstr>
      <vt:lpstr>Altered Mental Status: Diabetes Mellitus Type 2</vt:lpstr>
      <vt:lpstr>Altered Mental Status: Hypoglycemia</vt:lpstr>
      <vt:lpstr>Altered Mental Status: Hypoglycemia</vt:lpstr>
      <vt:lpstr>Altered Mental Status: Hyperglycemia</vt:lpstr>
      <vt:lpstr>Altered Mental Status: Hyperglycemia</vt:lpstr>
      <vt:lpstr>Altered Mental Status: Hyperglycemia</vt:lpstr>
      <vt:lpstr>Altered Mental Status: Stroke</vt:lpstr>
      <vt:lpstr>Altered Mental Status: Ischemic Stroke</vt:lpstr>
      <vt:lpstr>Altered Mental Status: Ischemic Stroke</vt:lpstr>
      <vt:lpstr>Altered Mental Status: Hemorrhagic Stroke</vt:lpstr>
      <vt:lpstr>Altered Mental Status: Hemorrhagic Stroke</vt:lpstr>
      <vt:lpstr>PowerPoint Presentation</vt:lpstr>
      <vt:lpstr>Patient Assessment for Altered Mental Status</vt:lpstr>
      <vt:lpstr>Patient Assessment: Scene Size Up</vt:lpstr>
      <vt:lpstr>Patient Assessment: Primary Assessment</vt:lpstr>
      <vt:lpstr>Patient Assessment: Secondary Assessment</vt:lpstr>
      <vt:lpstr>Patient Assessment: History</vt:lpstr>
      <vt:lpstr>Patient Assessment: History</vt:lpstr>
      <vt:lpstr>Patient Assessment: Physical Exam</vt:lpstr>
      <vt:lpstr>Patient Assessment: Physical Exam</vt:lpstr>
      <vt:lpstr>Patient Assessment: Physical Exam</vt:lpstr>
      <vt:lpstr>Patient Assessment: Recognizing a Stroke</vt:lpstr>
      <vt:lpstr>Patient Assessment: Recognizing a Stroke</vt:lpstr>
      <vt:lpstr>Patient Assessment: FAST-ED for Stroke</vt:lpstr>
      <vt:lpstr>Patient Assessment: FAST-ED for Stroke</vt:lpstr>
      <vt:lpstr>Patient Assessment: FAST-ED for Stroke</vt:lpstr>
      <vt:lpstr>Patient Assessment: Stroke</vt:lpstr>
      <vt:lpstr>PowerPoint Presentation</vt:lpstr>
      <vt:lpstr>Management of Altered Mental Status</vt:lpstr>
      <vt:lpstr>Management: Hypoglycemia</vt:lpstr>
      <vt:lpstr>Management: Hypoglycemia</vt:lpstr>
      <vt:lpstr>Management: Hypoglycemia</vt:lpstr>
      <vt:lpstr>Management: Hypoglycemia</vt:lpstr>
      <vt:lpstr>Management: Hypoglycemia</vt:lpstr>
      <vt:lpstr>Management: Stroke</vt:lpstr>
      <vt:lpstr>Management: Stroke</vt:lpstr>
      <vt:lpstr>PowerPoint Presentation</vt:lpstr>
      <vt:lpstr>CASE PRESENTATION</vt:lpstr>
      <vt:lpstr>CASE UPDATE</vt:lpstr>
      <vt:lpstr>CASE OUTCOME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403</cp:revision>
  <dcterms:created xsi:type="dcterms:W3CDTF">2019-03-08T18:11:57Z</dcterms:created>
  <dcterms:modified xsi:type="dcterms:W3CDTF">2024-01-25T17:01:29Z</dcterms:modified>
</cp:coreProperties>
</file>