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7"/>
  </p:notesMasterIdLst>
  <p:handoutMasterIdLst>
    <p:handoutMasterId r:id="rId58"/>
  </p:handoutMasterIdLst>
  <p:sldIdLst>
    <p:sldId id="258" r:id="rId2"/>
    <p:sldId id="289" r:id="rId3"/>
    <p:sldId id="276" r:id="rId4"/>
    <p:sldId id="290" r:id="rId5"/>
    <p:sldId id="291" r:id="rId6"/>
    <p:sldId id="283" r:id="rId7"/>
    <p:sldId id="257" r:id="rId8"/>
    <p:sldId id="284" r:id="rId9"/>
    <p:sldId id="288" r:id="rId10"/>
    <p:sldId id="292" r:id="rId11"/>
    <p:sldId id="259" r:id="rId12"/>
    <p:sldId id="301" r:id="rId13"/>
    <p:sldId id="298" r:id="rId14"/>
    <p:sldId id="302" r:id="rId15"/>
    <p:sldId id="297" r:id="rId16"/>
    <p:sldId id="260" r:id="rId17"/>
    <p:sldId id="300" r:id="rId18"/>
    <p:sldId id="293" r:id="rId19"/>
    <p:sldId id="261" r:id="rId20"/>
    <p:sldId id="303" r:id="rId21"/>
    <p:sldId id="262" r:id="rId22"/>
    <p:sldId id="263" r:id="rId23"/>
    <p:sldId id="304" r:id="rId24"/>
    <p:sldId id="306" r:id="rId25"/>
    <p:sldId id="307" r:id="rId26"/>
    <p:sldId id="308" r:id="rId27"/>
    <p:sldId id="309" r:id="rId28"/>
    <p:sldId id="311" r:id="rId29"/>
    <p:sldId id="310" r:id="rId30"/>
    <p:sldId id="312" r:id="rId31"/>
    <p:sldId id="314" r:id="rId32"/>
    <p:sldId id="313" r:id="rId33"/>
    <p:sldId id="315" r:id="rId34"/>
    <p:sldId id="318" r:id="rId35"/>
    <p:sldId id="294" r:id="rId36"/>
    <p:sldId id="317" r:id="rId37"/>
    <p:sldId id="316" r:id="rId38"/>
    <p:sldId id="265" r:id="rId39"/>
    <p:sldId id="319" r:id="rId40"/>
    <p:sldId id="266" r:id="rId41"/>
    <p:sldId id="295" r:id="rId42"/>
    <p:sldId id="270" r:id="rId43"/>
    <p:sldId id="272" r:id="rId44"/>
    <p:sldId id="273" r:id="rId45"/>
    <p:sldId id="320" r:id="rId46"/>
    <p:sldId id="275" r:id="rId47"/>
    <p:sldId id="286" r:id="rId48"/>
    <p:sldId id="287" r:id="rId49"/>
    <p:sldId id="277" r:id="rId50"/>
    <p:sldId id="280" r:id="rId51"/>
    <p:sldId id="281" r:id="rId52"/>
    <p:sldId id="282" r:id="rId53"/>
    <p:sldId id="562" r:id="rId54"/>
    <p:sldId id="357" r:id="rId55"/>
    <p:sldId id="358"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Mitchell" initials="AM" lastIdx="1" clrIdx="0">
    <p:extLst>
      <p:ext uri="{19B8F6BF-5375-455C-9EA6-DF929625EA0E}">
        <p15:presenceInfo xmlns:p15="http://schemas.microsoft.com/office/powerpoint/2012/main" userId="S::Amandag@ascendlearning.com::b849a3b8-c18f-40b5-9139-043c83fa3a1d" providerId="AD"/>
      </p:ext>
    </p:extLst>
  </p:cmAuthor>
  <p:cmAuthor id="2" name="Marisa Hines" initials="MH" lastIdx="1" clrIdx="1">
    <p:extLst>
      <p:ext uri="{19B8F6BF-5375-455C-9EA6-DF929625EA0E}">
        <p15:presenceInfo xmlns:p15="http://schemas.microsoft.com/office/powerpoint/2012/main" userId="be36dc097e1f30e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385064-1C2D-47C7-A207-34BE643DF588}" v="42" dt="2020-06-30T21:38:31.809"/>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837" autoAdjust="0"/>
    <p:restoredTop sz="94633"/>
  </p:normalViewPr>
  <p:slideViewPr>
    <p:cSldViewPr snapToGrid="0">
      <p:cViewPr varScale="1">
        <p:scale>
          <a:sx n="92" d="100"/>
          <a:sy n="92" d="100"/>
        </p:scale>
        <p:origin x="108" y="798"/>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 Moczerniak" userId="482eff44a8730993" providerId="LiveId" clId="{D7385064-1C2D-47C7-A207-34BE643DF588}"/>
    <pc:docChg chg="undo custSel addSld delSld modSld">
      <pc:chgData name="Kathy Moczerniak" userId="482eff44a8730993" providerId="LiveId" clId="{D7385064-1C2D-47C7-A207-34BE643DF588}" dt="2020-06-30T21:38:08.231" v="374" actId="1076"/>
      <pc:docMkLst>
        <pc:docMk/>
      </pc:docMkLst>
      <pc:sldChg chg="modSp mod">
        <pc:chgData name="Kathy Moczerniak" userId="482eff44a8730993" providerId="LiveId" clId="{D7385064-1C2D-47C7-A207-34BE643DF588}" dt="2020-06-30T18:57:53.578" v="18" actId="20577"/>
        <pc:sldMkLst>
          <pc:docMk/>
          <pc:sldMk cId="4193931262" sldId="257"/>
        </pc:sldMkLst>
        <pc:spChg chg="mod">
          <ac:chgData name="Kathy Moczerniak" userId="482eff44a8730993" providerId="LiveId" clId="{D7385064-1C2D-47C7-A207-34BE643DF588}" dt="2020-06-30T18:57:53.578" v="18" actId="20577"/>
          <ac:spMkLst>
            <pc:docMk/>
            <pc:sldMk cId="4193931262" sldId="257"/>
            <ac:spMk id="3" creationId="{28DC0366-B130-4BEA-ACCA-B0AD1B9CAE28}"/>
          </ac:spMkLst>
        </pc:spChg>
      </pc:sldChg>
      <pc:sldChg chg="modSp mod">
        <pc:chgData name="Kathy Moczerniak" userId="482eff44a8730993" providerId="LiveId" clId="{D7385064-1C2D-47C7-A207-34BE643DF588}" dt="2020-06-30T19:09:13.069" v="67" actId="20577"/>
        <pc:sldMkLst>
          <pc:docMk/>
          <pc:sldMk cId="2893257133" sldId="259"/>
        </pc:sldMkLst>
        <pc:spChg chg="mod">
          <ac:chgData name="Kathy Moczerniak" userId="482eff44a8730993" providerId="LiveId" clId="{D7385064-1C2D-47C7-A207-34BE643DF588}" dt="2020-06-30T19:09:13.069" v="67" actId="20577"/>
          <ac:spMkLst>
            <pc:docMk/>
            <pc:sldMk cId="2893257133" sldId="259"/>
            <ac:spMk id="3" creationId="{C7FC8732-D6C3-41F3-93BC-847C71712982}"/>
          </ac:spMkLst>
        </pc:spChg>
      </pc:sldChg>
      <pc:sldChg chg="modSp mod">
        <pc:chgData name="Kathy Moczerniak" userId="482eff44a8730993" providerId="LiveId" clId="{D7385064-1C2D-47C7-A207-34BE643DF588}" dt="2020-06-30T19:21:53.981" v="160" actId="20577"/>
        <pc:sldMkLst>
          <pc:docMk/>
          <pc:sldMk cId="1281568469" sldId="260"/>
        </pc:sldMkLst>
        <pc:spChg chg="mod">
          <ac:chgData name="Kathy Moczerniak" userId="482eff44a8730993" providerId="LiveId" clId="{D7385064-1C2D-47C7-A207-34BE643DF588}" dt="2020-06-21T05:57:03.147" v="9"/>
          <ac:spMkLst>
            <pc:docMk/>
            <pc:sldMk cId="1281568469" sldId="260"/>
            <ac:spMk id="2" creationId="{00437002-C5D3-40C8-AB08-C90FDDF3B5DB}"/>
          </ac:spMkLst>
        </pc:spChg>
        <pc:spChg chg="mod">
          <ac:chgData name="Kathy Moczerniak" userId="482eff44a8730993" providerId="LiveId" clId="{D7385064-1C2D-47C7-A207-34BE643DF588}" dt="2020-06-30T19:21:53.981" v="160" actId="20577"/>
          <ac:spMkLst>
            <pc:docMk/>
            <pc:sldMk cId="1281568469" sldId="260"/>
            <ac:spMk id="3" creationId="{C085DD38-E631-477D-BD5D-A574DCB5D483}"/>
          </ac:spMkLst>
        </pc:spChg>
      </pc:sldChg>
      <pc:sldChg chg="modSp">
        <pc:chgData name="Kathy Moczerniak" userId="482eff44a8730993" providerId="LiveId" clId="{D7385064-1C2D-47C7-A207-34BE643DF588}" dt="2020-06-30T19:30:43.745" v="165"/>
        <pc:sldMkLst>
          <pc:docMk/>
          <pc:sldMk cId="1389123539" sldId="261"/>
        </pc:sldMkLst>
        <pc:spChg chg="mod">
          <ac:chgData name="Kathy Moczerniak" userId="482eff44a8730993" providerId="LiveId" clId="{D7385064-1C2D-47C7-A207-34BE643DF588}" dt="2020-06-30T19:30:43.745" v="165"/>
          <ac:spMkLst>
            <pc:docMk/>
            <pc:sldMk cId="1389123539" sldId="261"/>
            <ac:spMk id="3" creationId="{A468A9AA-15CE-4714-822E-B7629EC005E6}"/>
          </ac:spMkLst>
        </pc:spChg>
      </pc:sldChg>
      <pc:sldChg chg="modSp">
        <pc:chgData name="Kathy Moczerniak" userId="482eff44a8730993" providerId="LiveId" clId="{D7385064-1C2D-47C7-A207-34BE643DF588}" dt="2020-06-30T20:04:27.377" v="167"/>
        <pc:sldMkLst>
          <pc:docMk/>
          <pc:sldMk cId="980612236" sldId="262"/>
        </pc:sldMkLst>
        <pc:spChg chg="mod">
          <ac:chgData name="Kathy Moczerniak" userId="482eff44a8730993" providerId="LiveId" clId="{D7385064-1C2D-47C7-A207-34BE643DF588}" dt="2020-06-30T20:04:27.377" v="167"/>
          <ac:spMkLst>
            <pc:docMk/>
            <pc:sldMk cId="980612236" sldId="262"/>
            <ac:spMk id="3" creationId="{72405C98-1778-4D98-A6DF-E4AC8E9A3A71}"/>
          </ac:spMkLst>
        </pc:spChg>
      </pc:sldChg>
      <pc:sldChg chg="modSp mod">
        <pc:chgData name="Kathy Moczerniak" userId="482eff44a8730993" providerId="LiveId" clId="{D7385064-1C2D-47C7-A207-34BE643DF588}" dt="2020-06-30T20:05:09.187" v="174" actId="20577"/>
        <pc:sldMkLst>
          <pc:docMk/>
          <pc:sldMk cId="2330781611" sldId="263"/>
        </pc:sldMkLst>
        <pc:spChg chg="mod">
          <ac:chgData name="Kathy Moczerniak" userId="482eff44a8730993" providerId="LiveId" clId="{D7385064-1C2D-47C7-A207-34BE643DF588}" dt="2020-06-21T05:57:03.147" v="9"/>
          <ac:spMkLst>
            <pc:docMk/>
            <pc:sldMk cId="2330781611" sldId="263"/>
            <ac:spMk id="2" creationId="{92613C0D-B6D5-4CF6-99CA-E2C7AFB95E89}"/>
          </ac:spMkLst>
        </pc:spChg>
        <pc:spChg chg="mod">
          <ac:chgData name="Kathy Moczerniak" userId="482eff44a8730993" providerId="LiveId" clId="{D7385064-1C2D-47C7-A207-34BE643DF588}" dt="2020-06-30T20:05:09.187" v="174" actId="20577"/>
          <ac:spMkLst>
            <pc:docMk/>
            <pc:sldMk cId="2330781611" sldId="263"/>
            <ac:spMk id="3" creationId="{421CBC14-CFBA-480A-880B-A17CFCB7EFFF}"/>
          </ac:spMkLst>
        </pc:spChg>
      </pc:sldChg>
      <pc:sldChg chg="modSp mod">
        <pc:chgData name="Kathy Moczerniak" userId="482eff44a8730993" providerId="LiveId" clId="{D7385064-1C2D-47C7-A207-34BE643DF588}" dt="2020-06-30T20:46:58.922" v="277" actId="20577"/>
        <pc:sldMkLst>
          <pc:docMk/>
          <pc:sldMk cId="1038828930" sldId="265"/>
        </pc:sldMkLst>
        <pc:spChg chg="mod">
          <ac:chgData name="Kathy Moczerniak" userId="482eff44a8730993" providerId="LiveId" clId="{D7385064-1C2D-47C7-A207-34BE643DF588}" dt="2020-06-21T05:57:03.147" v="9"/>
          <ac:spMkLst>
            <pc:docMk/>
            <pc:sldMk cId="1038828930" sldId="265"/>
            <ac:spMk id="2" creationId="{F4C8CBCF-2D64-4A1D-A6AF-7C4571C2A37F}"/>
          </ac:spMkLst>
        </pc:spChg>
        <pc:spChg chg="mod">
          <ac:chgData name="Kathy Moczerniak" userId="482eff44a8730993" providerId="LiveId" clId="{D7385064-1C2D-47C7-A207-34BE643DF588}" dt="2020-06-30T20:46:58.922" v="277" actId="20577"/>
          <ac:spMkLst>
            <pc:docMk/>
            <pc:sldMk cId="1038828930" sldId="265"/>
            <ac:spMk id="3" creationId="{806F6242-4646-4815-A8F5-DA80167F16C0}"/>
          </ac:spMkLst>
        </pc:spChg>
      </pc:sldChg>
      <pc:sldChg chg="modSp mod">
        <pc:chgData name="Kathy Moczerniak" userId="482eff44a8730993" providerId="LiveId" clId="{D7385064-1C2D-47C7-A207-34BE643DF588}" dt="2020-06-30T20:49:28.875" v="292" actId="20577"/>
        <pc:sldMkLst>
          <pc:docMk/>
          <pc:sldMk cId="2279336978" sldId="266"/>
        </pc:sldMkLst>
        <pc:spChg chg="mod">
          <ac:chgData name="Kathy Moczerniak" userId="482eff44a8730993" providerId="LiveId" clId="{D7385064-1C2D-47C7-A207-34BE643DF588}" dt="2020-06-21T05:57:03.147" v="9"/>
          <ac:spMkLst>
            <pc:docMk/>
            <pc:sldMk cId="2279336978" sldId="266"/>
            <ac:spMk id="2" creationId="{005DD1EA-13EF-4C0F-8817-39F88BBC128E}"/>
          </ac:spMkLst>
        </pc:spChg>
        <pc:spChg chg="mod">
          <ac:chgData name="Kathy Moczerniak" userId="482eff44a8730993" providerId="LiveId" clId="{D7385064-1C2D-47C7-A207-34BE643DF588}" dt="2020-06-30T20:49:28.875" v="292" actId="20577"/>
          <ac:spMkLst>
            <pc:docMk/>
            <pc:sldMk cId="2279336978" sldId="266"/>
            <ac:spMk id="3" creationId="{69594076-C433-4ACE-A278-6551B833E241}"/>
          </ac:spMkLst>
        </pc:spChg>
      </pc:sldChg>
      <pc:sldChg chg="modSp mod">
        <pc:chgData name="Kathy Moczerniak" userId="482eff44a8730993" providerId="LiveId" clId="{D7385064-1C2D-47C7-A207-34BE643DF588}" dt="2020-06-30T20:51:08.627" v="297" actId="20577"/>
        <pc:sldMkLst>
          <pc:docMk/>
          <pc:sldMk cId="951376697" sldId="270"/>
        </pc:sldMkLst>
        <pc:spChg chg="mod">
          <ac:chgData name="Kathy Moczerniak" userId="482eff44a8730993" providerId="LiveId" clId="{D7385064-1C2D-47C7-A207-34BE643DF588}" dt="2020-06-21T05:57:03.147" v="9"/>
          <ac:spMkLst>
            <pc:docMk/>
            <pc:sldMk cId="951376697" sldId="270"/>
            <ac:spMk id="2" creationId="{897DA1B2-6850-48A6-A2CB-136AE4E210E1}"/>
          </ac:spMkLst>
        </pc:spChg>
        <pc:spChg chg="mod">
          <ac:chgData name="Kathy Moczerniak" userId="482eff44a8730993" providerId="LiveId" clId="{D7385064-1C2D-47C7-A207-34BE643DF588}" dt="2020-06-30T20:51:08.627" v="297" actId="20577"/>
          <ac:spMkLst>
            <pc:docMk/>
            <pc:sldMk cId="951376697" sldId="270"/>
            <ac:spMk id="3" creationId="{68B443E3-E34A-437C-85AF-C87DD466960F}"/>
          </ac:spMkLst>
        </pc:spChg>
      </pc:sldChg>
      <pc:sldChg chg="modSp mod">
        <pc:chgData name="Kathy Moczerniak" userId="482eff44a8730993" providerId="LiveId" clId="{D7385064-1C2D-47C7-A207-34BE643DF588}" dt="2020-06-30T20:53:55.856" v="303" actId="20577"/>
        <pc:sldMkLst>
          <pc:docMk/>
          <pc:sldMk cId="1973464631" sldId="272"/>
        </pc:sldMkLst>
        <pc:spChg chg="mod">
          <ac:chgData name="Kathy Moczerniak" userId="482eff44a8730993" providerId="LiveId" clId="{D7385064-1C2D-47C7-A207-34BE643DF588}" dt="2020-06-30T20:53:55.856" v="303" actId="20577"/>
          <ac:spMkLst>
            <pc:docMk/>
            <pc:sldMk cId="1973464631" sldId="272"/>
            <ac:spMk id="3" creationId="{58B56A2E-1677-464E-BFD5-784B905B778C}"/>
          </ac:spMkLst>
        </pc:spChg>
      </pc:sldChg>
      <pc:sldChg chg="modSp mod">
        <pc:chgData name="Kathy Moczerniak" userId="482eff44a8730993" providerId="LiveId" clId="{D7385064-1C2D-47C7-A207-34BE643DF588}" dt="2020-06-30T21:06:29.535" v="314" actId="20577"/>
        <pc:sldMkLst>
          <pc:docMk/>
          <pc:sldMk cId="567462867" sldId="273"/>
        </pc:sldMkLst>
        <pc:spChg chg="mod">
          <ac:chgData name="Kathy Moczerniak" userId="482eff44a8730993" providerId="LiveId" clId="{D7385064-1C2D-47C7-A207-34BE643DF588}" dt="2020-06-30T21:06:29.535" v="314" actId="20577"/>
          <ac:spMkLst>
            <pc:docMk/>
            <pc:sldMk cId="567462867" sldId="273"/>
            <ac:spMk id="3" creationId="{5AB44AA2-58EF-4DB5-99F1-8EE88A83B296}"/>
          </ac:spMkLst>
        </pc:spChg>
      </pc:sldChg>
      <pc:sldChg chg="modSp mod">
        <pc:chgData name="Kathy Moczerniak" userId="482eff44a8730993" providerId="LiveId" clId="{D7385064-1C2D-47C7-A207-34BE643DF588}" dt="2020-06-30T21:12:54.279" v="344" actId="20577"/>
        <pc:sldMkLst>
          <pc:docMk/>
          <pc:sldMk cId="2736310255" sldId="275"/>
        </pc:sldMkLst>
        <pc:spChg chg="mod">
          <ac:chgData name="Kathy Moczerniak" userId="482eff44a8730993" providerId="LiveId" clId="{D7385064-1C2D-47C7-A207-34BE643DF588}" dt="2020-06-30T21:12:54.279" v="344" actId="20577"/>
          <ac:spMkLst>
            <pc:docMk/>
            <pc:sldMk cId="2736310255" sldId="275"/>
            <ac:spMk id="3" creationId="{BB41CAF5-16C3-40EB-8269-E4C53802BFFA}"/>
          </ac:spMkLst>
        </pc:spChg>
      </pc:sldChg>
      <pc:sldChg chg="modSp">
        <pc:chgData name="Kathy Moczerniak" userId="482eff44a8730993" providerId="LiveId" clId="{D7385064-1C2D-47C7-A207-34BE643DF588}" dt="2020-06-21T05:57:05.637" v="10"/>
        <pc:sldMkLst>
          <pc:docMk/>
          <pc:sldMk cId="2973352365" sldId="276"/>
        </pc:sldMkLst>
        <pc:spChg chg="mod">
          <ac:chgData name="Kathy Moczerniak" userId="482eff44a8730993" providerId="LiveId" clId="{D7385064-1C2D-47C7-A207-34BE643DF588}" dt="2020-06-21T05:57:05.637" v="10"/>
          <ac:spMkLst>
            <pc:docMk/>
            <pc:sldMk cId="2973352365" sldId="276"/>
            <ac:spMk id="14" creationId="{00000000-0000-0000-0000-000000000000}"/>
          </ac:spMkLst>
        </pc:spChg>
      </pc:sldChg>
      <pc:sldChg chg="modSp mod">
        <pc:chgData name="Kathy Moczerniak" userId="482eff44a8730993" providerId="LiveId" clId="{D7385064-1C2D-47C7-A207-34BE643DF588}" dt="2020-06-30T21:31:07.500" v="362" actId="14100"/>
        <pc:sldMkLst>
          <pc:docMk/>
          <pc:sldMk cId="3775886030" sldId="280"/>
        </pc:sldMkLst>
        <pc:spChg chg="mod">
          <ac:chgData name="Kathy Moczerniak" userId="482eff44a8730993" providerId="LiveId" clId="{D7385064-1C2D-47C7-A207-34BE643DF588}" dt="2020-06-21T05:56:22.086" v="2" actId="114"/>
          <ac:spMkLst>
            <pc:docMk/>
            <pc:sldMk cId="3775886030" sldId="280"/>
            <ac:spMk id="13" creationId="{00000000-0000-0000-0000-000000000000}"/>
          </ac:spMkLst>
        </pc:spChg>
        <pc:spChg chg="mod">
          <ac:chgData name="Kathy Moczerniak" userId="482eff44a8730993" providerId="LiveId" clId="{D7385064-1C2D-47C7-A207-34BE643DF588}" dt="2020-06-30T21:31:07.500" v="362" actId="14100"/>
          <ac:spMkLst>
            <pc:docMk/>
            <pc:sldMk cId="3775886030" sldId="280"/>
            <ac:spMk id="14" creationId="{00000000-0000-0000-0000-000000000000}"/>
          </ac:spMkLst>
        </pc:spChg>
      </pc:sldChg>
      <pc:sldChg chg="modSp mod">
        <pc:chgData name="Kathy Moczerniak" userId="482eff44a8730993" providerId="LiveId" clId="{D7385064-1C2D-47C7-A207-34BE643DF588}" dt="2020-06-30T21:27:51.906" v="355" actId="1076"/>
        <pc:sldMkLst>
          <pc:docMk/>
          <pc:sldMk cId="11867450" sldId="281"/>
        </pc:sldMkLst>
        <pc:spChg chg="mod">
          <ac:chgData name="Kathy Moczerniak" userId="482eff44a8730993" providerId="LiveId" clId="{D7385064-1C2D-47C7-A207-34BE643DF588}" dt="2020-06-21T05:56:25.387" v="3" actId="114"/>
          <ac:spMkLst>
            <pc:docMk/>
            <pc:sldMk cId="11867450" sldId="281"/>
            <ac:spMk id="13" creationId="{00000000-0000-0000-0000-000000000000}"/>
          </ac:spMkLst>
        </pc:spChg>
        <pc:spChg chg="mod">
          <ac:chgData name="Kathy Moczerniak" userId="482eff44a8730993" providerId="LiveId" clId="{D7385064-1C2D-47C7-A207-34BE643DF588}" dt="2020-06-30T21:27:51.906" v="355" actId="1076"/>
          <ac:spMkLst>
            <pc:docMk/>
            <pc:sldMk cId="11867450" sldId="281"/>
            <ac:spMk id="14" creationId="{00000000-0000-0000-0000-000000000000}"/>
          </ac:spMkLst>
        </pc:spChg>
      </pc:sldChg>
      <pc:sldChg chg="modSp mod">
        <pc:chgData name="Kathy Moczerniak" userId="482eff44a8730993" providerId="LiveId" clId="{D7385064-1C2D-47C7-A207-34BE643DF588}" dt="2020-06-30T21:27:56.177" v="356" actId="14100"/>
        <pc:sldMkLst>
          <pc:docMk/>
          <pc:sldMk cId="2132416333" sldId="282"/>
        </pc:sldMkLst>
        <pc:spChg chg="mod">
          <ac:chgData name="Kathy Moczerniak" userId="482eff44a8730993" providerId="LiveId" clId="{D7385064-1C2D-47C7-A207-34BE643DF588}" dt="2020-06-21T05:56:28.914" v="4" actId="114"/>
          <ac:spMkLst>
            <pc:docMk/>
            <pc:sldMk cId="2132416333" sldId="282"/>
            <ac:spMk id="13" creationId="{00000000-0000-0000-0000-000000000000}"/>
          </ac:spMkLst>
        </pc:spChg>
        <pc:spChg chg="mod">
          <ac:chgData name="Kathy Moczerniak" userId="482eff44a8730993" providerId="LiveId" clId="{D7385064-1C2D-47C7-A207-34BE643DF588}" dt="2020-06-30T21:27:56.177" v="356" actId="14100"/>
          <ac:spMkLst>
            <pc:docMk/>
            <pc:sldMk cId="2132416333" sldId="282"/>
            <ac:spMk id="14" creationId="{00000000-0000-0000-0000-000000000000}"/>
          </ac:spMkLst>
        </pc:spChg>
      </pc:sldChg>
      <pc:sldChg chg="modSp">
        <pc:chgData name="Kathy Moczerniak" userId="482eff44a8730993" providerId="LiveId" clId="{D7385064-1C2D-47C7-A207-34BE643DF588}" dt="2020-06-30T16:09:38.409" v="15"/>
        <pc:sldMkLst>
          <pc:docMk/>
          <pc:sldMk cId="1604543660" sldId="283"/>
        </pc:sldMkLst>
        <pc:spChg chg="mod">
          <ac:chgData name="Kathy Moczerniak" userId="482eff44a8730993" providerId="LiveId" clId="{D7385064-1C2D-47C7-A207-34BE643DF588}" dt="2020-06-30T16:09:38.409" v="15"/>
          <ac:spMkLst>
            <pc:docMk/>
            <pc:sldMk cId="1604543660" sldId="283"/>
            <ac:spMk id="3" creationId="{AFC9DACB-DB6B-41CA-AC23-6463368FF503}"/>
          </ac:spMkLst>
        </pc:spChg>
      </pc:sldChg>
      <pc:sldChg chg="modSp mod">
        <pc:chgData name="Kathy Moczerniak" userId="482eff44a8730993" providerId="LiveId" clId="{D7385064-1C2D-47C7-A207-34BE643DF588}" dt="2020-06-30T19:02:52.450" v="39" actId="20577"/>
        <pc:sldMkLst>
          <pc:docMk/>
          <pc:sldMk cId="724969653" sldId="284"/>
        </pc:sldMkLst>
        <pc:spChg chg="mod">
          <ac:chgData name="Kathy Moczerniak" userId="482eff44a8730993" providerId="LiveId" clId="{D7385064-1C2D-47C7-A207-34BE643DF588}" dt="2020-06-30T19:02:52.450" v="39" actId="20577"/>
          <ac:spMkLst>
            <pc:docMk/>
            <pc:sldMk cId="724969653" sldId="284"/>
            <ac:spMk id="3" creationId="{334211A2-9A15-4B07-AD8A-D25A37F4E2D6}"/>
          </ac:spMkLst>
        </pc:spChg>
      </pc:sldChg>
      <pc:sldChg chg="modSp mod">
        <pc:chgData name="Kathy Moczerniak" userId="482eff44a8730993" providerId="LiveId" clId="{D7385064-1C2D-47C7-A207-34BE643DF588}" dt="2020-06-30T21:16:39.751" v="353" actId="20577"/>
        <pc:sldMkLst>
          <pc:docMk/>
          <pc:sldMk cId="4210332471" sldId="287"/>
        </pc:sldMkLst>
        <pc:spChg chg="mod">
          <ac:chgData name="Kathy Moczerniak" userId="482eff44a8730993" providerId="LiveId" clId="{D7385064-1C2D-47C7-A207-34BE643DF588}" dt="2020-06-30T21:16:39.751" v="353" actId="20577"/>
          <ac:spMkLst>
            <pc:docMk/>
            <pc:sldMk cId="4210332471" sldId="287"/>
            <ac:spMk id="3" creationId="{9D87AB9F-BEB6-42DD-9159-777F6525B4AB}"/>
          </ac:spMkLst>
        </pc:spChg>
      </pc:sldChg>
      <pc:sldChg chg="modSp mod">
        <pc:chgData name="Kathy Moczerniak" userId="482eff44a8730993" providerId="LiveId" clId="{D7385064-1C2D-47C7-A207-34BE643DF588}" dt="2020-06-30T19:07:39.525" v="40" actId="20577"/>
        <pc:sldMkLst>
          <pc:docMk/>
          <pc:sldMk cId="1081297109" sldId="288"/>
        </pc:sldMkLst>
        <pc:spChg chg="mod">
          <ac:chgData name="Kathy Moczerniak" userId="482eff44a8730993" providerId="LiveId" clId="{D7385064-1C2D-47C7-A207-34BE643DF588}" dt="2020-06-30T19:07:39.525" v="40" actId="20577"/>
          <ac:spMkLst>
            <pc:docMk/>
            <pc:sldMk cId="1081297109" sldId="288"/>
            <ac:spMk id="3" creationId="{334211A2-9A15-4B07-AD8A-D25A37F4E2D6}"/>
          </ac:spMkLst>
        </pc:spChg>
      </pc:sldChg>
      <pc:sldChg chg="modSp">
        <pc:chgData name="Kathy Moczerniak" userId="482eff44a8730993" providerId="LiveId" clId="{D7385064-1C2D-47C7-A207-34BE643DF588}" dt="2020-06-21T05:57:03.147" v="9"/>
        <pc:sldMkLst>
          <pc:docMk/>
          <pc:sldMk cId="1686487485" sldId="289"/>
        </pc:sldMkLst>
        <pc:spChg chg="mod">
          <ac:chgData name="Kathy Moczerniak" userId="482eff44a8730993" providerId="LiveId" clId="{D7385064-1C2D-47C7-A207-34BE643DF588}" dt="2020-06-21T05:57:03.147" v="9"/>
          <ac:spMkLst>
            <pc:docMk/>
            <pc:sldMk cId="1686487485" sldId="289"/>
            <ac:spMk id="6" creationId="{00000000-0000-0000-0000-000000000000}"/>
          </ac:spMkLst>
        </pc:spChg>
      </pc:sldChg>
      <pc:sldChg chg="del">
        <pc:chgData name="Kathy Moczerniak" userId="482eff44a8730993" providerId="LiveId" clId="{D7385064-1C2D-47C7-A207-34BE643DF588}" dt="2020-06-21T05:56:09.928" v="0" actId="47"/>
        <pc:sldMkLst>
          <pc:docMk/>
          <pc:sldMk cId="1696977357" sldId="296"/>
        </pc:sldMkLst>
      </pc:sldChg>
      <pc:sldChg chg="modSp mod">
        <pc:chgData name="Kathy Moczerniak" userId="482eff44a8730993" providerId="LiveId" clId="{D7385064-1C2D-47C7-A207-34BE643DF588}" dt="2020-06-30T19:17:13.157" v="115" actId="20577"/>
        <pc:sldMkLst>
          <pc:docMk/>
          <pc:sldMk cId="3937948859" sldId="297"/>
        </pc:sldMkLst>
        <pc:spChg chg="mod">
          <ac:chgData name="Kathy Moczerniak" userId="482eff44a8730993" providerId="LiveId" clId="{D7385064-1C2D-47C7-A207-34BE643DF588}" dt="2020-06-21T05:57:03.147" v="9"/>
          <ac:spMkLst>
            <pc:docMk/>
            <pc:sldMk cId="3937948859" sldId="297"/>
            <ac:spMk id="2" creationId="{F53C6763-76F5-40F1-9C39-D8A06E399EE4}"/>
          </ac:spMkLst>
        </pc:spChg>
        <pc:spChg chg="mod">
          <ac:chgData name="Kathy Moczerniak" userId="482eff44a8730993" providerId="LiveId" clId="{D7385064-1C2D-47C7-A207-34BE643DF588}" dt="2020-06-30T19:17:13.157" v="115" actId="20577"/>
          <ac:spMkLst>
            <pc:docMk/>
            <pc:sldMk cId="3937948859" sldId="297"/>
            <ac:spMk id="3" creationId="{C7FC8732-D6C3-41F3-93BC-847C71712982}"/>
          </ac:spMkLst>
        </pc:spChg>
      </pc:sldChg>
      <pc:sldChg chg="modSp mod">
        <pc:chgData name="Kathy Moczerniak" userId="482eff44a8730993" providerId="LiveId" clId="{D7385064-1C2D-47C7-A207-34BE643DF588}" dt="2020-06-30T19:13:37.304" v="97" actId="20577"/>
        <pc:sldMkLst>
          <pc:docMk/>
          <pc:sldMk cId="880274373" sldId="298"/>
        </pc:sldMkLst>
        <pc:spChg chg="mod">
          <ac:chgData name="Kathy Moczerniak" userId="482eff44a8730993" providerId="LiveId" clId="{D7385064-1C2D-47C7-A207-34BE643DF588}" dt="2020-06-21T05:57:03.147" v="9"/>
          <ac:spMkLst>
            <pc:docMk/>
            <pc:sldMk cId="880274373" sldId="298"/>
            <ac:spMk id="2" creationId="{00000000-0000-0000-0000-000000000000}"/>
          </ac:spMkLst>
        </pc:spChg>
        <pc:spChg chg="mod">
          <ac:chgData name="Kathy Moczerniak" userId="482eff44a8730993" providerId="LiveId" clId="{D7385064-1C2D-47C7-A207-34BE643DF588}" dt="2020-06-30T19:13:37.304" v="97" actId="20577"/>
          <ac:spMkLst>
            <pc:docMk/>
            <pc:sldMk cId="880274373" sldId="298"/>
            <ac:spMk id="3" creationId="{00000000-0000-0000-0000-000000000000}"/>
          </ac:spMkLst>
        </pc:spChg>
      </pc:sldChg>
      <pc:sldChg chg="modSp mod">
        <pc:chgData name="Kathy Moczerniak" userId="482eff44a8730993" providerId="LiveId" clId="{D7385064-1C2D-47C7-A207-34BE643DF588}" dt="2020-06-30T19:30:12.806" v="164" actId="20577"/>
        <pc:sldMkLst>
          <pc:docMk/>
          <pc:sldMk cId="4182944352" sldId="300"/>
        </pc:sldMkLst>
        <pc:spChg chg="mod">
          <ac:chgData name="Kathy Moczerniak" userId="482eff44a8730993" providerId="LiveId" clId="{D7385064-1C2D-47C7-A207-34BE643DF588}" dt="2020-06-21T05:57:03.147" v="9"/>
          <ac:spMkLst>
            <pc:docMk/>
            <pc:sldMk cId="4182944352" sldId="300"/>
            <ac:spMk id="2" creationId="{00000000-0000-0000-0000-000000000000}"/>
          </ac:spMkLst>
        </pc:spChg>
        <pc:spChg chg="mod">
          <ac:chgData name="Kathy Moczerniak" userId="482eff44a8730993" providerId="LiveId" clId="{D7385064-1C2D-47C7-A207-34BE643DF588}" dt="2020-06-30T19:30:12.806" v="164" actId="20577"/>
          <ac:spMkLst>
            <pc:docMk/>
            <pc:sldMk cId="4182944352" sldId="300"/>
            <ac:spMk id="3" creationId="{00000000-0000-0000-0000-000000000000}"/>
          </ac:spMkLst>
        </pc:spChg>
      </pc:sldChg>
      <pc:sldChg chg="modSp mod">
        <pc:chgData name="Kathy Moczerniak" userId="482eff44a8730993" providerId="LiveId" clId="{D7385064-1C2D-47C7-A207-34BE643DF588}" dt="2020-06-30T19:12:51.869" v="89" actId="14100"/>
        <pc:sldMkLst>
          <pc:docMk/>
          <pc:sldMk cId="3132939690" sldId="301"/>
        </pc:sldMkLst>
        <pc:spChg chg="mod">
          <ac:chgData name="Kathy Moczerniak" userId="482eff44a8730993" providerId="LiveId" clId="{D7385064-1C2D-47C7-A207-34BE643DF588}" dt="2020-06-21T05:57:03.147" v="9"/>
          <ac:spMkLst>
            <pc:docMk/>
            <pc:sldMk cId="3132939690" sldId="301"/>
            <ac:spMk id="2" creationId="{F53C6763-76F5-40F1-9C39-D8A06E399EE4}"/>
          </ac:spMkLst>
        </pc:spChg>
        <pc:spChg chg="mod">
          <ac:chgData name="Kathy Moczerniak" userId="482eff44a8730993" providerId="LiveId" clId="{D7385064-1C2D-47C7-A207-34BE643DF588}" dt="2020-06-30T19:12:51.869" v="89" actId="14100"/>
          <ac:spMkLst>
            <pc:docMk/>
            <pc:sldMk cId="3132939690" sldId="301"/>
            <ac:spMk id="3" creationId="{C7FC8732-D6C3-41F3-93BC-847C71712982}"/>
          </ac:spMkLst>
        </pc:spChg>
      </pc:sldChg>
      <pc:sldChg chg="modSp mod">
        <pc:chgData name="Kathy Moczerniak" userId="482eff44a8730993" providerId="LiveId" clId="{D7385064-1C2D-47C7-A207-34BE643DF588}" dt="2020-06-30T19:16:51.364" v="106" actId="1076"/>
        <pc:sldMkLst>
          <pc:docMk/>
          <pc:sldMk cId="501072058" sldId="302"/>
        </pc:sldMkLst>
        <pc:spChg chg="mod">
          <ac:chgData name="Kathy Moczerniak" userId="482eff44a8730993" providerId="LiveId" clId="{D7385064-1C2D-47C7-A207-34BE643DF588}" dt="2020-06-21T05:57:03.147" v="9"/>
          <ac:spMkLst>
            <pc:docMk/>
            <pc:sldMk cId="501072058" sldId="302"/>
            <ac:spMk id="2" creationId="{00000000-0000-0000-0000-000000000000}"/>
          </ac:spMkLst>
        </pc:spChg>
        <pc:spChg chg="mod">
          <ac:chgData name="Kathy Moczerniak" userId="482eff44a8730993" providerId="LiveId" clId="{D7385064-1C2D-47C7-A207-34BE643DF588}" dt="2020-06-30T19:16:51.364" v="106" actId="1076"/>
          <ac:spMkLst>
            <pc:docMk/>
            <pc:sldMk cId="501072058" sldId="302"/>
            <ac:spMk id="3" creationId="{00000000-0000-0000-0000-000000000000}"/>
          </ac:spMkLst>
        </pc:spChg>
      </pc:sldChg>
      <pc:sldChg chg="modSp">
        <pc:chgData name="Kathy Moczerniak" userId="482eff44a8730993" providerId="LiveId" clId="{D7385064-1C2D-47C7-A207-34BE643DF588}" dt="2020-06-30T20:03:26.973" v="166"/>
        <pc:sldMkLst>
          <pc:docMk/>
          <pc:sldMk cId="2925607879" sldId="303"/>
        </pc:sldMkLst>
        <pc:spChg chg="mod">
          <ac:chgData name="Kathy Moczerniak" userId="482eff44a8730993" providerId="LiveId" clId="{D7385064-1C2D-47C7-A207-34BE643DF588}" dt="2020-06-30T20:03:26.973" v="166"/>
          <ac:spMkLst>
            <pc:docMk/>
            <pc:sldMk cId="2925607879" sldId="303"/>
            <ac:spMk id="3" creationId="{A468A9AA-15CE-4714-822E-B7629EC005E6}"/>
          </ac:spMkLst>
        </pc:spChg>
      </pc:sldChg>
      <pc:sldChg chg="modSp mod">
        <pc:chgData name="Kathy Moczerniak" userId="482eff44a8730993" providerId="LiveId" clId="{D7385064-1C2D-47C7-A207-34BE643DF588}" dt="2020-06-30T20:12:03.860" v="178" actId="20577"/>
        <pc:sldMkLst>
          <pc:docMk/>
          <pc:sldMk cId="2689233091" sldId="306"/>
        </pc:sldMkLst>
        <pc:spChg chg="mod">
          <ac:chgData name="Kathy Moczerniak" userId="482eff44a8730993" providerId="LiveId" clId="{D7385064-1C2D-47C7-A207-34BE643DF588}" dt="2020-06-21T05:57:03.147" v="9"/>
          <ac:spMkLst>
            <pc:docMk/>
            <pc:sldMk cId="2689233091" sldId="306"/>
            <ac:spMk id="3" creationId="{00000000-0000-0000-0000-000000000000}"/>
          </ac:spMkLst>
        </pc:spChg>
        <pc:spChg chg="mod">
          <ac:chgData name="Kathy Moczerniak" userId="482eff44a8730993" providerId="LiveId" clId="{D7385064-1C2D-47C7-A207-34BE643DF588}" dt="2020-06-30T20:12:03.860" v="178" actId="20577"/>
          <ac:spMkLst>
            <pc:docMk/>
            <pc:sldMk cId="2689233091" sldId="306"/>
            <ac:spMk id="4" creationId="{00000000-0000-0000-0000-000000000000}"/>
          </ac:spMkLst>
        </pc:spChg>
      </pc:sldChg>
      <pc:sldChg chg="modSp">
        <pc:chgData name="Kathy Moczerniak" userId="482eff44a8730993" providerId="LiveId" clId="{D7385064-1C2D-47C7-A207-34BE643DF588}" dt="2020-06-21T05:57:03.147" v="9"/>
        <pc:sldMkLst>
          <pc:docMk/>
          <pc:sldMk cId="2138582358" sldId="307"/>
        </pc:sldMkLst>
        <pc:spChg chg="mod">
          <ac:chgData name="Kathy Moczerniak" userId="482eff44a8730993" providerId="LiveId" clId="{D7385064-1C2D-47C7-A207-34BE643DF588}" dt="2020-06-21T05:57:03.147" v="9"/>
          <ac:spMkLst>
            <pc:docMk/>
            <pc:sldMk cId="2138582358" sldId="307"/>
            <ac:spMk id="2" creationId="{00000000-0000-0000-0000-000000000000}"/>
          </ac:spMkLst>
        </pc:spChg>
      </pc:sldChg>
      <pc:sldChg chg="modSp mod">
        <pc:chgData name="Kathy Moczerniak" userId="482eff44a8730993" providerId="LiveId" clId="{D7385064-1C2D-47C7-A207-34BE643DF588}" dt="2020-06-30T20:16:46.301" v="186" actId="1076"/>
        <pc:sldMkLst>
          <pc:docMk/>
          <pc:sldMk cId="2708056467" sldId="308"/>
        </pc:sldMkLst>
        <pc:spChg chg="mod">
          <ac:chgData name="Kathy Moczerniak" userId="482eff44a8730993" providerId="LiveId" clId="{D7385064-1C2D-47C7-A207-34BE643DF588}" dt="2020-06-21T05:57:03.147" v="9"/>
          <ac:spMkLst>
            <pc:docMk/>
            <pc:sldMk cId="2708056467" sldId="308"/>
            <ac:spMk id="2" creationId="{00000000-0000-0000-0000-000000000000}"/>
          </ac:spMkLst>
        </pc:spChg>
        <pc:spChg chg="mod">
          <ac:chgData name="Kathy Moczerniak" userId="482eff44a8730993" providerId="LiveId" clId="{D7385064-1C2D-47C7-A207-34BE643DF588}" dt="2020-06-30T20:16:46.301" v="186" actId="1076"/>
          <ac:spMkLst>
            <pc:docMk/>
            <pc:sldMk cId="2708056467" sldId="308"/>
            <ac:spMk id="3" creationId="{00000000-0000-0000-0000-000000000000}"/>
          </ac:spMkLst>
        </pc:spChg>
      </pc:sldChg>
      <pc:sldChg chg="modSp mod">
        <pc:chgData name="Kathy Moczerniak" userId="482eff44a8730993" providerId="LiveId" clId="{D7385064-1C2D-47C7-A207-34BE643DF588}" dt="2020-06-30T20:18:51.742" v="211" actId="20577"/>
        <pc:sldMkLst>
          <pc:docMk/>
          <pc:sldMk cId="114019999" sldId="309"/>
        </pc:sldMkLst>
        <pc:spChg chg="mod">
          <ac:chgData name="Kathy Moczerniak" userId="482eff44a8730993" providerId="LiveId" clId="{D7385064-1C2D-47C7-A207-34BE643DF588}" dt="2020-06-21T05:57:03.147" v="9"/>
          <ac:spMkLst>
            <pc:docMk/>
            <pc:sldMk cId="114019999" sldId="309"/>
            <ac:spMk id="2" creationId="{00000000-0000-0000-0000-000000000000}"/>
          </ac:spMkLst>
        </pc:spChg>
        <pc:spChg chg="mod">
          <ac:chgData name="Kathy Moczerniak" userId="482eff44a8730993" providerId="LiveId" clId="{D7385064-1C2D-47C7-A207-34BE643DF588}" dt="2020-06-30T20:18:51.742" v="211" actId="20577"/>
          <ac:spMkLst>
            <pc:docMk/>
            <pc:sldMk cId="114019999" sldId="309"/>
            <ac:spMk id="3" creationId="{00000000-0000-0000-0000-000000000000}"/>
          </ac:spMkLst>
        </pc:spChg>
      </pc:sldChg>
      <pc:sldChg chg="modSp mod">
        <pc:chgData name="Kathy Moczerniak" userId="482eff44a8730993" providerId="LiveId" clId="{D7385064-1C2D-47C7-A207-34BE643DF588}" dt="2020-06-30T20:21:52.230" v="253" actId="5793"/>
        <pc:sldMkLst>
          <pc:docMk/>
          <pc:sldMk cId="2636978505" sldId="310"/>
        </pc:sldMkLst>
        <pc:spChg chg="mod">
          <ac:chgData name="Kathy Moczerniak" userId="482eff44a8730993" providerId="LiveId" clId="{D7385064-1C2D-47C7-A207-34BE643DF588}" dt="2020-06-21T05:57:03.147" v="9"/>
          <ac:spMkLst>
            <pc:docMk/>
            <pc:sldMk cId="2636978505" sldId="310"/>
            <ac:spMk id="2" creationId="{00000000-0000-0000-0000-000000000000}"/>
          </ac:spMkLst>
        </pc:spChg>
        <pc:spChg chg="mod">
          <ac:chgData name="Kathy Moczerniak" userId="482eff44a8730993" providerId="LiveId" clId="{D7385064-1C2D-47C7-A207-34BE643DF588}" dt="2020-06-30T20:21:52.230" v="253" actId="5793"/>
          <ac:spMkLst>
            <pc:docMk/>
            <pc:sldMk cId="2636978505" sldId="310"/>
            <ac:spMk id="3" creationId="{00000000-0000-0000-0000-000000000000}"/>
          </ac:spMkLst>
        </pc:spChg>
      </pc:sldChg>
      <pc:sldChg chg="modSp mod">
        <pc:chgData name="Kathy Moczerniak" userId="482eff44a8730993" providerId="LiveId" clId="{D7385064-1C2D-47C7-A207-34BE643DF588}" dt="2020-06-30T20:19:49.408" v="212" actId="20577"/>
        <pc:sldMkLst>
          <pc:docMk/>
          <pc:sldMk cId="313353481" sldId="311"/>
        </pc:sldMkLst>
        <pc:spChg chg="mod">
          <ac:chgData name="Kathy Moczerniak" userId="482eff44a8730993" providerId="LiveId" clId="{D7385064-1C2D-47C7-A207-34BE643DF588}" dt="2020-06-21T05:57:03.147" v="9"/>
          <ac:spMkLst>
            <pc:docMk/>
            <pc:sldMk cId="313353481" sldId="311"/>
            <ac:spMk id="2" creationId="{00000000-0000-0000-0000-000000000000}"/>
          </ac:spMkLst>
        </pc:spChg>
        <pc:spChg chg="mod">
          <ac:chgData name="Kathy Moczerniak" userId="482eff44a8730993" providerId="LiveId" clId="{D7385064-1C2D-47C7-A207-34BE643DF588}" dt="2020-06-30T20:19:49.408" v="212" actId="20577"/>
          <ac:spMkLst>
            <pc:docMk/>
            <pc:sldMk cId="313353481" sldId="311"/>
            <ac:spMk id="3" creationId="{00000000-0000-0000-0000-000000000000}"/>
          </ac:spMkLst>
        </pc:spChg>
      </pc:sldChg>
      <pc:sldChg chg="modSp mod">
        <pc:chgData name="Kathy Moczerniak" userId="482eff44a8730993" providerId="LiveId" clId="{D7385064-1C2D-47C7-A207-34BE643DF588}" dt="2020-06-30T20:23:45.144" v="261"/>
        <pc:sldMkLst>
          <pc:docMk/>
          <pc:sldMk cId="2438133067" sldId="312"/>
        </pc:sldMkLst>
        <pc:spChg chg="mod">
          <ac:chgData name="Kathy Moczerniak" userId="482eff44a8730993" providerId="LiveId" clId="{D7385064-1C2D-47C7-A207-34BE643DF588}" dt="2020-06-21T05:57:03.147" v="9"/>
          <ac:spMkLst>
            <pc:docMk/>
            <pc:sldMk cId="2438133067" sldId="312"/>
            <ac:spMk id="2" creationId="{00000000-0000-0000-0000-000000000000}"/>
          </ac:spMkLst>
        </pc:spChg>
        <pc:spChg chg="mod">
          <ac:chgData name="Kathy Moczerniak" userId="482eff44a8730993" providerId="LiveId" clId="{D7385064-1C2D-47C7-A207-34BE643DF588}" dt="2020-06-30T20:23:45.144" v="261"/>
          <ac:spMkLst>
            <pc:docMk/>
            <pc:sldMk cId="2438133067" sldId="312"/>
            <ac:spMk id="3" creationId="{00000000-0000-0000-0000-000000000000}"/>
          </ac:spMkLst>
        </pc:spChg>
      </pc:sldChg>
      <pc:sldChg chg="modSp">
        <pc:chgData name="Kathy Moczerniak" userId="482eff44a8730993" providerId="LiveId" clId="{D7385064-1C2D-47C7-A207-34BE643DF588}" dt="2020-06-21T05:57:03.147" v="9"/>
        <pc:sldMkLst>
          <pc:docMk/>
          <pc:sldMk cId="4180248461" sldId="313"/>
        </pc:sldMkLst>
        <pc:spChg chg="mod">
          <ac:chgData name="Kathy Moczerniak" userId="482eff44a8730993" providerId="LiveId" clId="{D7385064-1C2D-47C7-A207-34BE643DF588}" dt="2020-06-21T05:57:03.147" v="9"/>
          <ac:spMkLst>
            <pc:docMk/>
            <pc:sldMk cId="4180248461" sldId="313"/>
            <ac:spMk id="2" creationId="{00000000-0000-0000-0000-000000000000}"/>
          </ac:spMkLst>
        </pc:spChg>
      </pc:sldChg>
      <pc:sldChg chg="modSp mod">
        <pc:chgData name="Kathy Moczerniak" userId="482eff44a8730993" providerId="LiveId" clId="{D7385064-1C2D-47C7-A207-34BE643DF588}" dt="2020-06-30T20:24:20.857" v="263" actId="20577"/>
        <pc:sldMkLst>
          <pc:docMk/>
          <pc:sldMk cId="3847785658" sldId="314"/>
        </pc:sldMkLst>
        <pc:spChg chg="mod">
          <ac:chgData name="Kathy Moczerniak" userId="482eff44a8730993" providerId="LiveId" clId="{D7385064-1C2D-47C7-A207-34BE643DF588}" dt="2020-06-21T05:57:03.147" v="9"/>
          <ac:spMkLst>
            <pc:docMk/>
            <pc:sldMk cId="3847785658" sldId="314"/>
            <ac:spMk id="2" creationId="{00000000-0000-0000-0000-000000000000}"/>
          </ac:spMkLst>
        </pc:spChg>
        <pc:spChg chg="mod">
          <ac:chgData name="Kathy Moczerniak" userId="482eff44a8730993" providerId="LiveId" clId="{D7385064-1C2D-47C7-A207-34BE643DF588}" dt="2020-06-30T20:24:20.857" v="263" actId="20577"/>
          <ac:spMkLst>
            <pc:docMk/>
            <pc:sldMk cId="3847785658" sldId="314"/>
            <ac:spMk id="3" creationId="{00000000-0000-0000-0000-000000000000}"/>
          </ac:spMkLst>
        </pc:spChg>
      </pc:sldChg>
      <pc:sldChg chg="modSp mod">
        <pc:chgData name="Kathy Moczerniak" userId="482eff44a8730993" providerId="LiveId" clId="{D7385064-1C2D-47C7-A207-34BE643DF588}" dt="2020-06-30T20:33:06.955" v="270" actId="6549"/>
        <pc:sldMkLst>
          <pc:docMk/>
          <pc:sldMk cId="1833856708" sldId="315"/>
        </pc:sldMkLst>
        <pc:spChg chg="mod">
          <ac:chgData name="Kathy Moczerniak" userId="482eff44a8730993" providerId="LiveId" clId="{D7385064-1C2D-47C7-A207-34BE643DF588}" dt="2020-06-21T05:57:03.147" v="9"/>
          <ac:spMkLst>
            <pc:docMk/>
            <pc:sldMk cId="1833856708" sldId="315"/>
            <ac:spMk id="2" creationId="{00000000-0000-0000-0000-000000000000}"/>
          </ac:spMkLst>
        </pc:spChg>
        <pc:spChg chg="mod">
          <ac:chgData name="Kathy Moczerniak" userId="482eff44a8730993" providerId="LiveId" clId="{D7385064-1C2D-47C7-A207-34BE643DF588}" dt="2020-06-30T20:33:06.955" v="270" actId="6549"/>
          <ac:spMkLst>
            <pc:docMk/>
            <pc:sldMk cId="1833856708" sldId="315"/>
            <ac:spMk id="3" creationId="{00000000-0000-0000-0000-000000000000}"/>
          </ac:spMkLst>
        </pc:spChg>
      </pc:sldChg>
      <pc:sldChg chg="modSp mod">
        <pc:chgData name="Kathy Moczerniak" userId="482eff44a8730993" providerId="LiveId" clId="{D7385064-1C2D-47C7-A207-34BE643DF588}" dt="2020-06-30T20:46:06.383" v="273" actId="20577"/>
        <pc:sldMkLst>
          <pc:docMk/>
          <pc:sldMk cId="2368252875" sldId="316"/>
        </pc:sldMkLst>
        <pc:spChg chg="mod">
          <ac:chgData name="Kathy Moczerniak" userId="482eff44a8730993" providerId="LiveId" clId="{D7385064-1C2D-47C7-A207-34BE643DF588}" dt="2020-06-21T05:57:03.147" v="9"/>
          <ac:spMkLst>
            <pc:docMk/>
            <pc:sldMk cId="2368252875" sldId="316"/>
            <ac:spMk id="3" creationId="{00000000-0000-0000-0000-000000000000}"/>
          </ac:spMkLst>
        </pc:spChg>
        <pc:spChg chg="mod">
          <ac:chgData name="Kathy Moczerniak" userId="482eff44a8730993" providerId="LiveId" clId="{D7385064-1C2D-47C7-A207-34BE643DF588}" dt="2020-06-30T20:46:06.383" v="273" actId="20577"/>
          <ac:spMkLst>
            <pc:docMk/>
            <pc:sldMk cId="2368252875" sldId="316"/>
            <ac:spMk id="4" creationId="{00000000-0000-0000-0000-000000000000}"/>
          </ac:spMkLst>
        </pc:spChg>
      </pc:sldChg>
      <pc:sldChg chg="modSp">
        <pc:chgData name="Kathy Moczerniak" userId="482eff44a8730993" providerId="LiveId" clId="{D7385064-1C2D-47C7-A207-34BE643DF588}" dt="2020-06-21T05:57:03.147" v="9"/>
        <pc:sldMkLst>
          <pc:docMk/>
          <pc:sldMk cId="2039426917" sldId="317"/>
        </pc:sldMkLst>
        <pc:spChg chg="mod">
          <ac:chgData name="Kathy Moczerniak" userId="482eff44a8730993" providerId="LiveId" clId="{D7385064-1C2D-47C7-A207-34BE643DF588}" dt="2020-06-21T05:57:03.147" v="9"/>
          <ac:spMkLst>
            <pc:docMk/>
            <pc:sldMk cId="2039426917" sldId="317"/>
            <ac:spMk id="3" creationId="{00000000-0000-0000-0000-000000000000}"/>
          </ac:spMkLst>
        </pc:spChg>
      </pc:sldChg>
      <pc:sldChg chg="modSp">
        <pc:chgData name="Kathy Moczerniak" userId="482eff44a8730993" providerId="LiveId" clId="{D7385064-1C2D-47C7-A207-34BE643DF588}" dt="2020-06-21T05:57:03.147" v="9"/>
        <pc:sldMkLst>
          <pc:docMk/>
          <pc:sldMk cId="1231307600" sldId="318"/>
        </pc:sldMkLst>
        <pc:spChg chg="mod">
          <ac:chgData name="Kathy Moczerniak" userId="482eff44a8730993" providerId="LiveId" clId="{D7385064-1C2D-47C7-A207-34BE643DF588}" dt="2020-06-21T05:57:03.147" v="9"/>
          <ac:spMkLst>
            <pc:docMk/>
            <pc:sldMk cId="1231307600" sldId="318"/>
            <ac:spMk id="2" creationId="{00000000-0000-0000-0000-000000000000}"/>
          </ac:spMkLst>
        </pc:spChg>
      </pc:sldChg>
      <pc:sldChg chg="modSp mod">
        <pc:chgData name="Kathy Moczerniak" userId="482eff44a8730993" providerId="LiveId" clId="{D7385064-1C2D-47C7-A207-34BE643DF588}" dt="2020-06-30T20:47:37.427" v="282" actId="20577"/>
        <pc:sldMkLst>
          <pc:docMk/>
          <pc:sldMk cId="2105664714" sldId="319"/>
        </pc:sldMkLst>
        <pc:spChg chg="mod">
          <ac:chgData name="Kathy Moczerniak" userId="482eff44a8730993" providerId="LiveId" clId="{D7385064-1C2D-47C7-A207-34BE643DF588}" dt="2020-06-21T05:57:03.147" v="9"/>
          <ac:spMkLst>
            <pc:docMk/>
            <pc:sldMk cId="2105664714" sldId="319"/>
            <ac:spMk id="2" creationId="{F4C8CBCF-2D64-4A1D-A6AF-7C4571C2A37F}"/>
          </ac:spMkLst>
        </pc:spChg>
        <pc:spChg chg="mod">
          <ac:chgData name="Kathy Moczerniak" userId="482eff44a8730993" providerId="LiveId" clId="{D7385064-1C2D-47C7-A207-34BE643DF588}" dt="2020-06-30T20:47:37.427" v="282" actId="20577"/>
          <ac:spMkLst>
            <pc:docMk/>
            <pc:sldMk cId="2105664714" sldId="319"/>
            <ac:spMk id="3" creationId="{806F6242-4646-4815-A8F5-DA80167F16C0}"/>
          </ac:spMkLst>
        </pc:spChg>
      </pc:sldChg>
      <pc:sldChg chg="modSp mod">
        <pc:chgData name="Kathy Moczerniak" userId="482eff44a8730993" providerId="LiveId" clId="{D7385064-1C2D-47C7-A207-34BE643DF588}" dt="2020-06-30T21:11:43.155" v="330" actId="20577"/>
        <pc:sldMkLst>
          <pc:docMk/>
          <pc:sldMk cId="2459629926" sldId="320"/>
        </pc:sldMkLst>
        <pc:spChg chg="mod">
          <ac:chgData name="Kathy Moczerniak" userId="482eff44a8730993" providerId="LiveId" clId="{D7385064-1C2D-47C7-A207-34BE643DF588}" dt="2020-06-30T21:11:43.155" v="330" actId="20577"/>
          <ac:spMkLst>
            <pc:docMk/>
            <pc:sldMk cId="2459629926" sldId="320"/>
            <ac:spMk id="3" creationId="{5AB44AA2-58EF-4DB5-99F1-8EE88A83B296}"/>
          </ac:spMkLst>
        </pc:spChg>
      </pc:sldChg>
      <pc:sldChg chg="modSp add mod">
        <pc:chgData name="Kathy Moczerniak" userId="482eff44a8730993" providerId="LiveId" clId="{D7385064-1C2D-47C7-A207-34BE643DF588}" dt="2020-06-30T21:35:35.448" v="366" actId="20577"/>
        <pc:sldMkLst>
          <pc:docMk/>
          <pc:sldMk cId="3335607620" sldId="357"/>
        </pc:sldMkLst>
        <pc:spChg chg="mod">
          <ac:chgData name="Kathy Moczerniak" userId="482eff44a8730993" providerId="LiveId" clId="{D7385064-1C2D-47C7-A207-34BE643DF588}" dt="2020-06-30T21:35:35.448" v="366" actId="20577"/>
          <ac:spMkLst>
            <pc:docMk/>
            <pc:sldMk cId="3335607620" sldId="357"/>
            <ac:spMk id="2" creationId="{09730BCC-1067-4AED-BFEE-9A46ABA4FE88}"/>
          </ac:spMkLst>
        </pc:spChg>
        <pc:spChg chg="mod">
          <ac:chgData name="Kathy Moczerniak" userId="482eff44a8730993" providerId="LiveId" clId="{D7385064-1C2D-47C7-A207-34BE643DF588}" dt="2020-06-21T05:56:35.123" v="6" actId="20578"/>
          <ac:spMkLst>
            <pc:docMk/>
            <pc:sldMk cId="3335607620" sldId="357"/>
            <ac:spMk id="8" creationId="{A9526EE0-89AE-4347-ADC5-F94299990BD4}"/>
          </ac:spMkLst>
        </pc:spChg>
      </pc:sldChg>
      <pc:sldChg chg="modSp add mod">
        <pc:chgData name="Kathy Moczerniak" userId="482eff44a8730993" providerId="LiveId" clId="{D7385064-1C2D-47C7-A207-34BE643DF588}" dt="2020-06-30T21:38:08.231" v="374" actId="1076"/>
        <pc:sldMkLst>
          <pc:docMk/>
          <pc:sldMk cId="4165914458" sldId="358"/>
        </pc:sldMkLst>
        <pc:spChg chg="mod">
          <ac:chgData name="Kathy Moczerniak" userId="482eff44a8730993" providerId="LiveId" clId="{D7385064-1C2D-47C7-A207-34BE643DF588}" dt="2020-06-21T05:56:41.199" v="8" actId="113"/>
          <ac:spMkLst>
            <pc:docMk/>
            <pc:sldMk cId="4165914458" sldId="358"/>
            <ac:spMk id="2" creationId="{BF284A65-4764-4BDB-812A-424DB62D1001}"/>
          </ac:spMkLst>
        </pc:spChg>
        <pc:spChg chg="mod">
          <ac:chgData name="Kathy Moczerniak" userId="482eff44a8730993" providerId="LiveId" clId="{D7385064-1C2D-47C7-A207-34BE643DF588}" dt="2020-06-30T21:38:08.231" v="374" actId="1076"/>
          <ac:spMkLst>
            <pc:docMk/>
            <pc:sldMk cId="4165914458" sldId="358"/>
            <ac:spMk id="3" creationId="{42D1F937-F33B-411B-9822-0E36CE5806C6}"/>
          </ac:spMkLst>
        </pc:spChg>
        <pc:spChg chg="mod">
          <ac:chgData name="Kathy Moczerniak" userId="482eff44a8730993" providerId="LiveId" clId="{D7385064-1C2D-47C7-A207-34BE643DF588}" dt="2020-06-21T05:56:39.648" v="7" actId="20578"/>
          <ac:spMkLst>
            <pc:docMk/>
            <pc:sldMk cId="4165914458" sldId="358"/>
            <ac:spMk id="8" creationId="{E5478AB7-21EA-4C29-A872-221C0A8A1B9A}"/>
          </ac:spMkLst>
        </pc:spChg>
      </pc:sldChg>
      <pc:sldChg chg="add">
        <pc:chgData name="Kathy Moczerniak" userId="482eff44a8730993" providerId="LiveId" clId="{D7385064-1C2D-47C7-A207-34BE643DF588}" dt="2020-06-21T05:56:13.547" v="1"/>
        <pc:sldMkLst>
          <pc:docMk/>
          <pc:sldMk cId="3743452831" sldId="56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1/25/2024</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dirty="0"/>
          </a:p>
        </p:txBody>
      </p:sp>
      <p:sp>
        <p:nvSpPr>
          <p:cNvPr id="17" name="Rectangle 16">
            <a:extLst>
              <a:ext uri="{FF2B5EF4-FFF2-40B4-BE49-F238E27FC236}">
                <a16:creationId xmlns=""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2021 by Public Safety Group, A Division of Jones &amp; Bartlett Learning. www.psglearning.com. Background texture © Bunphot/Getty Images.</a:t>
            </a:r>
          </a:p>
        </p:txBody>
      </p:sp>
      <p:sp>
        <p:nvSpPr>
          <p:cNvPr id="6" name="Rectangle 5">
            <a:extLst>
              <a:ext uri="{FF2B5EF4-FFF2-40B4-BE49-F238E27FC236}">
                <a16:creationId xmlns=""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dirty="0"/>
          </a:p>
        </p:txBody>
      </p:sp>
      <p:sp>
        <p:nvSpPr>
          <p:cNvPr id="12" name="Text Placeholder 8">
            <a:extLst>
              <a:ext uri="{FF2B5EF4-FFF2-40B4-BE49-F238E27FC236}">
                <a16:creationId xmlns=""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2F8994-5910-4E86-A2A7-306311D35A10}"/>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 xmlns:a16="http://schemas.microsoft.com/office/drawing/2014/main" id="{385EFA36-995F-453B-8446-324B334860C6}"/>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A2DA568-DA73-40D9-A5A9-FAACC3D2E998}"/>
              </a:ext>
            </a:extLst>
          </p:cNvPr>
          <p:cNvSpPr>
            <a:spLocks noGrp="1"/>
          </p:cNvSpPr>
          <p:nvPr>
            <p:ph type="dt" sz="half" idx="10"/>
          </p:nvPr>
        </p:nvSpPr>
        <p:spPr/>
        <p:txBody>
          <a:bodyPr/>
          <a:lstStyle/>
          <a:p>
            <a:fld id="{0B8933C5-E555-431F-B4F7-168A4BE3845E}" type="datetimeFigureOut">
              <a:rPr lang="en-US" smtClean="0"/>
              <a:t>1/25/2024</a:t>
            </a:fld>
            <a:endParaRPr lang="en-US" dirty="0"/>
          </a:p>
        </p:txBody>
      </p:sp>
      <p:sp>
        <p:nvSpPr>
          <p:cNvPr id="5" name="Footer Placeholder 4">
            <a:extLst>
              <a:ext uri="{FF2B5EF4-FFF2-40B4-BE49-F238E27FC236}">
                <a16:creationId xmlns="" xmlns:a16="http://schemas.microsoft.com/office/drawing/2014/main" id="{8299241E-AAE0-46D6-BC46-06503B596A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2BA90CA9-EEEF-4949-B65C-413A7D7A331C}"/>
              </a:ext>
            </a:extLst>
          </p:cNvPr>
          <p:cNvSpPr>
            <a:spLocks noGrp="1"/>
          </p:cNvSpPr>
          <p:nvPr>
            <p:ph type="sldNum" sz="quarter" idx="12"/>
          </p:nvPr>
        </p:nvSpPr>
        <p:spPr/>
        <p:txBody>
          <a:bodyPr/>
          <a:lstStyle/>
          <a:p>
            <a:fld id="{51849F6A-DC07-4211-B179-B39B8F7369CF}" type="slidenum">
              <a:rPr lang="en-US" smtClean="0"/>
              <a:t>‹#›</a:t>
            </a:fld>
            <a:endParaRPr lang="en-US" dirty="0"/>
          </a:p>
        </p:txBody>
      </p:sp>
    </p:spTree>
    <p:extLst>
      <p:ext uri="{BB962C8B-B14F-4D97-AF65-F5344CB8AC3E}">
        <p14:creationId xmlns:p14="http://schemas.microsoft.com/office/powerpoint/2010/main" val="1496317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 id="214748365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 xmlns:a16="http://schemas.microsoft.com/office/drawing/2014/main" id="{CF4F1586-DE6A-1A40-AEF4-23ADA41937E4}"/>
              </a:ext>
            </a:extLst>
          </p:cNvPr>
          <p:cNvSpPr>
            <a:spLocks noGrp="1"/>
          </p:cNvSpPr>
          <p:nvPr>
            <p:ph type="subTitle" idx="1"/>
          </p:nvPr>
        </p:nvSpPr>
        <p:spPr/>
        <p:txBody>
          <a:bodyPr/>
          <a:lstStyle/>
          <a:p>
            <a:r>
              <a:rPr lang="en-US" dirty="0"/>
              <a:t>CHAPTER 14</a:t>
            </a:r>
          </a:p>
        </p:txBody>
      </p:sp>
      <p:sp>
        <p:nvSpPr>
          <p:cNvPr id="19" name="Title 18">
            <a:extLst>
              <a:ext uri="{FF2B5EF4-FFF2-40B4-BE49-F238E27FC236}">
                <a16:creationId xmlns="" xmlns:a16="http://schemas.microsoft.com/office/drawing/2014/main" id="{A58A35F8-EA88-094E-8EAD-88FE6A07C447}"/>
              </a:ext>
            </a:extLst>
          </p:cNvPr>
          <p:cNvSpPr>
            <a:spLocks noGrp="1"/>
          </p:cNvSpPr>
          <p:nvPr>
            <p:ph type="ctrTitle"/>
          </p:nvPr>
        </p:nvSpPr>
        <p:spPr/>
        <p:txBody>
          <a:bodyPr/>
          <a:lstStyle/>
          <a:p>
            <a:r>
              <a:rPr lang="en-US" dirty="0"/>
              <a:t>Allergies and Anaphylaxis</a:t>
            </a:r>
          </a:p>
        </p:txBody>
      </p:sp>
      <p:pic>
        <p:nvPicPr>
          <p:cNvPr id="7" name="Picture 6" descr="A photo shows the cover of the book Outdoor Emergency Care: A Patroller's Guide to Medical Care, Sixth Edition, Editor: C. McNamara, BS, NRP; Medical Editor: David H. Johe, MD; Associate Editor: A. Endly, BA, DH, NREM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3790" y="372177"/>
            <a:ext cx="3602438" cy="6077209"/>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Anatomy and Physiology</a:t>
            </a:r>
          </a:p>
        </p:txBody>
      </p:sp>
    </p:spTree>
    <p:extLst>
      <p:ext uri="{BB962C8B-B14F-4D97-AF65-F5344CB8AC3E}">
        <p14:creationId xmlns:p14="http://schemas.microsoft.com/office/powerpoint/2010/main" val="138168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3C6763-76F5-40F1-9C39-D8A06E399EE4}"/>
              </a:ext>
            </a:extLst>
          </p:cNvPr>
          <p:cNvSpPr>
            <a:spLocks noGrp="1"/>
          </p:cNvSpPr>
          <p:nvPr>
            <p:ph type="title"/>
          </p:nvPr>
        </p:nvSpPr>
        <p:spPr/>
        <p:txBody>
          <a:bodyPr/>
          <a:lstStyle/>
          <a:p>
            <a:pPr marR="0" rtl="0"/>
            <a:r>
              <a:rPr lang="en-US" b="1" i="0" u="none" strike="noStrike" kern="1600" baseline="0" dirty="0"/>
              <a:t>Anatomy and Physiology</a:t>
            </a:r>
          </a:p>
        </p:txBody>
      </p:sp>
      <p:sp>
        <p:nvSpPr>
          <p:cNvPr id="3" name="Text Placeholder 2">
            <a:extLst>
              <a:ext uri="{FF2B5EF4-FFF2-40B4-BE49-F238E27FC236}">
                <a16:creationId xmlns="" xmlns:a16="http://schemas.microsoft.com/office/drawing/2014/main" id="{C7FC8732-D6C3-41F3-93BC-847C71712982}"/>
              </a:ext>
            </a:extLst>
          </p:cNvPr>
          <p:cNvSpPr>
            <a:spLocks noGrp="1"/>
          </p:cNvSpPr>
          <p:nvPr>
            <p:ph type="body" idx="1"/>
          </p:nvPr>
        </p:nvSpPr>
        <p:spPr>
          <a:xfrm>
            <a:off x="891540" y="1865746"/>
            <a:ext cx="10435590" cy="4324172"/>
          </a:xfrm>
        </p:spPr>
        <p:txBody>
          <a:bodyPr/>
          <a:lstStyle/>
          <a:p>
            <a:r>
              <a:rPr lang="en-US" dirty="0"/>
              <a:t>The immune system is a complex collection of the body’s cells, proteins, and organs that protect the body from foreign substances, including:</a:t>
            </a:r>
          </a:p>
          <a:p>
            <a:pPr lvl="1"/>
            <a:r>
              <a:rPr lang="en-US" dirty="0"/>
              <a:t>Viruses </a:t>
            </a:r>
          </a:p>
          <a:p>
            <a:pPr lvl="1"/>
            <a:r>
              <a:rPr lang="en-US" dirty="0"/>
              <a:t>Bacteria</a:t>
            </a:r>
          </a:p>
          <a:p>
            <a:pPr lvl="1"/>
            <a:r>
              <a:rPr lang="en-US" dirty="0"/>
              <a:t>Other microorganisms</a:t>
            </a:r>
          </a:p>
          <a:p>
            <a:r>
              <a:rPr lang="en-US" dirty="0"/>
              <a:t>Chief among the immune system’s primary components are: </a:t>
            </a:r>
          </a:p>
          <a:p>
            <a:pPr lvl="1"/>
            <a:r>
              <a:rPr lang="en-US" dirty="0"/>
              <a:t>White blood cells</a:t>
            </a:r>
          </a:p>
          <a:p>
            <a:pPr lvl="1"/>
            <a:r>
              <a:rPr lang="en-US" dirty="0"/>
              <a:t>Hormones</a:t>
            </a:r>
          </a:p>
          <a:p>
            <a:pPr lvl="1"/>
            <a:r>
              <a:rPr lang="en-US" dirty="0"/>
              <a:t>Lymph nodes </a:t>
            </a:r>
          </a:p>
          <a:p>
            <a:pPr lvl="1"/>
            <a:r>
              <a:rPr lang="en-US" dirty="0"/>
              <a:t>Bone marrow</a:t>
            </a:r>
          </a:p>
          <a:p>
            <a:pPr lvl="1"/>
            <a:r>
              <a:rPr lang="en-US" dirty="0"/>
              <a:t>The thymus</a:t>
            </a:r>
          </a:p>
          <a:p>
            <a:pPr lvl="1"/>
            <a:r>
              <a:rPr lang="en-US" dirty="0"/>
              <a:t>The spleen</a:t>
            </a:r>
          </a:p>
        </p:txBody>
      </p:sp>
      <p:pic>
        <p:nvPicPr>
          <p:cNvPr id="4" name="Content Placeholder 3"/>
          <p:cNvPicPr>
            <a:picLocks noChangeAspect="1"/>
          </p:cNvPicPr>
          <p:nvPr/>
        </p:nvPicPr>
        <p:blipFill>
          <a:blip r:embed="rId2" cstate="print"/>
          <a:stretch>
            <a:fillRect/>
          </a:stretch>
        </p:blipFill>
        <p:spPr>
          <a:xfrm>
            <a:off x="10026040" y="431015"/>
            <a:ext cx="1359526" cy="1365622"/>
          </a:xfrm>
          <a:prstGeom prst="rect">
            <a:avLst/>
          </a:prstGeom>
        </p:spPr>
      </p:pic>
      <p:sp>
        <p:nvSpPr>
          <p:cNvPr id="5" name="TextBox 4"/>
          <p:cNvSpPr txBox="1"/>
          <p:nvPr/>
        </p:nvSpPr>
        <p:spPr>
          <a:xfrm>
            <a:off x="10026040" y="882993"/>
            <a:ext cx="1359526" cy="461665"/>
          </a:xfrm>
          <a:prstGeom prst="rect">
            <a:avLst/>
          </a:prstGeom>
          <a:noFill/>
        </p:spPr>
        <p:txBody>
          <a:bodyPr wrap="square" rtlCol="0">
            <a:spAutoFit/>
          </a:bodyPr>
          <a:lstStyle/>
          <a:p>
            <a:pPr algn="ctr"/>
            <a:r>
              <a:rPr lang="en-US" sz="2400" b="1" dirty="0"/>
              <a:t>14-1</a:t>
            </a:r>
          </a:p>
        </p:txBody>
      </p:sp>
    </p:spTree>
    <p:extLst>
      <p:ext uri="{BB962C8B-B14F-4D97-AF65-F5344CB8AC3E}">
        <p14:creationId xmlns:p14="http://schemas.microsoft.com/office/powerpoint/2010/main" val="2893257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3C6763-76F5-40F1-9C39-D8A06E399EE4}"/>
              </a:ext>
            </a:extLst>
          </p:cNvPr>
          <p:cNvSpPr>
            <a:spLocks noGrp="1"/>
          </p:cNvSpPr>
          <p:nvPr>
            <p:ph type="title"/>
          </p:nvPr>
        </p:nvSpPr>
        <p:spPr/>
        <p:txBody>
          <a:bodyPr/>
          <a:lstStyle/>
          <a:p>
            <a:pPr marR="0" rtl="0"/>
            <a:r>
              <a:rPr lang="en-US" b="1" i="0" u="none" strike="noStrike" kern="1600" baseline="0" dirty="0"/>
              <a:t>Anatomy and Physiology:</a:t>
            </a:r>
            <a:r>
              <a:rPr lang="en-US" b="1" i="0" u="none" strike="noStrike" kern="1600" dirty="0"/>
              <a:t> Antigen</a:t>
            </a:r>
            <a:endParaRPr lang="en-US" b="1" i="0" u="none" strike="noStrike" kern="1600" baseline="0" dirty="0"/>
          </a:p>
        </p:txBody>
      </p:sp>
      <p:sp>
        <p:nvSpPr>
          <p:cNvPr id="3" name="Text Placeholder 2">
            <a:extLst>
              <a:ext uri="{FF2B5EF4-FFF2-40B4-BE49-F238E27FC236}">
                <a16:creationId xmlns="" xmlns:a16="http://schemas.microsoft.com/office/drawing/2014/main" id="{C7FC8732-D6C3-41F3-93BC-847C71712982}"/>
              </a:ext>
            </a:extLst>
          </p:cNvPr>
          <p:cNvSpPr>
            <a:spLocks noGrp="1"/>
          </p:cNvSpPr>
          <p:nvPr>
            <p:ph type="body" idx="1"/>
          </p:nvPr>
        </p:nvSpPr>
        <p:spPr>
          <a:xfrm>
            <a:off x="891540" y="2019300"/>
            <a:ext cx="10435590" cy="4170618"/>
          </a:xfrm>
        </p:spPr>
        <p:txBody>
          <a:bodyPr/>
          <a:lstStyle/>
          <a:p>
            <a:pPr lvl="0"/>
            <a:r>
              <a:rPr lang="en-US" dirty="0"/>
              <a:t>Without the immune system, your body would be constantly invaded by pathogens that could easily harm or even kill you. </a:t>
            </a:r>
          </a:p>
          <a:p>
            <a:pPr lvl="0"/>
            <a:r>
              <a:rPr lang="en-US" dirty="0"/>
              <a:t>The immune system is highly specialized. </a:t>
            </a:r>
          </a:p>
          <a:p>
            <a:pPr lvl="1"/>
            <a:r>
              <a:rPr lang="en-US" dirty="0"/>
              <a:t>Can distinguish between the body’s normal cells and millions of foreign substances, known as </a:t>
            </a:r>
            <a:r>
              <a:rPr lang="en-US" dirty="0">
                <a:solidFill>
                  <a:schemeClr val="tx2"/>
                </a:solidFill>
              </a:rPr>
              <a:t>antigens</a:t>
            </a:r>
            <a:endParaRPr lang="en-US" dirty="0"/>
          </a:p>
          <a:p>
            <a:pPr lvl="1"/>
            <a:r>
              <a:rPr lang="en-US" dirty="0"/>
              <a:t>Could be:</a:t>
            </a:r>
          </a:p>
          <a:p>
            <a:pPr lvl="2"/>
            <a:r>
              <a:rPr lang="en-US" dirty="0"/>
              <a:t>Allergens </a:t>
            </a:r>
          </a:p>
          <a:p>
            <a:pPr lvl="2"/>
            <a:r>
              <a:rPr lang="en-US" dirty="0"/>
              <a:t>Toxins</a:t>
            </a:r>
          </a:p>
          <a:p>
            <a:pPr lvl="2"/>
            <a:r>
              <a:rPr lang="en-US" dirty="0"/>
              <a:t>Bacteria</a:t>
            </a:r>
          </a:p>
          <a:p>
            <a:pPr lvl="2"/>
            <a:r>
              <a:rPr lang="en-US" dirty="0"/>
              <a:t>Foreign blood cells</a:t>
            </a:r>
          </a:p>
          <a:p>
            <a:pPr lvl="2"/>
            <a:r>
              <a:rPr lang="en-US" dirty="0"/>
              <a:t>The cells of transplanted organs</a:t>
            </a:r>
          </a:p>
        </p:txBody>
      </p:sp>
      <p:pic>
        <p:nvPicPr>
          <p:cNvPr id="4" name="Content Placeholder 3"/>
          <p:cNvPicPr>
            <a:picLocks noChangeAspect="1"/>
          </p:cNvPicPr>
          <p:nvPr/>
        </p:nvPicPr>
        <p:blipFill>
          <a:blip r:embed="rId2" cstate="print"/>
          <a:stretch>
            <a:fillRect/>
          </a:stretch>
        </p:blipFill>
        <p:spPr>
          <a:xfrm>
            <a:off x="10026040" y="431015"/>
            <a:ext cx="1359526" cy="1365622"/>
          </a:xfrm>
          <a:prstGeom prst="rect">
            <a:avLst/>
          </a:prstGeom>
        </p:spPr>
      </p:pic>
      <p:sp>
        <p:nvSpPr>
          <p:cNvPr id="5" name="TextBox 4"/>
          <p:cNvSpPr txBox="1"/>
          <p:nvPr/>
        </p:nvSpPr>
        <p:spPr>
          <a:xfrm>
            <a:off x="10026040" y="882993"/>
            <a:ext cx="1359526" cy="461665"/>
          </a:xfrm>
          <a:prstGeom prst="rect">
            <a:avLst/>
          </a:prstGeom>
          <a:noFill/>
        </p:spPr>
        <p:txBody>
          <a:bodyPr wrap="square" rtlCol="0">
            <a:spAutoFit/>
          </a:bodyPr>
          <a:lstStyle/>
          <a:p>
            <a:pPr algn="ctr"/>
            <a:r>
              <a:rPr lang="en-US" sz="2400" b="1" dirty="0"/>
              <a:t>14-1</a:t>
            </a:r>
          </a:p>
        </p:txBody>
      </p:sp>
    </p:spTree>
    <p:extLst>
      <p:ext uri="{BB962C8B-B14F-4D97-AF65-F5344CB8AC3E}">
        <p14:creationId xmlns:p14="http://schemas.microsoft.com/office/powerpoint/2010/main" val="3132939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 and Physiology: Antibody</a:t>
            </a:r>
          </a:p>
        </p:txBody>
      </p:sp>
      <p:sp>
        <p:nvSpPr>
          <p:cNvPr id="3" name="Text Placeholder 2"/>
          <p:cNvSpPr>
            <a:spLocks noGrp="1"/>
          </p:cNvSpPr>
          <p:nvPr>
            <p:ph type="body" idx="1"/>
          </p:nvPr>
        </p:nvSpPr>
        <p:spPr/>
        <p:txBody>
          <a:bodyPr/>
          <a:lstStyle/>
          <a:p>
            <a:pPr lvl="0"/>
            <a:r>
              <a:rPr lang="en-US" dirty="0"/>
              <a:t>When antigens get into the body, this stimulates the production of an antibody. </a:t>
            </a:r>
          </a:p>
          <a:p>
            <a:pPr lvl="1"/>
            <a:r>
              <a:rPr lang="en-US" dirty="0">
                <a:solidFill>
                  <a:schemeClr val="tx2"/>
                </a:solidFill>
              </a:rPr>
              <a:t>An </a:t>
            </a:r>
            <a:r>
              <a:rPr lang="en-US" u="dbl" dirty="0">
                <a:solidFill>
                  <a:srgbClr val="C00000"/>
                </a:solidFill>
              </a:rPr>
              <a:t>antibody</a:t>
            </a:r>
            <a:r>
              <a:rPr lang="en-US" dirty="0"/>
              <a:t> is produced by the body to neutralize or destroy specific antigens. </a:t>
            </a:r>
          </a:p>
          <a:p>
            <a:pPr lvl="1"/>
            <a:r>
              <a:rPr lang="en-US" dirty="0"/>
              <a:t>When mobilized, they target the offending antigen. </a:t>
            </a:r>
          </a:p>
          <a:p>
            <a:pPr lvl="1"/>
            <a:r>
              <a:rPr lang="en-US" dirty="0"/>
              <a:t>Triggers a chain of events, known as antigen–antibody reaction</a:t>
            </a:r>
          </a:p>
          <a:p>
            <a:pPr lvl="2"/>
            <a:r>
              <a:rPr lang="en-US" sz="2000" dirty="0"/>
              <a:t>Results in the immune system attacking and destroying the antigen without harming normal body cells.</a:t>
            </a:r>
          </a:p>
          <a:p>
            <a:r>
              <a:rPr lang="en-US" dirty="0"/>
              <a:t>The antibodies produced from an initial exposure are specific to that antigen.</a:t>
            </a:r>
          </a:p>
          <a:p>
            <a:pPr lvl="1"/>
            <a:r>
              <a:rPr lang="en-US" dirty="0"/>
              <a:t>Those antibodies continue to be present in the body.</a:t>
            </a:r>
          </a:p>
          <a:p>
            <a:pPr lvl="1"/>
            <a:r>
              <a:rPr lang="en-US" dirty="0"/>
              <a:t>The next time that antigen enters the body, the immune system is ready. </a:t>
            </a:r>
          </a:p>
          <a:p>
            <a:pPr lvl="1"/>
            <a:endParaRPr lang="en-US" sz="2200" dirty="0"/>
          </a:p>
          <a:p>
            <a:endParaRPr lang="en-US" dirty="0"/>
          </a:p>
        </p:txBody>
      </p:sp>
    </p:spTree>
    <p:extLst>
      <p:ext uri="{BB962C8B-B14F-4D97-AF65-F5344CB8AC3E}">
        <p14:creationId xmlns:p14="http://schemas.microsoft.com/office/powerpoint/2010/main" val="880274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 and Physiology: Allergic Reaction</a:t>
            </a:r>
          </a:p>
        </p:txBody>
      </p:sp>
      <p:sp>
        <p:nvSpPr>
          <p:cNvPr id="3" name="Text Placeholder 2"/>
          <p:cNvSpPr>
            <a:spLocks noGrp="1"/>
          </p:cNvSpPr>
          <p:nvPr>
            <p:ph type="body" idx="1"/>
          </p:nvPr>
        </p:nvSpPr>
        <p:spPr>
          <a:xfrm>
            <a:off x="523876" y="1801014"/>
            <a:ext cx="6386715" cy="4619735"/>
          </a:xfrm>
        </p:spPr>
        <p:txBody>
          <a:bodyPr/>
          <a:lstStyle/>
          <a:p>
            <a:pPr lvl="0"/>
            <a:r>
              <a:rPr lang="en-US" dirty="0"/>
              <a:t>An exaggerated immune response to an allergen, drug, or other foreign substance is referred to as </a:t>
            </a:r>
            <a:r>
              <a:rPr lang="en-US" u="dbl" dirty="0">
                <a:solidFill>
                  <a:srgbClr val="C00000"/>
                </a:solidFill>
              </a:rPr>
              <a:t>hypersensitivity.</a:t>
            </a:r>
            <a:endParaRPr lang="en-US" dirty="0">
              <a:solidFill>
                <a:srgbClr val="C00000"/>
              </a:solidFill>
            </a:endParaRPr>
          </a:p>
          <a:p>
            <a:pPr lvl="1"/>
            <a:r>
              <a:rPr lang="en-US" dirty="0"/>
              <a:t>Subsequent exposures cause the immune system to produce excessive amounts of antibodies. </a:t>
            </a:r>
          </a:p>
          <a:p>
            <a:pPr lvl="1"/>
            <a:r>
              <a:rPr lang="en-US" dirty="0"/>
              <a:t>Hypersensitivity known as an allergy</a:t>
            </a:r>
          </a:p>
          <a:p>
            <a:pPr lvl="1"/>
            <a:r>
              <a:rPr lang="en-US" dirty="0"/>
              <a:t>The exaggerated response is better known as an </a:t>
            </a:r>
            <a:r>
              <a:rPr lang="en-US" u="dbl" dirty="0">
                <a:solidFill>
                  <a:srgbClr val="C00000"/>
                </a:solidFill>
              </a:rPr>
              <a:t>allergic reaction</a:t>
            </a:r>
            <a:r>
              <a:rPr lang="en-US" dirty="0">
                <a:solidFill>
                  <a:schemeClr val="tx2"/>
                </a:solidFill>
              </a:rPr>
              <a:t>.</a:t>
            </a:r>
          </a:p>
          <a:p>
            <a:pPr lvl="0"/>
            <a:r>
              <a:rPr lang="en-US" dirty="0"/>
              <a:t>A severe allergic reaction, known as </a:t>
            </a:r>
            <a:r>
              <a:rPr lang="en-US" u="dbl" dirty="0">
                <a:solidFill>
                  <a:srgbClr val="C00000"/>
                </a:solidFill>
              </a:rPr>
              <a:t>anaphylaxis</a:t>
            </a:r>
          </a:p>
          <a:p>
            <a:pPr lvl="1"/>
            <a:r>
              <a:rPr lang="en-US" dirty="0"/>
              <a:t>Can result in life-threatening shock (anaphylactic shock) </a:t>
            </a:r>
          </a:p>
          <a:p>
            <a:endParaRPr lang="en-US" dirty="0"/>
          </a:p>
        </p:txBody>
      </p:sp>
      <p:pic>
        <p:nvPicPr>
          <p:cNvPr id="2050" name="Picture 2" descr="Photo shows a patient being administered oxygen assist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6422" y="2108225"/>
            <a:ext cx="3972198" cy="2762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072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3C6763-76F5-40F1-9C39-D8A06E399EE4}"/>
              </a:ext>
            </a:extLst>
          </p:cNvPr>
          <p:cNvSpPr>
            <a:spLocks noGrp="1"/>
          </p:cNvSpPr>
          <p:nvPr>
            <p:ph type="title"/>
          </p:nvPr>
        </p:nvSpPr>
        <p:spPr/>
        <p:txBody>
          <a:bodyPr/>
          <a:lstStyle/>
          <a:p>
            <a:pPr marR="0" rtl="0"/>
            <a:r>
              <a:rPr lang="en-US" b="1" i="0" u="none" strike="noStrike" kern="1600" baseline="0" dirty="0"/>
              <a:t>Anatomy and Physiology: Allergen</a:t>
            </a:r>
          </a:p>
        </p:txBody>
      </p:sp>
      <p:sp>
        <p:nvSpPr>
          <p:cNvPr id="3" name="Text Placeholder 2">
            <a:extLst>
              <a:ext uri="{FF2B5EF4-FFF2-40B4-BE49-F238E27FC236}">
                <a16:creationId xmlns="" xmlns:a16="http://schemas.microsoft.com/office/drawing/2014/main" id="{C7FC8732-D6C3-41F3-93BC-847C71712982}"/>
              </a:ext>
            </a:extLst>
          </p:cNvPr>
          <p:cNvSpPr>
            <a:spLocks noGrp="1"/>
          </p:cNvSpPr>
          <p:nvPr>
            <p:ph type="body" idx="1"/>
          </p:nvPr>
        </p:nvSpPr>
        <p:spPr/>
        <p:txBody>
          <a:bodyPr/>
          <a:lstStyle/>
          <a:p>
            <a:pPr marR="0" lvl="0" rtl="0"/>
            <a:r>
              <a:rPr lang="en-US" u="none" strike="noStrike" baseline="0" dirty="0"/>
              <a:t>Any antigen that triggers an allergic response is known as an </a:t>
            </a:r>
            <a:r>
              <a:rPr lang="en-US" u="dbl" strike="noStrike" dirty="0">
                <a:solidFill>
                  <a:srgbClr val="C00000"/>
                </a:solidFill>
              </a:rPr>
              <a:t>allergen</a:t>
            </a:r>
            <a:r>
              <a:rPr lang="en-US" u="none" strike="noStrike" baseline="0" dirty="0"/>
              <a:t>. </a:t>
            </a:r>
          </a:p>
          <a:p>
            <a:r>
              <a:rPr lang="en-US" u="none" strike="noStrike" baseline="0" dirty="0"/>
              <a:t>Allergens can enter the body via four routes. </a:t>
            </a:r>
          </a:p>
          <a:p>
            <a:pPr lvl="1"/>
            <a:r>
              <a:rPr lang="en-US" dirty="0"/>
              <a:t>I</a:t>
            </a:r>
            <a:r>
              <a:rPr lang="en-US" u="none" strike="noStrike" baseline="0" dirty="0"/>
              <a:t>nhaled</a:t>
            </a:r>
          </a:p>
          <a:p>
            <a:pPr lvl="1"/>
            <a:r>
              <a:rPr lang="en-US" dirty="0"/>
              <a:t>I</a:t>
            </a:r>
            <a:r>
              <a:rPr lang="en-US" u="none" strike="noStrike" baseline="0" dirty="0"/>
              <a:t>ngested </a:t>
            </a:r>
          </a:p>
          <a:p>
            <a:pPr lvl="1"/>
            <a:r>
              <a:rPr lang="en-US" dirty="0"/>
              <a:t>I</a:t>
            </a:r>
            <a:r>
              <a:rPr lang="en-US" u="none" strike="noStrike" baseline="0" dirty="0"/>
              <a:t>njected</a:t>
            </a:r>
          </a:p>
          <a:p>
            <a:pPr lvl="1"/>
            <a:r>
              <a:rPr lang="en-US" dirty="0"/>
              <a:t>T</a:t>
            </a:r>
            <a:r>
              <a:rPr lang="en-US" u="none" strike="noStrike" baseline="0" dirty="0"/>
              <a:t>ouch the skin (topical)</a:t>
            </a:r>
          </a:p>
        </p:txBody>
      </p:sp>
      <p:pic>
        <p:nvPicPr>
          <p:cNvPr id="4" name="Content Placeholder 3"/>
          <p:cNvPicPr>
            <a:picLocks noChangeAspect="1"/>
          </p:cNvPicPr>
          <p:nvPr/>
        </p:nvPicPr>
        <p:blipFill>
          <a:blip r:embed="rId2" cstate="print"/>
          <a:stretch>
            <a:fillRect/>
          </a:stretch>
        </p:blipFill>
        <p:spPr>
          <a:xfrm>
            <a:off x="10026040" y="431015"/>
            <a:ext cx="1359526" cy="1365622"/>
          </a:xfrm>
          <a:prstGeom prst="rect">
            <a:avLst/>
          </a:prstGeom>
        </p:spPr>
      </p:pic>
      <p:sp>
        <p:nvSpPr>
          <p:cNvPr id="5" name="TextBox 4"/>
          <p:cNvSpPr txBox="1"/>
          <p:nvPr/>
        </p:nvSpPr>
        <p:spPr>
          <a:xfrm>
            <a:off x="10026040" y="882993"/>
            <a:ext cx="1359526" cy="461665"/>
          </a:xfrm>
          <a:prstGeom prst="rect">
            <a:avLst/>
          </a:prstGeom>
          <a:noFill/>
        </p:spPr>
        <p:txBody>
          <a:bodyPr wrap="square" rtlCol="0">
            <a:spAutoFit/>
          </a:bodyPr>
          <a:lstStyle/>
          <a:p>
            <a:pPr algn="ctr"/>
            <a:r>
              <a:rPr lang="en-US" sz="2400" b="1" dirty="0"/>
              <a:t>14-1</a:t>
            </a:r>
          </a:p>
        </p:txBody>
      </p:sp>
    </p:spTree>
    <p:extLst>
      <p:ext uri="{BB962C8B-B14F-4D97-AF65-F5344CB8AC3E}">
        <p14:creationId xmlns:p14="http://schemas.microsoft.com/office/powerpoint/2010/main" val="3937948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437002-C5D3-40C8-AB08-C90FDDF3B5DB}"/>
              </a:ext>
            </a:extLst>
          </p:cNvPr>
          <p:cNvSpPr>
            <a:spLocks noGrp="1"/>
          </p:cNvSpPr>
          <p:nvPr>
            <p:ph type="title"/>
          </p:nvPr>
        </p:nvSpPr>
        <p:spPr/>
        <p:txBody>
          <a:bodyPr/>
          <a:lstStyle/>
          <a:p>
            <a:pPr marR="0" rtl="0"/>
            <a:r>
              <a:rPr lang="en-US" b="1" i="0" u="none" strike="noStrike" kern="1600" baseline="0" dirty="0"/>
              <a:t>Anatomy and Physiology:</a:t>
            </a:r>
            <a:r>
              <a:rPr lang="en-US" b="1" i="0" u="none" strike="noStrike" kern="1600" dirty="0"/>
              <a:t> Allergic Reaction</a:t>
            </a:r>
            <a:r>
              <a:rPr lang="en-US" b="1" i="0" u="none" strike="noStrike" kern="1600" baseline="0" dirty="0"/>
              <a:t> </a:t>
            </a:r>
          </a:p>
        </p:txBody>
      </p:sp>
      <p:sp>
        <p:nvSpPr>
          <p:cNvPr id="3" name="Text Placeholder 2">
            <a:extLst>
              <a:ext uri="{FF2B5EF4-FFF2-40B4-BE49-F238E27FC236}">
                <a16:creationId xmlns="" xmlns:a16="http://schemas.microsoft.com/office/drawing/2014/main" id="{C085DD38-E631-477D-BD5D-A574DCB5D483}"/>
              </a:ext>
            </a:extLst>
          </p:cNvPr>
          <p:cNvSpPr>
            <a:spLocks noGrp="1"/>
          </p:cNvSpPr>
          <p:nvPr>
            <p:ph type="body" idx="1"/>
          </p:nvPr>
        </p:nvSpPr>
        <p:spPr/>
        <p:txBody>
          <a:bodyPr/>
          <a:lstStyle/>
          <a:p>
            <a:pPr marR="0" lvl="0" rtl="0"/>
            <a:r>
              <a:rPr lang="en-US" u="none" strike="noStrike" baseline="0" dirty="0"/>
              <a:t>Once a person develops an allergy to a specific allergen, repeated exposure will again produce an allergic reaction. </a:t>
            </a:r>
          </a:p>
          <a:p>
            <a:pPr lvl="0"/>
            <a:r>
              <a:rPr lang="en-US" dirty="0"/>
              <a:t>How the body responds to an allergen and how long the effects last depend on the body’s sensitivity to the substance.</a:t>
            </a:r>
            <a:endParaRPr lang="en-US" u="none" strike="noStrike" baseline="0" dirty="0"/>
          </a:p>
          <a:p>
            <a:pPr lvl="1"/>
            <a:r>
              <a:rPr lang="en-US" u="none" strike="noStrike" baseline="0" dirty="0"/>
              <a:t>A mild reaction:</a:t>
            </a:r>
            <a:r>
              <a:rPr lang="en-US" u="none" strike="noStrike" dirty="0"/>
              <a:t> </a:t>
            </a:r>
          </a:p>
          <a:p>
            <a:pPr lvl="2"/>
            <a:r>
              <a:rPr lang="en-US" sz="2000" dirty="0"/>
              <a:t>S</a:t>
            </a:r>
            <a:r>
              <a:rPr lang="en-US" sz="2000" u="none" strike="noStrike" baseline="0" dirty="0"/>
              <a:t>kin-related effects, such as a rash or itching</a:t>
            </a:r>
          </a:p>
          <a:p>
            <a:pPr lvl="1"/>
            <a:r>
              <a:rPr lang="en-US" dirty="0"/>
              <a:t>A</a:t>
            </a:r>
            <a:r>
              <a:rPr lang="en-US" u="none" strike="noStrike" baseline="0" dirty="0"/>
              <a:t> severe reaction:</a:t>
            </a:r>
          </a:p>
          <a:p>
            <a:pPr lvl="2"/>
            <a:r>
              <a:rPr lang="en-US" sz="2000" dirty="0"/>
              <a:t>S</a:t>
            </a:r>
            <a:r>
              <a:rPr lang="en-US" sz="2000" u="none" strike="noStrike" baseline="0" dirty="0"/>
              <a:t>timulates a massive inflammatory response due to the release of a chemical called histamine into the bloodstream</a:t>
            </a:r>
          </a:p>
          <a:p>
            <a:pPr lvl="2"/>
            <a:r>
              <a:rPr lang="en-US" sz="2000" dirty="0"/>
              <a:t>An </a:t>
            </a:r>
            <a:r>
              <a:rPr lang="en-US" sz="2000" u="none" strike="noStrike" baseline="0" dirty="0"/>
              <a:t>event that can result in cardiovascular collapse and death</a:t>
            </a:r>
          </a:p>
        </p:txBody>
      </p:sp>
      <p:pic>
        <p:nvPicPr>
          <p:cNvPr id="4" name="Content Placeholder 3"/>
          <p:cNvPicPr>
            <a:picLocks noChangeAspect="1"/>
          </p:cNvPicPr>
          <p:nvPr/>
        </p:nvPicPr>
        <p:blipFill>
          <a:blip r:embed="rId2" cstate="print"/>
          <a:stretch>
            <a:fillRect/>
          </a:stretch>
        </p:blipFill>
        <p:spPr>
          <a:xfrm>
            <a:off x="10026040" y="431015"/>
            <a:ext cx="1359526" cy="1365622"/>
          </a:xfrm>
          <a:prstGeom prst="rect">
            <a:avLst/>
          </a:prstGeom>
        </p:spPr>
      </p:pic>
      <p:sp>
        <p:nvSpPr>
          <p:cNvPr id="5" name="TextBox 4"/>
          <p:cNvSpPr txBox="1"/>
          <p:nvPr/>
        </p:nvSpPr>
        <p:spPr>
          <a:xfrm>
            <a:off x="10026040" y="882993"/>
            <a:ext cx="1359526" cy="461665"/>
          </a:xfrm>
          <a:prstGeom prst="rect">
            <a:avLst/>
          </a:prstGeom>
          <a:noFill/>
        </p:spPr>
        <p:txBody>
          <a:bodyPr wrap="square" rtlCol="0">
            <a:spAutoFit/>
          </a:bodyPr>
          <a:lstStyle/>
          <a:p>
            <a:pPr algn="ctr"/>
            <a:r>
              <a:rPr lang="en-US" sz="2400" b="1" dirty="0"/>
              <a:t>14-3</a:t>
            </a:r>
          </a:p>
        </p:txBody>
      </p:sp>
    </p:spTree>
    <p:extLst>
      <p:ext uri="{BB962C8B-B14F-4D97-AF65-F5344CB8AC3E}">
        <p14:creationId xmlns:p14="http://schemas.microsoft.com/office/powerpoint/2010/main" val="1281568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 and Physiology: Histamine</a:t>
            </a:r>
          </a:p>
        </p:txBody>
      </p:sp>
      <p:sp>
        <p:nvSpPr>
          <p:cNvPr id="3" name="Text Placeholder 2"/>
          <p:cNvSpPr>
            <a:spLocks noGrp="1"/>
          </p:cNvSpPr>
          <p:nvPr>
            <p:ph type="body" idx="1"/>
          </p:nvPr>
        </p:nvSpPr>
        <p:spPr/>
        <p:txBody>
          <a:bodyPr/>
          <a:lstStyle/>
          <a:p>
            <a:r>
              <a:rPr lang="en-US" u="dbl" dirty="0">
                <a:solidFill>
                  <a:srgbClr val="C00000"/>
                </a:solidFill>
              </a:rPr>
              <a:t>Histamine</a:t>
            </a:r>
            <a:r>
              <a:rPr lang="en-US" dirty="0"/>
              <a:t> is a chemical that is released in the body because of an allergic reaction. </a:t>
            </a:r>
          </a:p>
          <a:p>
            <a:pPr lvl="1"/>
            <a:r>
              <a:rPr lang="en-US" dirty="0"/>
              <a:t>Causes local and peripheral edema, bronchoconstriction, vasodilation, hives, itching, and pain</a:t>
            </a:r>
          </a:p>
          <a:p>
            <a:pPr lvl="1"/>
            <a:r>
              <a:rPr lang="en-US" dirty="0"/>
              <a:t>Primary culprit in the production of an allergic reaction</a:t>
            </a:r>
          </a:p>
          <a:p>
            <a:pPr lvl="0"/>
            <a:r>
              <a:rPr lang="en-US" dirty="0"/>
              <a:t>Most allergic reactions occur within minutes to hours following the subsequent exposure to the allergen. </a:t>
            </a:r>
          </a:p>
          <a:p>
            <a:pPr lvl="1"/>
            <a:r>
              <a:rPr lang="en-US" dirty="0"/>
              <a:t>Some can occur much later.</a:t>
            </a:r>
          </a:p>
        </p:txBody>
      </p:sp>
      <p:pic>
        <p:nvPicPr>
          <p:cNvPr id="4" name="Content Placeholder 3"/>
          <p:cNvPicPr>
            <a:picLocks noChangeAspect="1"/>
          </p:cNvPicPr>
          <p:nvPr/>
        </p:nvPicPr>
        <p:blipFill>
          <a:blip r:embed="rId2" cstate="print"/>
          <a:stretch>
            <a:fillRect/>
          </a:stretch>
        </p:blipFill>
        <p:spPr>
          <a:xfrm>
            <a:off x="10026040" y="431015"/>
            <a:ext cx="1359526" cy="1365622"/>
          </a:xfrm>
          <a:prstGeom prst="rect">
            <a:avLst/>
          </a:prstGeom>
        </p:spPr>
      </p:pic>
      <p:sp>
        <p:nvSpPr>
          <p:cNvPr id="5" name="TextBox 4"/>
          <p:cNvSpPr txBox="1"/>
          <p:nvPr/>
        </p:nvSpPr>
        <p:spPr>
          <a:xfrm>
            <a:off x="10026040" y="882993"/>
            <a:ext cx="1359526" cy="461665"/>
          </a:xfrm>
          <a:prstGeom prst="rect">
            <a:avLst/>
          </a:prstGeom>
          <a:noFill/>
        </p:spPr>
        <p:txBody>
          <a:bodyPr wrap="square" rtlCol="0">
            <a:spAutoFit/>
          </a:bodyPr>
          <a:lstStyle/>
          <a:p>
            <a:pPr algn="ctr"/>
            <a:r>
              <a:rPr lang="en-US" sz="2400" b="1" dirty="0"/>
              <a:t>14-3</a:t>
            </a:r>
          </a:p>
        </p:txBody>
      </p:sp>
    </p:spTree>
    <p:extLst>
      <p:ext uri="{BB962C8B-B14F-4D97-AF65-F5344CB8AC3E}">
        <p14:creationId xmlns:p14="http://schemas.microsoft.com/office/powerpoint/2010/main" val="4182944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Common Causes of Allergies</a:t>
            </a:r>
          </a:p>
        </p:txBody>
      </p:sp>
    </p:spTree>
    <p:extLst>
      <p:ext uri="{BB962C8B-B14F-4D97-AF65-F5344CB8AC3E}">
        <p14:creationId xmlns:p14="http://schemas.microsoft.com/office/powerpoint/2010/main" val="226148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FC6D10-E0DF-4FFF-958C-A52266D20F32}"/>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Common Causes of Allergies</a:t>
            </a:r>
          </a:p>
        </p:txBody>
      </p:sp>
      <p:sp>
        <p:nvSpPr>
          <p:cNvPr id="3" name="Text Placeholder 2">
            <a:extLst>
              <a:ext uri="{FF2B5EF4-FFF2-40B4-BE49-F238E27FC236}">
                <a16:creationId xmlns="" xmlns:a16="http://schemas.microsoft.com/office/drawing/2014/main" id="{A468A9AA-15CE-4714-822E-B7629EC005E6}"/>
              </a:ext>
            </a:extLst>
          </p:cNvPr>
          <p:cNvSpPr>
            <a:spLocks noGrp="1"/>
          </p:cNvSpPr>
          <p:nvPr>
            <p:ph sz="half" idx="1"/>
          </p:nvPr>
        </p:nvSpPr>
        <p:spPr>
          <a:xfrm>
            <a:off x="914400" y="1461052"/>
            <a:ext cx="4855464" cy="4729436"/>
          </a:xfrm>
        </p:spPr>
        <p:txBody>
          <a:bodyPr>
            <a:noAutofit/>
          </a:bodyPr>
          <a:lstStyle/>
          <a:p>
            <a:pPr marR="0" lvl="0" rtl="0">
              <a:lnSpc>
                <a:spcPct val="90000"/>
              </a:lnSpc>
            </a:pPr>
            <a:r>
              <a:rPr lang="en-US" u="none" strike="noStrike" baseline="0" dirty="0"/>
              <a:t>Allergies can:</a:t>
            </a:r>
          </a:p>
          <a:p>
            <a:pPr lvl="1">
              <a:lnSpc>
                <a:spcPct val="90000"/>
              </a:lnSpc>
            </a:pPr>
            <a:r>
              <a:rPr lang="en-US" dirty="0"/>
              <a:t>B</a:t>
            </a:r>
            <a:r>
              <a:rPr lang="en-US" u="none" strike="noStrike" baseline="0" dirty="0"/>
              <a:t>e chronic,</a:t>
            </a:r>
            <a:r>
              <a:rPr lang="en-US" u="none" strike="noStrike" dirty="0"/>
              <a:t> occurring </a:t>
            </a:r>
            <a:r>
              <a:rPr lang="en-US" u="none" strike="noStrike" baseline="0" dirty="0"/>
              <a:t>throughout the year </a:t>
            </a:r>
          </a:p>
          <a:p>
            <a:pPr lvl="1">
              <a:lnSpc>
                <a:spcPct val="90000"/>
              </a:lnSpc>
            </a:pPr>
            <a:r>
              <a:rPr lang="en-US" u="none" strike="noStrike" baseline="0" dirty="0"/>
              <a:t>Be seasonal, affecting an individual only during certain times</a:t>
            </a:r>
          </a:p>
          <a:p>
            <a:pPr marR="0" lvl="0" rtl="0">
              <a:lnSpc>
                <a:spcPct val="90000"/>
              </a:lnSpc>
            </a:pPr>
            <a:r>
              <a:rPr lang="en-US" u="none" strike="noStrike" baseline="0" dirty="0"/>
              <a:t>Allergies have a variety of causes:</a:t>
            </a:r>
          </a:p>
          <a:p>
            <a:pPr lvl="1">
              <a:lnSpc>
                <a:spcPct val="90000"/>
              </a:lnSpc>
            </a:pPr>
            <a:r>
              <a:rPr lang="en-US" u="none" strike="noStrike" baseline="0" dirty="0"/>
              <a:t>Foods</a:t>
            </a:r>
          </a:p>
          <a:p>
            <a:pPr lvl="2">
              <a:lnSpc>
                <a:spcPct val="90000"/>
              </a:lnSpc>
            </a:pPr>
            <a:r>
              <a:rPr lang="en-US" dirty="0"/>
              <a:t>P</a:t>
            </a:r>
            <a:r>
              <a:rPr lang="en-US" u="none" strike="noStrike" baseline="0" dirty="0"/>
              <a:t>eanuts</a:t>
            </a:r>
          </a:p>
          <a:p>
            <a:pPr lvl="2">
              <a:lnSpc>
                <a:spcPct val="90000"/>
              </a:lnSpc>
            </a:pPr>
            <a:r>
              <a:rPr lang="en-US" dirty="0"/>
              <a:t>S</a:t>
            </a:r>
            <a:r>
              <a:rPr lang="en-US" u="none" strike="noStrike" baseline="0" dirty="0"/>
              <a:t>esame seeds</a:t>
            </a:r>
          </a:p>
          <a:p>
            <a:pPr lvl="2">
              <a:lnSpc>
                <a:spcPct val="90000"/>
              </a:lnSpc>
            </a:pPr>
            <a:r>
              <a:rPr lang="en-US" dirty="0"/>
              <a:t>S</a:t>
            </a:r>
            <a:r>
              <a:rPr lang="en-US" u="none" strike="noStrike" baseline="0" dirty="0"/>
              <a:t>hellfish</a:t>
            </a:r>
          </a:p>
          <a:p>
            <a:pPr lvl="2">
              <a:lnSpc>
                <a:spcPct val="90000"/>
              </a:lnSpc>
            </a:pPr>
            <a:r>
              <a:rPr lang="en-US" dirty="0"/>
              <a:t>N</a:t>
            </a:r>
            <a:r>
              <a:rPr lang="en-US" u="none" strike="noStrike" baseline="0" dirty="0"/>
              <a:t>uts</a:t>
            </a:r>
          </a:p>
          <a:p>
            <a:pPr lvl="2">
              <a:lnSpc>
                <a:spcPct val="90000"/>
              </a:lnSpc>
            </a:pPr>
            <a:r>
              <a:rPr lang="en-US" dirty="0"/>
              <a:t>S</a:t>
            </a:r>
            <a:r>
              <a:rPr lang="en-US" u="none" strike="noStrike" baseline="0" dirty="0"/>
              <a:t>oy</a:t>
            </a:r>
          </a:p>
          <a:p>
            <a:pPr lvl="2">
              <a:lnSpc>
                <a:spcPct val="90000"/>
              </a:lnSpc>
            </a:pPr>
            <a:r>
              <a:rPr lang="en-US" dirty="0"/>
              <a:t>M</a:t>
            </a:r>
            <a:r>
              <a:rPr lang="en-US" u="none" strike="noStrike" baseline="0" dirty="0"/>
              <a:t>ilk</a:t>
            </a:r>
          </a:p>
          <a:p>
            <a:pPr lvl="2">
              <a:lnSpc>
                <a:spcPct val="90000"/>
              </a:lnSpc>
            </a:pPr>
            <a:r>
              <a:rPr lang="en-US" dirty="0"/>
              <a:t>E</a:t>
            </a:r>
            <a:r>
              <a:rPr lang="en-US" u="none" strike="noStrike" baseline="0" dirty="0"/>
              <a:t>ggs</a:t>
            </a:r>
          </a:p>
          <a:p>
            <a:pPr lvl="2">
              <a:lnSpc>
                <a:spcPct val="90000"/>
              </a:lnSpc>
            </a:pPr>
            <a:r>
              <a:rPr lang="en-US" dirty="0"/>
              <a:t>C</a:t>
            </a:r>
            <a:r>
              <a:rPr lang="en-US" u="none" strike="noStrike" baseline="0" dirty="0"/>
              <a:t>hocolate</a:t>
            </a:r>
          </a:p>
        </p:txBody>
      </p:sp>
      <p:pic>
        <p:nvPicPr>
          <p:cNvPr id="5" name="Content Placeholder 3"/>
          <p:cNvPicPr>
            <a:picLocks noChangeAspect="1"/>
          </p:cNvPicPr>
          <p:nvPr/>
        </p:nvPicPr>
        <p:blipFill>
          <a:blip r:embed="rId2" cstate="print"/>
          <a:stretch>
            <a:fillRect/>
          </a:stretch>
        </p:blipFill>
        <p:spPr>
          <a:xfrm>
            <a:off x="10026040" y="431015"/>
            <a:ext cx="1359526" cy="1365622"/>
          </a:xfrm>
          <a:prstGeom prst="rect">
            <a:avLst/>
          </a:prstGeom>
        </p:spPr>
      </p:pic>
      <p:sp>
        <p:nvSpPr>
          <p:cNvPr id="6" name="TextBox 5"/>
          <p:cNvSpPr txBox="1"/>
          <p:nvPr/>
        </p:nvSpPr>
        <p:spPr>
          <a:xfrm>
            <a:off x="10026040" y="882993"/>
            <a:ext cx="1359526" cy="461665"/>
          </a:xfrm>
          <a:prstGeom prst="rect">
            <a:avLst/>
          </a:prstGeom>
          <a:noFill/>
        </p:spPr>
        <p:txBody>
          <a:bodyPr wrap="square" rtlCol="0">
            <a:spAutoFit/>
          </a:bodyPr>
          <a:lstStyle/>
          <a:p>
            <a:pPr algn="ctr"/>
            <a:r>
              <a:rPr lang="en-US" sz="2400" b="1" dirty="0"/>
              <a:t>14-2</a:t>
            </a:r>
          </a:p>
        </p:txBody>
      </p:sp>
      <p:pic>
        <p:nvPicPr>
          <p:cNvPr id="3074" name="Picture 2" descr="Illustrations show a series of items that cause allergic reaction: fish, sulfur dioxide, sesame, molluscs, mustard, gluten, lupin, celery, milk, crustaceans, egg, soybeans, peanuts, and tree nu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0902" y="2197822"/>
            <a:ext cx="4011980" cy="3191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12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033"/>
            <a:ext cx="12192000" cy="1635196"/>
          </a:xfrm>
        </p:spPr>
        <p:txBody>
          <a:bodyPr/>
          <a:lstStyle/>
          <a:p>
            <a:r>
              <a:rPr lang="en-US" dirty="0"/>
              <a:t>The following presentation will utilize two symbols to identify material necessary for an OEC Technician to comprehend:</a:t>
            </a:r>
          </a:p>
        </p:txBody>
      </p:sp>
      <p:pic>
        <p:nvPicPr>
          <p:cNvPr id="4" name="Content Placeholder 3"/>
          <p:cNvPicPr>
            <a:picLocks noChangeAspect="1"/>
          </p:cNvPicPr>
          <p:nvPr/>
        </p:nvPicPr>
        <p:blipFill>
          <a:blip r:embed="rId2" cstate="print"/>
          <a:stretch>
            <a:fillRect/>
          </a:stretch>
        </p:blipFill>
        <p:spPr>
          <a:xfrm>
            <a:off x="2094823" y="2535130"/>
            <a:ext cx="1359526" cy="1365622"/>
          </a:xfrm>
          <a:prstGeom prst="rect">
            <a:avLst/>
          </a:prstGeom>
        </p:spPr>
      </p:pic>
      <p:sp>
        <p:nvSpPr>
          <p:cNvPr id="5" name="TextBox 4"/>
          <p:cNvSpPr txBox="1"/>
          <p:nvPr/>
        </p:nvSpPr>
        <p:spPr>
          <a:xfrm>
            <a:off x="6854398" y="2958877"/>
            <a:ext cx="3984171" cy="646331"/>
          </a:xfrm>
          <a:prstGeom prst="rect">
            <a:avLst/>
          </a:prstGeom>
          <a:noFill/>
        </p:spPr>
        <p:txBody>
          <a:bodyPr wrap="square" rtlCol="0">
            <a:spAutoFit/>
          </a:bodyPr>
          <a:lstStyle/>
          <a:p>
            <a:pPr algn="ctr"/>
            <a:r>
              <a:rPr lang="en-US" sz="3600" b="1" u="dbl" dirty="0">
                <a:solidFill>
                  <a:srgbClr val="C00000"/>
                </a:solidFill>
              </a:rPr>
              <a:t>key term</a:t>
            </a:r>
          </a:p>
        </p:txBody>
      </p:sp>
      <p:sp>
        <p:nvSpPr>
          <p:cNvPr id="6" name="Content Placeholder 3"/>
          <p:cNvSpPr txBox="1">
            <a:spLocks/>
          </p:cNvSpPr>
          <p:nvPr/>
        </p:nvSpPr>
        <p:spPr>
          <a:xfrm>
            <a:off x="914400" y="4626429"/>
            <a:ext cx="4855464" cy="179614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lgn="ctr">
              <a:buFont typeface="Wingdings" panose="05000000000000000000" pitchFamily="2" charset="2"/>
              <a:buNone/>
            </a:pPr>
            <a:r>
              <a:rPr lang="en-US" sz="2800" b="1" dirty="0"/>
              <a:t>Meets a Chapter Objective. </a:t>
            </a:r>
          </a:p>
          <a:p>
            <a:pPr marL="0" indent="0" algn="ctr">
              <a:buFont typeface="Wingdings" panose="05000000000000000000" pitchFamily="2" charset="2"/>
              <a:buNone/>
            </a:pPr>
            <a:r>
              <a:rPr lang="en-US" dirty="0"/>
              <a:t>This symbol will have the corresponding Objective Number denoted within.</a:t>
            </a:r>
          </a:p>
        </p:txBody>
      </p:sp>
      <p:sp>
        <p:nvSpPr>
          <p:cNvPr id="7" name="Content Placeholder 4"/>
          <p:cNvSpPr txBox="1">
            <a:spLocks/>
          </p:cNvSpPr>
          <p:nvPr/>
        </p:nvSpPr>
        <p:spPr>
          <a:xfrm>
            <a:off x="6415368" y="4626428"/>
            <a:ext cx="4862232" cy="1564059"/>
          </a:xfrm>
          <a:prstGeom prst="rect">
            <a:avLst/>
          </a:prstGeom>
        </p:spPr>
        <p:txBody>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lgn="ctr">
              <a:buFont typeface="Wingdings" panose="05000000000000000000" pitchFamily="2" charset="2"/>
              <a:buNone/>
            </a:pPr>
            <a:r>
              <a:rPr lang="en-US" sz="2800" b="1" dirty="0"/>
              <a:t>Identifies a Key Term.</a:t>
            </a:r>
          </a:p>
          <a:p>
            <a:pPr marL="0" indent="0" algn="ctr">
              <a:buFont typeface="Wingdings" panose="05000000000000000000" pitchFamily="2" charset="2"/>
              <a:buNone/>
            </a:pPr>
            <a:r>
              <a:rPr lang="en-US" dirty="0"/>
              <a:t>The Key Term will be underlined for easy identification.</a:t>
            </a:r>
          </a:p>
          <a:p>
            <a:pPr marL="0" indent="0">
              <a:buFont typeface="Wingdings" panose="05000000000000000000" pitchFamily="2" charset="2"/>
              <a:buNone/>
            </a:pPr>
            <a:endParaRPr lang="en-US" dirty="0"/>
          </a:p>
        </p:txBody>
      </p:sp>
    </p:spTree>
    <p:extLst>
      <p:ext uri="{BB962C8B-B14F-4D97-AF65-F5344CB8AC3E}">
        <p14:creationId xmlns:p14="http://schemas.microsoft.com/office/powerpoint/2010/main" val="1686487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FC6D10-E0DF-4FFF-958C-A52266D20F32}"/>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Common Causes of Allergies</a:t>
            </a:r>
          </a:p>
        </p:txBody>
      </p:sp>
      <p:sp>
        <p:nvSpPr>
          <p:cNvPr id="3" name="Text Placeholder 2">
            <a:extLst>
              <a:ext uri="{FF2B5EF4-FFF2-40B4-BE49-F238E27FC236}">
                <a16:creationId xmlns="" xmlns:a16="http://schemas.microsoft.com/office/drawing/2014/main" id="{A468A9AA-15CE-4714-822E-B7629EC005E6}"/>
              </a:ext>
            </a:extLst>
          </p:cNvPr>
          <p:cNvSpPr>
            <a:spLocks noGrp="1"/>
          </p:cNvSpPr>
          <p:nvPr>
            <p:ph sz="half" idx="1"/>
          </p:nvPr>
        </p:nvSpPr>
        <p:spPr>
          <a:xfrm>
            <a:off x="914400" y="2032000"/>
            <a:ext cx="4855464" cy="4158488"/>
          </a:xfrm>
        </p:spPr>
        <p:txBody>
          <a:bodyPr>
            <a:noAutofit/>
          </a:bodyPr>
          <a:lstStyle/>
          <a:p>
            <a:pPr>
              <a:lnSpc>
                <a:spcPct val="90000"/>
              </a:lnSpc>
            </a:pPr>
            <a:r>
              <a:rPr lang="en-US" u="none" strike="noStrike" baseline="0" dirty="0"/>
              <a:t>Insect bites and stings</a:t>
            </a:r>
          </a:p>
          <a:p>
            <a:pPr>
              <a:lnSpc>
                <a:spcPct val="90000"/>
              </a:lnSpc>
            </a:pPr>
            <a:r>
              <a:rPr lang="fr-FR" u="none" strike="noStrike" baseline="0" dirty="0"/>
              <a:t>Environmental irritants </a:t>
            </a:r>
          </a:p>
          <a:p>
            <a:pPr lvl="1">
              <a:lnSpc>
                <a:spcPct val="90000"/>
              </a:lnSpc>
            </a:pPr>
            <a:r>
              <a:rPr lang="fr-FR" u="none" strike="noStrike" baseline="0" dirty="0"/>
              <a:t>Smoke</a:t>
            </a:r>
          </a:p>
          <a:p>
            <a:pPr lvl="1">
              <a:lnSpc>
                <a:spcPct val="90000"/>
              </a:lnSpc>
            </a:pPr>
            <a:r>
              <a:rPr lang="fr-FR" u="none" strike="noStrike" baseline="0" dirty="0"/>
              <a:t>Airborne particles</a:t>
            </a:r>
          </a:p>
          <a:p>
            <a:pPr>
              <a:lnSpc>
                <a:spcPct val="90000"/>
              </a:lnSpc>
            </a:pPr>
            <a:r>
              <a:rPr lang="en-US" u="none" strike="noStrike" baseline="0" dirty="0"/>
              <a:t>Pollen and plants parts </a:t>
            </a:r>
            <a:endParaRPr lang="en-US" dirty="0"/>
          </a:p>
          <a:p>
            <a:pPr lvl="1">
              <a:lnSpc>
                <a:spcPct val="90000"/>
              </a:lnSpc>
            </a:pPr>
            <a:r>
              <a:rPr lang="en-US" u="none" strike="noStrike" baseline="0" dirty="0"/>
              <a:t>Weeds </a:t>
            </a:r>
          </a:p>
          <a:p>
            <a:pPr lvl="1">
              <a:lnSpc>
                <a:spcPct val="90000"/>
              </a:lnSpc>
            </a:pPr>
            <a:r>
              <a:rPr lang="en-US" u="none" strike="noStrike" baseline="0" dirty="0"/>
              <a:t>Grasses </a:t>
            </a:r>
          </a:p>
          <a:p>
            <a:pPr lvl="1">
              <a:lnSpc>
                <a:spcPct val="90000"/>
              </a:lnSpc>
            </a:pPr>
            <a:r>
              <a:rPr lang="en-US" u="none" strike="noStrike" baseline="0" dirty="0"/>
              <a:t>Trees</a:t>
            </a:r>
          </a:p>
          <a:p>
            <a:pPr>
              <a:lnSpc>
                <a:spcPct val="90000"/>
              </a:lnSpc>
            </a:pPr>
            <a:r>
              <a:rPr lang="en-US" u="none" strike="noStrike" baseline="0" dirty="0"/>
              <a:t>Molds</a:t>
            </a:r>
          </a:p>
          <a:p>
            <a:pPr lvl="1">
              <a:lnSpc>
                <a:spcPct val="90000"/>
              </a:lnSpc>
            </a:pPr>
            <a:r>
              <a:rPr lang="en-US" u="none" strike="noStrike" baseline="0" dirty="0"/>
              <a:t>Mildew </a:t>
            </a:r>
          </a:p>
          <a:p>
            <a:pPr lvl="1">
              <a:lnSpc>
                <a:spcPct val="90000"/>
              </a:lnSpc>
            </a:pPr>
            <a:r>
              <a:rPr lang="en-US" u="none" strike="noStrike" baseline="0" dirty="0"/>
              <a:t>Spores</a:t>
            </a:r>
          </a:p>
        </p:txBody>
      </p:sp>
      <p:pic>
        <p:nvPicPr>
          <p:cNvPr id="5" name="Content Placeholder 3"/>
          <p:cNvPicPr>
            <a:picLocks noChangeAspect="1"/>
          </p:cNvPicPr>
          <p:nvPr/>
        </p:nvPicPr>
        <p:blipFill>
          <a:blip r:embed="rId2" cstate="print"/>
          <a:stretch>
            <a:fillRect/>
          </a:stretch>
        </p:blipFill>
        <p:spPr>
          <a:xfrm>
            <a:off x="10026040" y="431015"/>
            <a:ext cx="1359526" cy="1365622"/>
          </a:xfrm>
          <a:prstGeom prst="rect">
            <a:avLst/>
          </a:prstGeom>
        </p:spPr>
      </p:pic>
      <p:sp>
        <p:nvSpPr>
          <p:cNvPr id="6" name="TextBox 5"/>
          <p:cNvSpPr txBox="1"/>
          <p:nvPr/>
        </p:nvSpPr>
        <p:spPr>
          <a:xfrm>
            <a:off x="10026040" y="882993"/>
            <a:ext cx="1359526" cy="461665"/>
          </a:xfrm>
          <a:prstGeom prst="rect">
            <a:avLst/>
          </a:prstGeom>
          <a:noFill/>
        </p:spPr>
        <p:txBody>
          <a:bodyPr wrap="square" rtlCol="0">
            <a:spAutoFit/>
          </a:bodyPr>
          <a:lstStyle/>
          <a:p>
            <a:pPr algn="ctr"/>
            <a:r>
              <a:rPr lang="en-US" sz="2400" b="1" dirty="0"/>
              <a:t>14-2</a:t>
            </a:r>
          </a:p>
        </p:txBody>
      </p:sp>
      <p:pic>
        <p:nvPicPr>
          <p:cNvPr id="9" name="Picture 2" descr="Illustrations show a series of items that cause allergic reaction: fish, sulfur dioxide, sesame, molluscs, mustard, gluten, lupin, celery, milk, crustaceans, egg, soybeans, peanuts, and tree nu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0902" y="2197822"/>
            <a:ext cx="4011980" cy="3191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607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C269ED-9C6F-4FF0-898D-C9134650726F}"/>
              </a:ext>
            </a:extLst>
          </p:cNvPr>
          <p:cNvSpPr>
            <a:spLocks noGrp="1"/>
          </p:cNvSpPr>
          <p:nvPr>
            <p:ph type="title"/>
          </p:nvPr>
        </p:nvSpPr>
        <p:spPr/>
        <p:txBody>
          <a:bodyPr/>
          <a:lstStyle/>
          <a:p>
            <a:pPr marR="0" rtl="0"/>
            <a:r>
              <a:rPr lang="en-US" b="1" i="0" u="none" strike="noStrike" kern="1600" baseline="0" dirty="0"/>
              <a:t>Common Causes of Allergies</a:t>
            </a:r>
          </a:p>
        </p:txBody>
      </p:sp>
      <p:sp>
        <p:nvSpPr>
          <p:cNvPr id="3" name="Text Placeholder 2">
            <a:extLst>
              <a:ext uri="{FF2B5EF4-FFF2-40B4-BE49-F238E27FC236}">
                <a16:creationId xmlns="" xmlns:a16="http://schemas.microsoft.com/office/drawing/2014/main" id="{72405C98-1778-4D98-A6DF-E4AC8E9A3A71}"/>
              </a:ext>
            </a:extLst>
          </p:cNvPr>
          <p:cNvSpPr>
            <a:spLocks noGrp="1"/>
          </p:cNvSpPr>
          <p:nvPr>
            <p:ph type="body" idx="1"/>
          </p:nvPr>
        </p:nvSpPr>
        <p:spPr>
          <a:xfrm>
            <a:off x="925137" y="1570183"/>
            <a:ext cx="10435590" cy="4878353"/>
          </a:xfrm>
        </p:spPr>
        <p:txBody>
          <a:bodyPr/>
          <a:lstStyle/>
          <a:p>
            <a:pPr marR="0" lvl="0" rtl="0"/>
            <a:r>
              <a:rPr lang="en-US" u="none" strike="noStrike" baseline="0" dirty="0"/>
              <a:t>Animal dander</a:t>
            </a:r>
          </a:p>
          <a:p>
            <a:pPr lvl="1"/>
            <a:r>
              <a:rPr lang="en-US" u="none" strike="noStrike" baseline="0" dirty="0"/>
              <a:t>Skin flakes </a:t>
            </a:r>
          </a:p>
          <a:p>
            <a:pPr lvl="1"/>
            <a:r>
              <a:rPr lang="en-US" u="none" strike="noStrike" baseline="0" dirty="0"/>
              <a:t>Fur</a:t>
            </a:r>
          </a:p>
          <a:p>
            <a:pPr marR="0" lvl="0" rtl="0"/>
            <a:r>
              <a:rPr lang="en-US" u="none" strike="noStrike" baseline="0" dirty="0"/>
              <a:t>Medications</a:t>
            </a:r>
          </a:p>
          <a:p>
            <a:pPr lvl="1"/>
            <a:r>
              <a:rPr lang="en-US" u="none" strike="noStrike" baseline="0" dirty="0"/>
              <a:t>Antibiotics </a:t>
            </a:r>
          </a:p>
          <a:p>
            <a:pPr lvl="1"/>
            <a:r>
              <a:rPr lang="en-US" u="none" strike="noStrike" baseline="0" dirty="0"/>
              <a:t>Pain medications</a:t>
            </a:r>
          </a:p>
          <a:p>
            <a:pPr marR="0" lvl="0" rtl="0"/>
            <a:r>
              <a:rPr lang="en-US" u="none" strike="noStrike" baseline="0" dirty="0"/>
              <a:t>Chemicals</a:t>
            </a:r>
          </a:p>
          <a:p>
            <a:pPr lvl="1"/>
            <a:r>
              <a:rPr lang="en-US" u="none" strike="noStrike" baseline="0" dirty="0"/>
              <a:t>Latex</a:t>
            </a:r>
          </a:p>
          <a:p>
            <a:pPr marR="0" lvl="0" rtl="0"/>
            <a:r>
              <a:rPr lang="en-US" u="none" strike="noStrike" baseline="0" dirty="0"/>
              <a:t>Other causes</a:t>
            </a:r>
          </a:p>
          <a:p>
            <a:pPr lvl="1"/>
            <a:r>
              <a:rPr lang="en-US" u="none" strike="noStrike" baseline="0" dirty="0"/>
              <a:t>Blood transfusions</a:t>
            </a:r>
          </a:p>
          <a:p>
            <a:pPr lvl="1"/>
            <a:r>
              <a:rPr lang="en-US" u="none" strike="noStrike" baseline="0" dirty="0"/>
              <a:t>Organ transplants</a:t>
            </a:r>
          </a:p>
          <a:p>
            <a:pPr lvl="1"/>
            <a:r>
              <a:rPr lang="en-US" u="none" strike="noStrike" baseline="0" dirty="0"/>
              <a:t>Radiographic dyes</a:t>
            </a:r>
          </a:p>
        </p:txBody>
      </p:sp>
      <p:pic>
        <p:nvPicPr>
          <p:cNvPr id="5" name="Content Placeholder 3"/>
          <p:cNvPicPr>
            <a:picLocks noChangeAspect="1"/>
          </p:cNvPicPr>
          <p:nvPr/>
        </p:nvPicPr>
        <p:blipFill>
          <a:blip r:embed="rId2" cstate="print"/>
          <a:stretch>
            <a:fillRect/>
          </a:stretch>
        </p:blipFill>
        <p:spPr>
          <a:xfrm>
            <a:off x="10026040" y="431015"/>
            <a:ext cx="1359526" cy="1365622"/>
          </a:xfrm>
          <a:prstGeom prst="rect">
            <a:avLst/>
          </a:prstGeom>
        </p:spPr>
      </p:pic>
      <p:sp>
        <p:nvSpPr>
          <p:cNvPr id="6" name="TextBox 5"/>
          <p:cNvSpPr txBox="1"/>
          <p:nvPr/>
        </p:nvSpPr>
        <p:spPr>
          <a:xfrm>
            <a:off x="10026040" y="882993"/>
            <a:ext cx="1359526" cy="461665"/>
          </a:xfrm>
          <a:prstGeom prst="rect">
            <a:avLst/>
          </a:prstGeom>
          <a:noFill/>
        </p:spPr>
        <p:txBody>
          <a:bodyPr wrap="square" rtlCol="0">
            <a:spAutoFit/>
          </a:bodyPr>
          <a:lstStyle/>
          <a:p>
            <a:pPr algn="ctr"/>
            <a:r>
              <a:rPr lang="en-US" sz="2400" b="1" dirty="0"/>
              <a:t>14-2</a:t>
            </a:r>
          </a:p>
        </p:txBody>
      </p:sp>
      <p:pic>
        <p:nvPicPr>
          <p:cNvPr id="7" name="Picture 2" descr="Illustrations show a series of items that cause allergic reaction: fish, sulfur dioxide, sesame, molluscs, mustard, gluten, lupin, celery, milk, crustaceans, egg, soybeans, peanuts, and tree nu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0902" y="2197822"/>
            <a:ext cx="4011980" cy="3191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612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613C0D-B6D5-4CF6-99CA-E2C7AFB95E89}"/>
              </a:ext>
            </a:extLst>
          </p:cNvPr>
          <p:cNvSpPr>
            <a:spLocks noGrp="1"/>
          </p:cNvSpPr>
          <p:nvPr>
            <p:ph type="title"/>
          </p:nvPr>
        </p:nvSpPr>
        <p:spPr/>
        <p:txBody>
          <a:bodyPr/>
          <a:lstStyle/>
          <a:p>
            <a:pPr marR="0" rtl="0"/>
            <a:r>
              <a:rPr lang="en-US" b="1" i="0" u="none" strike="noStrike" kern="1600" baseline="0" dirty="0"/>
              <a:t>Common Causes of Allergies:</a:t>
            </a:r>
            <a:r>
              <a:rPr lang="en-US" b="1" i="0" u="none" strike="noStrike" kern="1600" dirty="0"/>
              <a:t> Leading Allergies</a:t>
            </a:r>
            <a:endParaRPr lang="en-US" b="1" i="0" u="none" strike="noStrike" kern="1600" baseline="0" dirty="0"/>
          </a:p>
        </p:txBody>
      </p:sp>
      <p:sp>
        <p:nvSpPr>
          <p:cNvPr id="3" name="Text Placeholder 2">
            <a:extLst>
              <a:ext uri="{FF2B5EF4-FFF2-40B4-BE49-F238E27FC236}">
                <a16:creationId xmlns="" xmlns:a16="http://schemas.microsoft.com/office/drawing/2014/main" id="{421CBC14-CFBA-480A-880B-A17CFCB7EFFF}"/>
              </a:ext>
            </a:extLst>
          </p:cNvPr>
          <p:cNvSpPr>
            <a:spLocks noGrp="1"/>
          </p:cNvSpPr>
          <p:nvPr>
            <p:ph type="body" idx="1"/>
          </p:nvPr>
        </p:nvSpPr>
        <p:spPr>
          <a:xfrm>
            <a:off x="891540" y="1911928"/>
            <a:ext cx="10435590" cy="4277990"/>
          </a:xfrm>
        </p:spPr>
        <p:txBody>
          <a:bodyPr/>
          <a:lstStyle/>
          <a:p>
            <a:r>
              <a:rPr lang="en-US" dirty="0"/>
              <a:t>Peanuts are the number one cause of allergic reactions to food in the world.</a:t>
            </a:r>
            <a:endParaRPr lang="en-US" b="1" i="1" u="none" strike="noStrike" baseline="0" dirty="0">
              <a:latin typeface="Times New Roman" panose="02020603050405020304" pitchFamily="18" charset="0"/>
            </a:endParaRPr>
          </a:p>
          <a:p>
            <a:pPr lvl="1"/>
            <a:r>
              <a:rPr lang="en-US" u="none" strike="noStrike" baseline="0" dirty="0"/>
              <a:t>The exact reason for this is unknown. </a:t>
            </a:r>
          </a:p>
          <a:p>
            <a:pPr lvl="1"/>
            <a:r>
              <a:rPr lang="en-US" dirty="0"/>
              <a:t>C</a:t>
            </a:r>
            <a:r>
              <a:rPr lang="en-US" u="none" strike="noStrike" baseline="0" dirty="0"/>
              <a:t>hildren are more prone to peanut allergies than are adults. </a:t>
            </a:r>
          </a:p>
          <a:p>
            <a:pPr marR="0" lvl="0" rtl="0"/>
            <a:r>
              <a:rPr lang="en-US" u="none" strike="noStrike" baseline="0" dirty="0"/>
              <a:t>Dust mites are another leading allergen.</a:t>
            </a:r>
          </a:p>
          <a:p>
            <a:pPr lvl="0"/>
            <a:r>
              <a:rPr lang="en-US" dirty="0"/>
              <a:t>Chemicals such as natural rubber and latex are known to induce allergic reactions.</a:t>
            </a:r>
          </a:p>
          <a:p>
            <a:pPr lvl="1"/>
            <a:r>
              <a:rPr lang="en-US" dirty="0"/>
              <a:t>Medical personnel are strongly encouraged to use latex-free medical supplies and equipment. </a:t>
            </a:r>
          </a:p>
          <a:p>
            <a:r>
              <a:rPr lang="en-US" dirty="0"/>
              <a:t>Even severe stress can evoke an allergic reaction in susceptible individuals.</a:t>
            </a:r>
          </a:p>
          <a:p>
            <a:r>
              <a:rPr lang="en-US" dirty="0"/>
              <a:t>Allergies may also have a genetic component.</a:t>
            </a:r>
          </a:p>
          <a:p>
            <a:pPr marR="0" lvl="0" rtl="0"/>
            <a:endParaRPr lang="en-US" u="none" strike="noStrike" baseline="0" dirty="0"/>
          </a:p>
        </p:txBody>
      </p:sp>
      <p:pic>
        <p:nvPicPr>
          <p:cNvPr id="4" name="Content Placeholder 3"/>
          <p:cNvPicPr>
            <a:picLocks noChangeAspect="1"/>
          </p:cNvPicPr>
          <p:nvPr/>
        </p:nvPicPr>
        <p:blipFill>
          <a:blip r:embed="rId2" cstate="print"/>
          <a:stretch>
            <a:fillRect/>
          </a:stretch>
        </p:blipFill>
        <p:spPr>
          <a:xfrm>
            <a:off x="10026040" y="431015"/>
            <a:ext cx="1359526" cy="1365622"/>
          </a:xfrm>
          <a:prstGeom prst="rect">
            <a:avLst/>
          </a:prstGeom>
        </p:spPr>
      </p:pic>
      <p:sp>
        <p:nvSpPr>
          <p:cNvPr id="5" name="TextBox 4"/>
          <p:cNvSpPr txBox="1"/>
          <p:nvPr/>
        </p:nvSpPr>
        <p:spPr>
          <a:xfrm>
            <a:off x="10026040" y="882993"/>
            <a:ext cx="1359526" cy="461665"/>
          </a:xfrm>
          <a:prstGeom prst="rect">
            <a:avLst/>
          </a:prstGeom>
          <a:noFill/>
        </p:spPr>
        <p:txBody>
          <a:bodyPr wrap="square" rtlCol="0">
            <a:spAutoFit/>
          </a:bodyPr>
          <a:lstStyle/>
          <a:p>
            <a:pPr algn="ctr"/>
            <a:r>
              <a:rPr lang="en-US" sz="2400" b="1" dirty="0"/>
              <a:t>14-2</a:t>
            </a:r>
          </a:p>
        </p:txBody>
      </p:sp>
    </p:spTree>
    <p:extLst>
      <p:ext uri="{BB962C8B-B14F-4D97-AF65-F5344CB8AC3E}">
        <p14:creationId xmlns:p14="http://schemas.microsoft.com/office/powerpoint/2010/main" val="2330781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Categories of Allergic Reaction</a:t>
            </a:r>
          </a:p>
        </p:txBody>
      </p:sp>
    </p:spTree>
    <p:extLst>
      <p:ext uri="{BB962C8B-B14F-4D97-AF65-F5344CB8AC3E}">
        <p14:creationId xmlns:p14="http://schemas.microsoft.com/office/powerpoint/2010/main" val="309619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Categories of Allergic Reactions: Mild</a:t>
            </a:r>
          </a:p>
        </p:txBody>
      </p:sp>
      <p:sp>
        <p:nvSpPr>
          <p:cNvPr id="4" name="Content Placeholder 3"/>
          <p:cNvSpPr>
            <a:spLocks noGrp="1"/>
          </p:cNvSpPr>
          <p:nvPr>
            <p:ph idx="1"/>
          </p:nvPr>
        </p:nvSpPr>
        <p:spPr>
          <a:xfrm>
            <a:off x="925830" y="1796636"/>
            <a:ext cx="10287000" cy="4668819"/>
          </a:xfrm>
        </p:spPr>
        <p:txBody>
          <a:bodyPr/>
          <a:lstStyle/>
          <a:p>
            <a:pPr marL="0" indent="0">
              <a:buNone/>
            </a:pPr>
            <a:r>
              <a:rPr lang="en-US" b="1" dirty="0"/>
              <a:t>Mild Allergic Reactions</a:t>
            </a:r>
          </a:p>
          <a:p>
            <a:r>
              <a:rPr lang="en-US" sz="2000" dirty="0"/>
              <a:t>Skin reactions such as a rash or hives, known as </a:t>
            </a:r>
            <a:r>
              <a:rPr lang="en-US" sz="2000" u="dbl" dirty="0">
                <a:solidFill>
                  <a:srgbClr val="C00000"/>
                </a:solidFill>
              </a:rPr>
              <a:t>urticaria</a:t>
            </a:r>
            <a:endParaRPr lang="en-US" sz="2000" dirty="0"/>
          </a:p>
          <a:p>
            <a:pPr lvl="1"/>
            <a:r>
              <a:rPr lang="en-US" sz="1800" dirty="0"/>
              <a:t>Rash may appear anywhere on the body. </a:t>
            </a:r>
          </a:p>
          <a:p>
            <a:pPr lvl="0"/>
            <a:r>
              <a:rPr lang="en-US" sz="2000" dirty="0"/>
              <a:t>Flushed and/or severe itchy skin, known as </a:t>
            </a:r>
            <a:r>
              <a:rPr lang="en-US" sz="2000" u="dbl" dirty="0">
                <a:solidFill>
                  <a:srgbClr val="C00000"/>
                </a:solidFill>
              </a:rPr>
              <a:t>pruritus</a:t>
            </a:r>
            <a:r>
              <a:rPr lang="en-US" sz="2000" dirty="0"/>
              <a:t> </a:t>
            </a:r>
          </a:p>
          <a:p>
            <a:pPr lvl="0"/>
            <a:r>
              <a:rPr lang="en-US" sz="2000" dirty="0"/>
              <a:t>Tingling in or around the mouth</a:t>
            </a:r>
          </a:p>
          <a:p>
            <a:pPr lvl="0"/>
            <a:r>
              <a:rPr lang="en-US" sz="2000" dirty="0"/>
              <a:t>Swelling of the nasal mucosa, a runny nose, and nasal congestion</a:t>
            </a:r>
          </a:p>
          <a:p>
            <a:pPr lvl="1"/>
            <a:r>
              <a:rPr lang="en-US" sz="1800" dirty="0"/>
              <a:t>Sneezing</a:t>
            </a:r>
          </a:p>
          <a:p>
            <a:r>
              <a:rPr lang="en-US" sz="2000" dirty="0"/>
              <a:t>Watery reddened eyes</a:t>
            </a:r>
          </a:p>
          <a:p>
            <a:r>
              <a:rPr lang="en-US" sz="2000" dirty="0"/>
              <a:t>A general feeling of being tired or “run down” </a:t>
            </a:r>
          </a:p>
        </p:txBody>
      </p:sp>
      <p:pic>
        <p:nvPicPr>
          <p:cNvPr id="5" name="Content Placeholder 3"/>
          <p:cNvPicPr>
            <a:picLocks noChangeAspect="1"/>
          </p:cNvPicPr>
          <p:nvPr/>
        </p:nvPicPr>
        <p:blipFill>
          <a:blip r:embed="rId2" cstate="print"/>
          <a:stretch>
            <a:fillRect/>
          </a:stretch>
        </p:blipFill>
        <p:spPr>
          <a:xfrm>
            <a:off x="10026040" y="431015"/>
            <a:ext cx="1359526" cy="1365622"/>
          </a:xfrm>
          <a:prstGeom prst="rect">
            <a:avLst/>
          </a:prstGeom>
        </p:spPr>
      </p:pic>
      <p:sp>
        <p:nvSpPr>
          <p:cNvPr id="6" name="TextBox 5"/>
          <p:cNvSpPr txBox="1"/>
          <p:nvPr/>
        </p:nvSpPr>
        <p:spPr>
          <a:xfrm>
            <a:off x="10026040" y="882993"/>
            <a:ext cx="1359526" cy="461665"/>
          </a:xfrm>
          <a:prstGeom prst="rect">
            <a:avLst/>
          </a:prstGeom>
          <a:noFill/>
        </p:spPr>
        <p:txBody>
          <a:bodyPr wrap="square" rtlCol="0">
            <a:spAutoFit/>
          </a:bodyPr>
          <a:lstStyle/>
          <a:p>
            <a:pPr algn="ctr"/>
            <a:r>
              <a:rPr lang="en-US" sz="2400" b="1" dirty="0"/>
              <a:t>14-3</a:t>
            </a:r>
          </a:p>
        </p:txBody>
      </p:sp>
    </p:spTree>
    <p:extLst>
      <p:ext uri="{BB962C8B-B14F-4D97-AF65-F5344CB8AC3E}">
        <p14:creationId xmlns:p14="http://schemas.microsoft.com/office/powerpoint/2010/main" val="268923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Categories of Allergic Reactions: Mild</a:t>
            </a:r>
          </a:p>
        </p:txBody>
      </p:sp>
      <p:sp>
        <p:nvSpPr>
          <p:cNvPr id="3" name="Content Placeholder 2"/>
          <p:cNvSpPr>
            <a:spLocks noGrp="1"/>
          </p:cNvSpPr>
          <p:nvPr>
            <p:ph idx="1"/>
          </p:nvPr>
        </p:nvSpPr>
        <p:spPr>
          <a:xfrm>
            <a:off x="925830" y="2429164"/>
            <a:ext cx="10287000" cy="3760753"/>
          </a:xfrm>
        </p:spPr>
        <p:txBody>
          <a:bodyPr/>
          <a:lstStyle/>
          <a:p>
            <a:r>
              <a:rPr lang="en-US" dirty="0"/>
              <a:t>Signs and symptoms may take minutes, hours, or even days to develop. </a:t>
            </a:r>
          </a:p>
          <a:p>
            <a:pPr lvl="0"/>
            <a:r>
              <a:rPr lang="en-US" dirty="0"/>
              <a:t>Effects usually disappear over time or with treatment.</a:t>
            </a:r>
          </a:p>
          <a:p>
            <a:endParaRPr lang="en-US" dirty="0"/>
          </a:p>
          <a:p>
            <a:endParaRPr lang="en-US" dirty="0"/>
          </a:p>
        </p:txBody>
      </p:sp>
      <p:pic>
        <p:nvPicPr>
          <p:cNvPr id="4" name="Content Placeholder 3"/>
          <p:cNvPicPr>
            <a:picLocks noChangeAspect="1"/>
          </p:cNvPicPr>
          <p:nvPr/>
        </p:nvPicPr>
        <p:blipFill>
          <a:blip r:embed="rId2" cstate="print"/>
          <a:stretch>
            <a:fillRect/>
          </a:stretch>
        </p:blipFill>
        <p:spPr>
          <a:xfrm>
            <a:off x="10026040" y="431015"/>
            <a:ext cx="1359526" cy="1365622"/>
          </a:xfrm>
          <a:prstGeom prst="rect">
            <a:avLst/>
          </a:prstGeom>
        </p:spPr>
      </p:pic>
      <p:sp>
        <p:nvSpPr>
          <p:cNvPr id="5" name="TextBox 4"/>
          <p:cNvSpPr txBox="1"/>
          <p:nvPr/>
        </p:nvSpPr>
        <p:spPr>
          <a:xfrm>
            <a:off x="10026040" y="882993"/>
            <a:ext cx="1359526" cy="461665"/>
          </a:xfrm>
          <a:prstGeom prst="rect">
            <a:avLst/>
          </a:prstGeom>
          <a:noFill/>
        </p:spPr>
        <p:txBody>
          <a:bodyPr wrap="square" rtlCol="0">
            <a:spAutoFit/>
          </a:bodyPr>
          <a:lstStyle/>
          <a:p>
            <a:pPr algn="ctr"/>
            <a:r>
              <a:rPr lang="en-US" sz="2400" b="1" dirty="0"/>
              <a:t>14-3</a:t>
            </a:r>
          </a:p>
        </p:txBody>
      </p:sp>
    </p:spTree>
    <p:extLst>
      <p:ext uri="{BB962C8B-B14F-4D97-AF65-F5344CB8AC3E}">
        <p14:creationId xmlns:p14="http://schemas.microsoft.com/office/powerpoint/2010/main" val="213858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Categories of Allergic Reactions: Moderate</a:t>
            </a:r>
          </a:p>
        </p:txBody>
      </p:sp>
      <p:sp>
        <p:nvSpPr>
          <p:cNvPr id="3" name="Content Placeholder 2"/>
          <p:cNvSpPr>
            <a:spLocks noGrp="1"/>
          </p:cNvSpPr>
          <p:nvPr>
            <p:ph idx="1"/>
          </p:nvPr>
        </p:nvSpPr>
        <p:spPr>
          <a:xfrm>
            <a:off x="683491" y="1850199"/>
            <a:ext cx="5807479" cy="4699047"/>
          </a:xfrm>
        </p:spPr>
        <p:txBody>
          <a:bodyPr/>
          <a:lstStyle/>
          <a:p>
            <a:pPr marL="0" indent="0">
              <a:buNone/>
            </a:pPr>
            <a:r>
              <a:rPr lang="en-US" b="1" dirty="0"/>
              <a:t>Moderate Allergic Reactions</a:t>
            </a:r>
          </a:p>
          <a:p>
            <a:r>
              <a:rPr lang="en-US" dirty="0"/>
              <a:t>The effects of moderate allergic reactions include all those that occur in mild reactions, but they are more pronounced. </a:t>
            </a:r>
          </a:p>
          <a:p>
            <a:pPr lvl="1"/>
            <a:r>
              <a:rPr lang="en-US" dirty="0"/>
              <a:t>Hives can appear on the chest and arms.</a:t>
            </a:r>
          </a:p>
          <a:p>
            <a:pPr lvl="1"/>
            <a:r>
              <a:rPr lang="en-US" dirty="0"/>
              <a:t>Itching is worse.</a:t>
            </a:r>
          </a:p>
          <a:p>
            <a:pPr lvl="1"/>
            <a:r>
              <a:rPr lang="en-US" dirty="0"/>
              <a:t>Skin can become flushed or pale. </a:t>
            </a:r>
          </a:p>
          <a:p>
            <a:pPr lvl="1"/>
            <a:r>
              <a:rPr lang="en-US" dirty="0">
                <a:solidFill>
                  <a:schemeClr val="tx2"/>
                </a:solidFill>
              </a:rPr>
              <a:t> </a:t>
            </a:r>
            <a:r>
              <a:rPr lang="en-US" u="dbl" dirty="0">
                <a:solidFill>
                  <a:srgbClr val="C00000"/>
                </a:solidFill>
              </a:rPr>
              <a:t>Angioedema</a:t>
            </a:r>
            <a:endParaRPr lang="en-US" dirty="0">
              <a:solidFill>
                <a:srgbClr val="C00000"/>
              </a:solidFill>
            </a:endParaRPr>
          </a:p>
          <a:p>
            <a:pPr lvl="2"/>
            <a:r>
              <a:rPr lang="en-US" sz="2000" dirty="0"/>
              <a:t>The swelling or “puffiness” of the tissues beneath the skin</a:t>
            </a:r>
          </a:p>
          <a:p>
            <a:pPr lvl="2"/>
            <a:r>
              <a:rPr lang="en-US" sz="2000" dirty="0"/>
              <a:t>Common around the eyes, mouth, and hands</a:t>
            </a:r>
          </a:p>
        </p:txBody>
      </p:sp>
      <p:pic>
        <p:nvPicPr>
          <p:cNvPr id="5" name="Content Placeholder 3"/>
          <p:cNvPicPr>
            <a:picLocks noChangeAspect="1"/>
          </p:cNvPicPr>
          <p:nvPr/>
        </p:nvPicPr>
        <p:blipFill>
          <a:blip r:embed="rId2" cstate="print"/>
          <a:stretch>
            <a:fillRect/>
          </a:stretch>
        </p:blipFill>
        <p:spPr>
          <a:xfrm>
            <a:off x="10026040" y="431015"/>
            <a:ext cx="1359526" cy="1365622"/>
          </a:xfrm>
          <a:prstGeom prst="rect">
            <a:avLst/>
          </a:prstGeom>
        </p:spPr>
      </p:pic>
      <p:sp>
        <p:nvSpPr>
          <p:cNvPr id="6" name="TextBox 5"/>
          <p:cNvSpPr txBox="1"/>
          <p:nvPr/>
        </p:nvSpPr>
        <p:spPr>
          <a:xfrm>
            <a:off x="10026040" y="882993"/>
            <a:ext cx="1359526" cy="461665"/>
          </a:xfrm>
          <a:prstGeom prst="rect">
            <a:avLst/>
          </a:prstGeom>
          <a:noFill/>
        </p:spPr>
        <p:txBody>
          <a:bodyPr wrap="square" rtlCol="0">
            <a:spAutoFit/>
          </a:bodyPr>
          <a:lstStyle/>
          <a:p>
            <a:pPr algn="ctr"/>
            <a:r>
              <a:rPr lang="en-US" sz="2400" b="1" dirty="0"/>
              <a:t>14-3</a:t>
            </a:r>
          </a:p>
        </p:txBody>
      </p:sp>
      <p:pic>
        <p:nvPicPr>
          <p:cNvPr id="4098" name="Picture 2" descr="Photo shows a patient with her face and her tongue swollen. The swollen tongue is protruding out from the mou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3031" y="2461690"/>
            <a:ext cx="3930376" cy="3003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05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Categories of Allergic Reactions: Moderate</a:t>
            </a:r>
          </a:p>
        </p:txBody>
      </p:sp>
      <p:sp>
        <p:nvSpPr>
          <p:cNvPr id="3" name="Content Placeholder 2"/>
          <p:cNvSpPr>
            <a:spLocks noGrp="1"/>
          </p:cNvSpPr>
          <p:nvPr>
            <p:ph idx="1"/>
          </p:nvPr>
        </p:nvSpPr>
        <p:spPr>
          <a:xfrm>
            <a:off x="925830" y="2004291"/>
            <a:ext cx="10287000" cy="4185626"/>
          </a:xfrm>
        </p:spPr>
        <p:txBody>
          <a:bodyPr/>
          <a:lstStyle/>
          <a:p>
            <a:r>
              <a:rPr lang="en-US" dirty="0"/>
              <a:t>Moderate allergic reactions also affect the respiratory system.</a:t>
            </a:r>
          </a:p>
          <a:p>
            <a:r>
              <a:rPr lang="en-US" dirty="0"/>
              <a:t>Breathing may become mildly compromised.</a:t>
            </a:r>
          </a:p>
          <a:p>
            <a:pPr lvl="1"/>
            <a:r>
              <a:rPr lang="en-US" dirty="0"/>
              <a:t>The bronchioles constrict and secretions within them thicken. </a:t>
            </a:r>
          </a:p>
          <a:p>
            <a:pPr lvl="1"/>
            <a:r>
              <a:rPr lang="en-US" dirty="0"/>
              <a:t>Wheezing is often present and may be pronounced. </a:t>
            </a:r>
          </a:p>
          <a:p>
            <a:pPr lvl="1"/>
            <a:r>
              <a:rPr lang="en-US" dirty="0"/>
              <a:t>Swelling can become more pronounced in and around the face and lips. </a:t>
            </a:r>
          </a:p>
          <a:p>
            <a:pPr lvl="2"/>
            <a:r>
              <a:rPr lang="en-US" dirty="0"/>
              <a:t>The tongue may also swell, which can further hinder breathing. </a:t>
            </a:r>
          </a:p>
          <a:p>
            <a:r>
              <a:rPr lang="en-US" dirty="0"/>
              <a:t>As breathing becomes compromised, the amount of oxygen reaching the brain may be reduced.</a:t>
            </a:r>
          </a:p>
        </p:txBody>
      </p:sp>
      <p:pic>
        <p:nvPicPr>
          <p:cNvPr id="4" name="Content Placeholder 3"/>
          <p:cNvPicPr>
            <a:picLocks noChangeAspect="1"/>
          </p:cNvPicPr>
          <p:nvPr/>
        </p:nvPicPr>
        <p:blipFill>
          <a:blip r:embed="rId2" cstate="print"/>
          <a:stretch>
            <a:fillRect/>
          </a:stretch>
        </p:blipFill>
        <p:spPr>
          <a:xfrm>
            <a:off x="10026040" y="431015"/>
            <a:ext cx="1359526" cy="1365622"/>
          </a:xfrm>
          <a:prstGeom prst="rect">
            <a:avLst/>
          </a:prstGeom>
        </p:spPr>
      </p:pic>
      <p:sp>
        <p:nvSpPr>
          <p:cNvPr id="5" name="TextBox 4"/>
          <p:cNvSpPr txBox="1"/>
          <p:nvPr/>
        </p:nvSpPr>
        <p:spPr>
          <a:xfrm>
            <a:off x="10026040" y="882993"/>
            <a:ext cx="1359526" cy="461665"/>
          </a:xfrm>
          <a:prstGeom prst="rect">
            <a:avLst/>
          </a:prstGeom>
          <a:noFill/>
        </p:spPr>
        <p:txBody>
          <a:bodyPr wrap="square" rtlCol="0">
            <a:spAutoFit/>
          </a:bodyPr>
          <a:lstStyle/>
          <a:p>
            <a:pPr algn="ctr"/>
            <a:r>
              <a:rPr lang="en-US" sz="2400" b="1" dirty="0"/>
              <a:t>14-3</a:t>
            </a:r>
          </a:p>
        </p:txBody>
      </p:sp>
    </p:spTree>
    <p:extLst>
      <p:ext uri="{BB962C8B-B14F-4D97-AF65-F5344CB8AC3E}">
        <p14:creationId xmlns:p14="http://schemas.microsoft.com/office/powerpoint/2010/main" val="11401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Categories of Allergic Reactions: Moderate</a:t>
            </a:r>
          </a:p>
        </p:txBody>
      </p:sp>
      <p:sp>
        <p:nvSpPr>
          <p:cNvPr id="3" name="Content Placeholder 2"/>
          <p:cNvSpPr>
            <a:spLocks noGrp="1"/>
          </p:cNvSpPr>
          <p:nvPr>
            <p:ph idx="1"/>
          </p:nvPr>
        </p:nvSpPr>
        <p:spPr>
          <a:xfrm>
            <a:off x="925830" y="2401455"/>
            <a:ext cx="10287000" cy="3788462"/>
          </a:xfrm>
        </p:spPr>
        <p:txBody>
          <a:bodyPr/>
          <a:lstStyle/>
          <a:p>
            <a:r>
              <a:rPr lang="en-US" dirty="0"/>
              <a:t>Gastrointestinal distress is common in moderate allergic reactions.</a:t>
            </a:r>
          </a:p>
          <a:p>
            <a:pPr lvl="1"/>
            <a:r>
              <a:rPr lang="en-US" sz="2200" dirty="0"/>
              <a:t>Includes:</a:t>
            </a:r>
          </a:p>
          <a:p>
            <a:pPr lvl="2"/>
            <a:r>
              <a:rPr lang="en-US" sz="2000" dirty="0"/>
              <a:t>Heartburn, due to release of hydrochloric acid by the stomach’s lining</a:t>
            </a:r>
          </a:p>
          <a:p>
            <a:pPr lvl="2"/>
            <a:r>
              <a:rPr lang="en-US" sz="2000" dirty="0"/>
              <a:t>Diarrhea, due to contraction of intestinal wall smooth muscle</a:t>
            </a:r>
          </a:p>
          <a:p>
            <a:pPr lvl="2"/>
            <a:r>
              <a:rPr lang="en-US" sz="2000" dirty="0"/>
              <a:t>Intestinal cramping, nausea, and vomiting</a:t>
            </a:r>
          </a:p>
          <a:p>
            <a:pPr marL="0" indent="0">
              <a:buNone/>
            </a:pPr>
            <a:endParaRPr lang="en-US" dirty="0"/>
          </a:p>
        </p:txBody>
      </p:sp>
      <p:pic>
        <p:nvPicPr>
          <p:cNvPr id="4" name="Content Placeholder 3"/>
          <p:cNvPicPr>
            <a:picLocks noChangeAspect="1"/>
          </p:cNvPicPr>
          <p:nvPr/>
        </p:nvPicPr>
        <p:blipFill>
          <a:blip r:embed="rId2" cstate="print"/>
          <a:stretch>
            <a:fillRect/>
          </a:stretch>
        </p:blipFill>
        <p:spPr>
          <a:xfrm>
            <a:off x="10026040" y="431015"/>
            <a:ext cx="1359526" cy="1365622"/>
          </a:xfrm>
          <a:prstGeom prst="rect">
            <a:avLst/>
          </a:prstGeom>
        </p:spPr>
      </p:pic>
      <p:sp>
        <p:nvSpPr>
          <p:cNvPr id="5" name="TextBox 4"/>
          <p:cNvSpPr txBox="1"/>
          <p:nvPr/>
        </p:nvSpPr>
        <p:spPr>
          <a:xfrm>
            <a:off x="10026040" y="882993"/>
            <a:ext cx="1359526" cy="461665"/>
          </a:xfrm>
          <a:prstGeom prst="rect">
            <a:avLst/>
          </a:prstGeom>
          <a:noFill/>
        </p:spPr>
        <p:txBody>
          <a:bodyPr wrap="square" rtlCol="0">
            <a:spAutoFit/>
          </a:bodyPr>
          <a:lstStyle/>
          <a:p>
            <a:pPr algn="ctr"/>
            <a:r>
              <a:rPr lang="en-US" sz="2400" b="1" dirty="0"/>
              <a:t>14-3</a:t>
            </a:r>
          </a:p>
        </p:txBody>
      </p:sp>
    </p:spTree>
    <p:extLst>
      <p:ext uri="{BB962C8B-B14F-4D97-AF65-F5344CB8AC3E}">
        <p14:creationId xmlns:p14="http://schemas.microsoft.com/office/powerpoint/2010/main" val="313353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Categories of Allergic Reactions: Moderate</a:t>
            </a:r>
          </a:p>
        </p:txBody>
      </p:sp>
      <p:sp>
        <p:nvSpPr>
          <p:cNvPr id="3" name="Content Placeholder 2"/>
          <p:cNvSpPr>
            <a:spLocks noGrp="1"/>
          </p:cNvSpPr>
          <p:nvPr>
            <p:ph idx="1"/>
          </p:nvPr>
        </p:nvSpPr>
        <p:spPr>
          <a:xfrm>
            <a:off x="925830" y="2216727"/>
            <a:ext cx="10287000" cy="3973190"/>
          </a:xfrm>
        </p:spPr>
        <p:txBody>
          <a:bodyPr/>
          <a:lstStyle/>
          <a:p>
            <a:r>
              <a:rPr lang="en-US" sz="2400" dirty="0"/>
              <a:t>All these effects may:</a:t>
            </a:r>
          </a:p>
          <a:p>
            <a:pPr lvl="1"/>
            <a:r>
              <a:rPr lang="en-US" sz="2200" dirty="0"/>
              <a:t>Appear within a few minutes after exposure </a:t>
            </a:r>
            <a:r>
              <a:rPr lang="en-US" sz="2200" i="1" dirty="0"/>
              <a:t>OR</a:t>
            </a:r>
            <a:r>
              <a:rPr lang="en-US" sz="2200" dirty="0"/>
              <a:t> </a:t>
            </a:r>
          </a:p>
          <a:p>
            <a:pPr lvl="1"/>
            <a:r>
              <a:rPr lang="en-US" sz="2200" dirty="0"/>
              <a:t>Take several hours to become apparent</a:t>
            </a:r>
          </a:p>
          <a:p>
            <a:r>
              <a:rPr lang="en-US" sz="2400" dirty="0"/>
              <a:t>These effects may dissipate on their own or increase in severity to a life-threatening problem.</a:t>
            </a:r>
          </a:p>
          <a:p>
            <a:endParaRPr lang="en-US" dirty="0"/>
          </a:p>
        </p:txBody>
      </p:sp>
      <p:pic>
        <p:nvPicPr>
          <p:cNvPr id="4" name="Content Placeholder 3"/>
          <p:cNvPicPr>
            <a:picLocks noChangeAspect="1"/>
          </p:cNvPicPr>
          <p:nvPr/>
        </p:nvPicPr>
        <p:blipFill>
          <a:blip r:embed="rId2" cstate="print"/>
          <a:stretch>
            <a:fillRect/>
          </a:stretch>
        </p:blipFill>
        <p:spPr>
          <a:xfrm>
            <a:off x="10026040" y="431015"/>
            <a:ext cx="1359526" cy="1365622"/>
          </a:xfrm>
          <a:prstGeom prst="rect">
            <a:avLst/>
          </a:prstGeom>
        </p:spPr>
      </p:pic>
      <p:sp>
        <p:nvSpPr>
          <p:cNvPr id="5" name="TextBox 4"/>
          <p:cNvSpPr txBox="1"/>
          <p:nvPr/>
        </p:nvSpPr>
        <p:spPr>
          <a:xfrm>
            <a:off x="10026040" y="882993"/>
            <a:ext cx="1359526" cy="461665"/>
          </a:xfrm>
          <a:prstGeom prst="rect">
            <a:avLst/>
          </a:prstGeom>
          <a:noFill/>
        </p:spPr>
        <p:txBody>
          <a:bodyPr wrap="square" rtlCol="0">
            <a:spAutoFit/>
          </a:bodyPr>
          <a:lstStyle/>
          <a:p>
            <a:pPr algn="ctr"/>
            <a:r>
              <a:rPr lang="en-US" sz="2400" b="1" dirty="0"/>
              <a:t>14-3</a:t>
            </a:r>
          </a:p>
        </p:txBody>
      </p:sp>
    </p:spTree>
    <p:extLst>
      <p:ext uri="{BB962C8B-B14F-4D97-AF65-F5344CB8AC3E}">
        <p14:creationId xmlns:p14="http://schemas.microsoft.com/office/powerpoint/2010/main" val="263697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111737"/>
            <a:ext cx="12192000" cy="1002089"/>
          </a:xfrm>
        </p:spPr>
        <p:txBody>
          <a:bodyPr/>
          <a:lstStyle/>
          <a:p>
            <a:r>
              <a:rPr lang="en-US" dirty="0"/>
              <a:t>Objectives</a:t>
            </a:r>
          </a:p>
        </p:txBody>
      </p:sp>
      <p:sp>
        <p:nvSpPr>
          <p:cNvPr id="14" name="Content Placeholder 2"/>
          <p:cNvSpPr>
            <a:spLocks noGrp="1"/>
          </p:cNvSpPr>
          <p:nvPr>
            <p:ph idx="1"/>
          </p:nvPr>
        </p:nvSpPr>
        <p:spPr>
          <a:xfrm>
            <a:off x="925830" y="2170545"/>
            <a:ext cx="10287000" cy="4019372"/>
          </a:xfrm>
        </p:spPr>
        <p:txBody>
          <a:bodyPr/>
          <a:lstStyle/>
          <a:p>
            <a:r>
              <a:rPr lang="en-US" dirty="0"/>
              <a:t>14-1 List four routes by which an allergen may enter the body.</a:t>
            </a:r>
          </a:p>
          <a:p>
            <a:r>
              <a:rPr lang="en-US" dirty="0"/>
              <a:t>14-2 List four potential allergy causes.</a:t>
            </a:r>
          </a:p>
          <a:p>
            <a:r>
              <a:rPr lang="en-US" dirty="0"/>
              <a:t>14-3 List the signs and symptoms of an allergic reaction.</a:t>
            </a:r>
          </a:p>
          <a:p>
            <a:r>
              <a:rPr lang="en-US" dirty="0"/>
              <a:t>14-4 Demonstrate the steps for properly using portable epinephrine auto-injectors.</a:t>
            </a:r>
          </a:p>
          <a:p>
            <a:endParaRPr lang="en-US" sz="4000" dirty="0"/>
          </a:p>
          <a:p>
            <a:pPr lvl="1">
              <a:lnSpc>
                <a:spcPct val="200000"/>
              </a:lnSpc>
            </a:pPr>
            <a:endParaRPr lang="en-US" dirty="0"/>
          </a:p>
          <a:p>
            <a:pPr lvl="1">
              <a:lnSpc>
                <a:spcPct val="200000"/>
              </a:lnSpc>
            </a:pPr>
            <a:endParaRPr lang="en-US" sz="2800" dirty="0"/>
          </a:p>
          <a:p>
            <a:pPr lvl="2"/>
            <a:endParaRPr lang="en-US" dirty="0"/>
          </a:p>
        </p:txBody>
      </p:sp>
      <p:pic>
        <p:nvPicPr>
          <p:cNvPr id="4" name="Content Placeholder 3"/>
          <p:cNvPicPr>
            <a:picLocks noChangeAspect="1"/>
          </p:cNvPicPr>
          <p:nvPr/>
        </p:nvPicPr>
        <p:blipFill>
          <a:blip r:embed="rId2" cstate="print"/>
          <a:stretch>
            <a:fillRect/>
          </a:stretch>
        </p:blipFill>
        <p:spPr>
          <a:xfrm>
            <a:off x="10026040" y="431015"/>
            <a:ext cx="1359526" cy="1365622"/>
          </a:xfrm>
          <a:prstGeom prst="rect">
            <a:avLst/>
          </a:prstGeom>
        </p:spPr>
      </p:pic>
    </p:spTree>
    <p:extLst>
      <p:ext uri="{BB962C8B-B14F-4D97-AF65-F5344CB8AC3E}">
        <p14:creationId xmlns:p14="http://schemas.microsoft.com/office/powerpoint/2010/main" val="297335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Categories of Allergic Reactions: Severe</a:t>
            </a:r>
          </a:p>
        </p:txBody>
      </p:sp>
      <p:sp>
        <p:nvSpPr>
          <p:cNvPr id="3" name="Content Placeholder 2"/>
          <p:cNvSpPr>
            <a:spLocks noGrp="1"/>
          </p:cNvSpPr>
          <p:nvPr>
            <p:ph idx="1"/>
          </p:nvPr>
        </p:nvSpPr>
        <p:spPr>
          <a:xfrm>
            <a:off x="952500" y="1971161"/>
            <a:ext cx="10287000" cy="4699047"/>
          </a:xfrm>
        </p:spPr>
        <p:txBody>
          <a:bodyPr/>
          <a:lstStyle/>
          <a:p>
            <a:pPr marL="0" indent="0">
              <a:buNone/>
            </a:pPr>
            <a:r>
              <a:rPr lang="en-US" b="1" dirty="0"/>
              <a:t>Severe Allergic Reactions</a:t>
            </a:r>
          </a:p>
          <a:p>
            <a:r>
              <a:rPr lang="en-US" dirty="0"/>
              <a:t>Anaphylaxis </a:t>
            </a:r>
          </a:p>
          <a:p>
            <a:pPr lvl="1"/>
            <a:r>
              <a:rPr lang="en-US" dirty="0"/>
              <a:t>The most severe type of allergic reaction</a:t>
            </a:r>
          </a:p>
          <a:p>
            <a:pPr lvl="1"/>
            <a:r>
              <a:rPr lang="en-US" dirty="0"/>
              <a:t>Results in collapse of the respiratory and circulatory systems </a:t>
            </a:r>
          </a:p>
          <a:p>
            <a:pPr lvl="0"/>
            <a:r>
              <a:rPr lang="en-US" dirty="0"/>
              <a:t>Cause major changes due to the release of massive amounts of histamine:</a:t>
            </a:r>
          </a:p>
          <a:p>
            <a:pPr lvl="1"/>
            <a:r>
              <a:rPr lang="en-US" dirty="0"/>
              <a:t>Respiratory systems</a:t>
            </a:r>
          </a:p>
          <a:p>
            <a:pPr lvl="1"/>
            <a:r>
              <a:rPr lang="en-US" dirty="0"/>
              <a:t>Integumentary systems</a:t>
            </a:r>
          </a:p>
          <a:p>
            <a:pPr lvl="1"/>
            <a:r>
              <a:rPr lang="en-US" dirty="0"/>
              <a:t>Circulatory systems</a:t>
            </a:r>
          </a:p>
          <a:p>
            <a:pPr lvl="1"/>
            <a:r>
              <a:rPr lang="en-US" dirty="0"/>
              <a:t>Gastrointestinal systems </a:t>
            </a:r>
          </a:p>
        </p:txBody>
      </p:sp>
      <p:pic>
        <p:nvPicPr>
          <p:cNvPr id="4" name="Content Placeholder 3"/>
          <p:cNvPicPr>
            <a:picLocks noChangeAspect="1"/>
          </p:cNvPicPr>
          <p:nvPr/>
        </p:nvPicPr>
        <p:blipFill>
          <a:blip r:embed="rId2" cstate="print"/>
          <a:stretch>
            <a:fillRect/>
          </a:stretch>
        </p:blipFill>
        <p:spPr>
          <a:xfrm>
            <a:off x="10026040" y="431015"/>
            <a:ext cx="1359526" cy="1365622"/>
          </a:xfrm>
          <a:prstGeom prst="rect">
            <a:avLst/>
          </a:prstGeom>
        </p:spPr>
      </p:pic>
      <p:sp>
        <p:nvSpPr>
          <p:cNvPr id="5" name="TextBox 4"/>
          <p:cNvSpPr txBox="1"/>
          <p:nvPr/>
        </p:nvSpPr>
        <p:spPr>
          <a:xfrm>
            <a:off x="10026040" y="882993"/>
            <a:ext cx="1359526" cy="461665"/>
          </a:xfrm>
          <a:prstGeom prst="rect">
            <a:avLst/>
          </a:prstGeom>
          <a:noFill/>
        </p:spPr>
        <p:txBody>
          <a:bodyPr wrap="square" rtlCol="0">
            <a:spAutoFit/>
          </a:bodyPr>
          <a:lstStyle/>
          <a:p>
            <a:pPr algn="ctr"/>
            <a:r>
              <a:rPr lang="en-US" sz="2400" b="1" dirty="0"/>
              <a:t>14-3</a:t>
            </a:r>
          </a:p>
        </p:txBody>
      </p:sp>
    </p:spTree>
    <p:extLst>
      <p:ext uri="{BB962C8B-B14F-4D97-AF65-F5344CB8AC3E}">
        <p14:creationId xmlns:p14="http://schemas.microsoft.com/office/powerpoint/2010/main" val="243813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Categories of Allergic Reactions: Severe</a:t>
            </a:r>
          </a:p>
        </p:txBody>
      </p:sp>
      <p:sp>
        <p:nvSpPr>
          <p:cNvPr id="3" name="Content Placeholder 2"/>
          <p:cNvSpPr>
            <a:spLocks noGrp="1"/>
          </p:cNvSpPr>
          <p:nvPr>
            <p:ph idx="1"/>
          </p:nvPr>
        </p:nvSpPr>
        <p:spPr>
          <a:xfrm>
            <a:off x="952500" y="2106619"/>
            <a:ext cx="10287000" cy="4305699"/>
          </a:xfrm>
        </p:spPr>
        <p:txBody>
          <a:bodyPr/>
          <a:lstStyle/>
          <a:p>
            <a:r>
              <a:rPr lang="en-US" dirty="0"/>
              <a:t>Within the respiratory system, the smooth muscles of the bronchioles tightly constrict.</a:t>
            </a:r>
          </a:p>
          <a:p>
            <a:pPr lvl="1"/>
            <a:r>
              <a:rPr lang="en-US" dirty="0"/>
              <a:t>Making wheezing severe and frequently audible</a:t>
            </a:r>
          </a:p>
          <a:p>
            <a:pPr lvl="0"/>
            <a:r>
              <a:rPr lang="en-US" dirty="0"/>
              <a:t> Ventilations, if any, may be minimal.</a:t>
            </a:r>
          </a:p>
          <a:p>
            <a:pPr lvl="1"/>
            <a:r>
              <a:rPr lang="en-US" dirty="0"/>
              <a:t>Result in virtually no gas exchange within the alveoli</a:t>
            </a:r>
          </a:p>
          <a:p>
            <a:pPr lvl="1"/>
            <a:r>
              <a:rPr lang="en-US" dirty="0"/>
              <a:t>The airways become occluded due to the combination of tight bronchoconstriction and edema.</a:t>
            </a:r>
          </a:p>
        </p:txBody>
      </p:sp>
      <p:pic>
        <p:nvPicPr>
          <p:cNvPr id="4" name="Content Placeholder 3"/>
          <p:cNvPicPr>
            <a:picLocks noChangeAspect="1"/>
          </p:cNvPicPr>
          <p:nvPr/>
        </p:nvPicPr>
        <p:blipFill>
          <a:blip r:embed="rId2" cstate="print"/>
          <a:stretch>
            <a:fillRect/>
          </a:stretch>
        </p:blipFill>
        <p:spPr>
          <a:xfrm>
            <a:off x="10026040" y="431015"/>
            <a:ext cx="1359526" cy="1365622"/>
          </a:xfrm>
          <a:prstGeom prst="rect">
            <a:avLst/>
          </a:prstGeom>
        </p:spPr>
      </p:pic>
      <p:sp>
        <p:nvSpPr>
          <p:cNvPr id="5" name="TextBox 4"/>
          <p:cNvSpPr txBox="1"/>
          <p:nvPr/>
        </p:nvSpPr>
        <p:spPr>
          <a:xfrm>
            <a:off x="10026040" y="882993"/>
            <a:ext cx="1359526" cy="461665"/>
          </a:xfrm>
          <a:prstGeom prst="rect">
            <a:avLst/>
          </a:prstGeom>
          <a:noFill/>
        </p:spPr>
        <p:txBody>
          <a:bodyPr wrap="square" rtlCol="0">
            <a:spAutoFit/>
          </a:bodyPr>
          <a:lstStyle/>
          <a:p>
            <a:pPr algn="ctr"/>
            <a:r>
              <a:rPr lang="en-US" sz="2400" b="1" dirty="0"/>
              <a:t>14-3</a:t>
            </a:r>
          </a:p>
        </p:txBody>
      </p:sp>
    </p:spTree>
    <p:extLst>
      <p:ext uri="{BB962C8B-B14F-4D97-AF65-F5344CB8AC3E}">
        <p14:creationId xmlns:p14="http://schemas.microsoft.com/office/powerpoint/2010/main" val="384778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Categories of Allergic Reactions: Severe</a:t>
            </a:r>
          </a:p>
        </p:txBody>
      </p:sp>
      <p:sp>
        <p:nvSpPr>
          <p:cNvPr id="3" name="Content Placeholder 2"/>
          <p:cNvSpPr>
            <a:spLocks noGrp="1"/>
          </p:cNvSpPr>
          <p:nvPr>
            <p:ph idx="1"/>
          </p:nvPr>
        </p:nvSpPr>
        <p:spPr>
          <a:xfrm>
            <a:off x="925830" y="2170545"/>
            <a:ext cx="10287000" cy="4019372"/>
          </a:xfrm>
        </p:spPr>
        <p:txBody>
          <a:bodyPr/>
          <a:lstStyle/>
          <a:p>
            <a:r>
              <a:rPr lang="en-US" dirty="0"/>
              <a:t>Angioedema:</a:t>
            </a:r>
          </a:p>
          <a:p>
            <a:pPr lvl="1"/>
            <a:r>
              <a:rPr lang="en-US" dirty="0"/>
              <a:t>The tongue and lips may completely block the upper airway.</a:t>
            </a:r>
          </a:p>
          <a:p>
            <a:pPr lvl="1"/>
            <a:r>
              <a:rPr lang="en-US" dirty="0"/>
              <a:t>The eyes and upper airway swell completely shut. </a:t>
            </a:r>
          </a:p>
          <a:p>
            <a:pPr lvl="0"/>
            <a:r>
              <a:rPr lang="en-US" dirty="0"/>
              <a:t>Hives may cover the entire upper body. </a:t>
            </a:r>
          </a:p>
          <a:p>
            <a:pPr lvl="1"/>
            <a:r>
              <a:rPr lang="en-US" dirty="0"/>
              <a:t>Skin can become increasingly flushed or profoundly pale. </a:t>
            </a:r>
          </a:p>
          <a:p>
            <a:pPr lvl="0"/>
            <a:r>
              <a:rPr lang="en-US" dirty="0"/>
              <a:t>Blood vessels dilate, causing a fall in blood pressure.</a:t>
            </a:r>
          </a:p>
        </p:txBody>
      </p:sp>
      <p:pic>
        <p:nvPicPr>
          <p:cNvPr id="4" name="Content Placeholder 3"/>
          <p:cNvPicPr>
            <a:picLocks noChangeAspect="1"/>
          </p:cNvPicPr>
          <p:nvPr/>
        </p:nvPicPr>
        <p:blipFill>
          <a:blip r:embed="rId2" cstate="print"/>
          <a:stretch>
            <a:fillRect/>
          </a:stretch>
        </p:blipFill>
        <p:spPr>
          <a:xfrm>
            <a:off x="10026040" y="431015"/>
            <a:ext cx="1359526" cy="1365622"/>
          </a:xfrm>
          <a:prstGeom prst="rect">
            <a:avLst/>
          </a:prstGeom>
        </p:spPr>
      </p:pic>
      <p:sp>
        <p:nvSpPr>
          <p:cNvPr id="5" name="TextBox 4"/>
          <p:cNvSpPr txBox="1"/>
          <p:nvPr/>
        </p:nvSpPr>
        <p:spPr>
          <a:xfrm>
            <a:off x="10026040" y="882993"/>
            <a:ext cx="1359526" cy="461665"/>
          </a:xfrm>
          <a:prstGeom prst="rect">
            <a:avLst/>
          </a:prstGeom>
          <a:noFill/>
        </p:spPr>
        <p:txBody>
          <a:bodyPr wrap="square" rtlCol="0">
            <a:spAutoFit/>
          </a:bodyPr>
          <a:lstStyle/>
          <a:p>
            <a:pPr algn="ctr"/>
            <a:r>
              <a:rPr lang="en-US" sz="2400" b="1" dirty="0"/>
              <a:t>14-3</a:t>
            </a:r>
          </a:p>
        </p:txBody>
      </p:sp>
    </p:spTree>
    <p:extLst>
      <p:ext uri="{BB962C8B-B14F-4D97-AF65-F5344CB8AC3E}">
        <p14:creationId xmlns:p14="http://schemas.microsoft.com/office/powerpoint/2010/main" val="418024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Categories of Allergic Reactions: Severe</a:t>
            </a:r>
          </a:p>
        </p:txBody>
      </p:sp>
      <p:sp>
        <p:nvSpPr>
          <p:cNvPr id="3" name="Content Placeholder 2"/>
          <p:cNvSpPr>
            <a:spLocks noGrp="1"/>
          </p:cNvSpPr>
          <p:nvPr>
            <p:ph idx="1"/>
          </p:nvPr>
        </p:nvSpPr>
        <p:spPr>
          <a:xfrm>
            <a:off x="925830" y="2096655"/>
            <a:ext cx="10287000" cy="4093262"/>
          </a:xfrm>
        </p:spPr>
        <p:txBody>
          <a:bodyPr/>
          <a:lstStyle/>
          <a:p>
            <a:pPr lvl="0"/>
            <a:r>
              <a:rPr lang="en-US" dirty="0"/>
              <a:t>Effects are usually obvious within a few seconds to minutes following exposure.</a:t>
            </a:r>
          </a:p>
          <a:p>
            <a:pPr lvl="0"/>
            <a:r>
              <a:rPr lang="en-US" dirty="0"/>
              <a:t>If patients are not treated quickly, anaphylaxis can lead to shock.</a:t>
            </a:r>
          </a:p>
          <a:p>
            <a:pPr lvl="1"/>
            <a:r>
              <a:rPr lang="en-US" dirty="0"/>
              <a:t>Blood pressure falls to dangerously low levels.</a:t>
            </a:r>
          </a:p>
          <a:p>
            <a:pPr lvl="1"/>
            <a:r>
              <a:rPr lang="en-US" dirty="0"/>
              <a:t>Tissue hypoxia becomes critical.</a:t>
            </a:r>
          </a:p>
          <a:p>
            <a:pPr lvl="0"/>
            <a:r>
              <a:rPr lang="en-US" dirty="0"/>
              <a:t>Anaphylactic shock is a serious medical disorder. </a:t>
            </a:r>
          </a:p>
          <a:p>
            <a:pPr lvl="1"/>
            <a:r>
              <a:rPr lang="en-US" dirty="0"/>
              <a:t>Almost always leads to death if it is not quickly recognized and properly treated</a:t>
            </a:r>
          </a:p>
          <a:p>
            <a:endParaRPr lang="en-US" dirty="0"/>
          </a:p>
        </p:txBody>
      </p:sp>
      <p:pic>
        <p:nvPicPr>
          <p:cNvPr id="4" name="Content Placeholder 3"/>
          <p:cNvPicPr>
            <a:picLocks noChangeAspect="1"/>
          </p:cNvPicPr>
          <p:nvPr/>
        </p:nvPicPr>
        <p:blipFill>
          <a:blip r:embed="rId2" cstate="print"/>
          <a:stretch>
            <a:fillRect/>
          </a:stretch>
        </p:blipFill>
        <p:spPr>
          <a:xfrm>
            <a:off x="10026040" y="431015"/>
            <a:ext cx="1359526" cy="1365622"/>
          </a:xfrm>
          <a:prstGeom prst="rect">
            <a:avLst/>
          </a:prstGeom>
        </p:spPr>
      </p:pic>
      <p:sp>
        <p:nvSpPr>
          <p:cNvPr id="5" name="TextBox 4"/>
          <p:cNvSpPr txBox="1"/>
          <p:nvPr/>
        </p:nvSpPr>
        <p:spPr>
          <a:xfrm>
            <a:off x="10026040" y="882993"/>
            <a:ext cx="1359526" cy="461665"/>
          </a:xfrm>
          <a:prstGeom prst="rect">
            <a:avLst/>
          </a:prstGeom>
          <a:noFill/>
        </p:spPr>
        <p:txBody>
          <a:bodyPr wrap="square" rtlCol="0">
            <a:spAutoFit/>
          </a:bodyPr>
          <a:lstStyle/>
          <a:p>
            <a:pPr algn="ctr"/>
            <a:r>
              <a:rPr lang="en-US" sz="2400" b="1" dirty="0"/>
              <a:t>14-3</a:t>
            </a:r>
          </a:p>
        </p:txBody>
      </p:sp>
    </p:spTree>
    <p:extLst>
      <p:ext uri="{BB962C8B-B14F-4D97-AF65-F5344CB8AC3E}">
        <p14:creationId xmlns:p14="http://schemas.microsoft.com/office/powerpoint/2010/main" val="183385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Categories of Allergic Reactions: Severe</a:t>
            </a:r>
          </a:p>
        </p:txBody>
      </p:sp>
      <p:pic>
        <p:nvPicPr>
          <p:cNvPr id="4" name="Content Placeholder 3"/>
          <p:cNvPicPr>
            <a:picLocks noChangeAspect="1"/>
          </p:cNvPicPr>
          <p:nvPr/>
        </p:nvPicPr>
        <p:blipFill>
          <a:blip r:embed="rId2" cstate="print"/>
          <a:stretch>
            <a:fillRect/>
          </a:stretch>
        </p:blipFill>
        <p:spPr>
          <a:xfrm>
            <a:off x="10026040" y="431015"/>
            <a:ext cx="1359526" cy="1365622"/>
          </a:xfrm>
          <a:prstGeom prst="rect">
            <a:avLst/>
          </a:prstGeom>
        </p:spPr>
      </p:pic>
      <p:sp>
        <p:nvSpPr>
          <p:cNvPr id="5" name="TextBox 4"/>
          <p:cNvSpPr txBox="1"/>
          <p:nvPr/>
        </p:nvSpPr>
        <p:spPr>
          <a:xfrm>
            <a:off x="10026040" y="882993"/>
            <a:ext cx="1359526" cy="461665"/>
          </a:xfrm>
          <a:prstGeom prst="rect">
            <a:avLst/>
          </a:prstGeom>
          <a:noFill/>
        </p:spPr>
        <p:txBody>
          <a:bodyPr wrap="square" rtlCol="0">
            <a:spAutoFit/>
          </a:bodyPr>
          <a:lstStyle/>
          <a:p>
            <a:pPr algn="ctr"/>
            <a:r>
              <a:rPr lang="en-US" sz="2400" b="1" dirty="0"/>
              <a:t>14-3</a:t>
            </a:r>
          </a:p>
        </p:txBody>
      </p:sp>
      <p:pic>
        <p:nvPicPr>
          <p:cNvPr id="5122" name="Picture 2" descr="Step a or ouch: A bee stings. Step B or zap: the antigens are released into the mast cell. Step c or bang: the Stored chemical mediators (bombs) are released. Step d or boing: Specific antibodies act on the cell. Step e or Boom: results in Bronchospasm and Vasoconstriction in lungs, Decreased output, Decreased coronary flow in Heart, Vasodilation, Leakiness in Blood vessels, Pruritus, Edema, Urticaria in Skin. " title="Illustration shows the sequence of events, a through e, in anaphylax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8391" y="1592054"/>
            <a:ext cx="4940300" cy="4716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30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Patient Assessment for Allergic Reactions</a:t>
            </a:r>
          </a:p>
        </p:txBody>
      </p:sp>
    </p:spTree>
    <p:extLst>
      <p:ext uri="{BB962C8B-B14F-4D97-AF65-F5344CB8AC3E}">
        <p14:creationId xmlns:p14="http://schemas.microsoft.com/office/powerpoint/2010/main" val="210249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Patient Assessment: Scene Safety</a:t>
            </a:r>
          </a:p>
        </p:txBody>
      </p:sp>
      <p:sp>
        <p:nvSpPr>
          <p:cNvPr id="4" name="Content Placeholder 3"/>
          <p:cNvSpPr>
            <a:spLocks noGrp="1"/>
          </p:cNvSpPr>
          <p:nvPr>
            <p:ph idx="1"/>
          </p:nvPr>
        </p:nvSpPr>
        <p:spPr>
          <a:xfrm>
            <a:off x="925830" y="2142836"/>
            <a:ext cx="9067915" cy="4047081"/>
          </a:xfrm>
        </p:spPr>
        <p:txBody>
          <a:bodyPr/>
          <a:lstStyle/>
          <a:p>
            <a:pPr marL="0" indent="0">
              <a:buNone/>
            </a:pPr>
            <a:r>
              <a:rPr lang="en-US" b="1" dirty="0"/>
              <a:t>Assessment starts with scene safety considerations.</a:t>
            </a:r>
          </a:p>
          <a:p>
            <a:pPr marL="0" indent="0">
              <a:buNone/>
            </a:pPr>
            <a:r>
              <a:rPr lang="en-US" b="1" dirty="0"/>
              <a:t> </a:t>
            </a:r>
          </a:p>
          <a:p>
            <a:pPr lvl="1"/>
            <a:r>
              <a:rPr lang="en-US" sz="2200" dirty="0"/>
              <a:t>Important if rescuers will be exposed to the suspected allergen</a:t>
            </a:r>
          </a:p>
          <a:p>
            <a:pPr lvl="2"/>
            <a:r>
              <a:rPr lang="en-US" sz="2000" dirty="0"/>
              <a:t>Especially for those who have the same allergy</a:t>
            </a:r>
          </a:p>
          <a:p>
            <a:pPr lvl="2"/>
            <a:endParaRPr lang="en-US" sz="2000" dirty="0"/>
          </a:p>
          <a:p>
            <a:pPr lvl="1"/>
            <a:r>
              <a:rPr lang="en-US" sz="2200" dirty="0"/>
              <a:t>Any rescuer who has the same allergy as patient should NOT risk exposure.</a:t>
            </a:r>
          </a:p>
          <a:p>
            <a:endParaRPr lang="en-US" dirty="0"/>
          </a:p>
        </p:txBody>
      </p:sp>
    </p:spTree>
    <p:extLst>
      <p:ext uri="{BB962C8B-B14F-4D97-AF65-F5344CB8AC3E}">
        <p14:creationId xmlns:p14="http://schemas.microsoft.com/office/powerpoint/2010/main" val="203942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Patient Assessment: Primary Assessment</a:t>
            </a:r>
          </a:p>
        </p:txBody>
      </p:sp>
      <p:sp>
        <p:nvSpPr>
          <p:cNvPr id="4" name="Content Placeholder 3"/>
          <p:cNvSpPr>
            <a:spLocks noGrp="1"/>
          </p:cNvSpPr>
          <p:nvPr>
            <p:ph idx="1"/>
          </p:nvPr>
        </p:nvSpPr>
        <p:spPr>
          <a:xfrm>
            <a:off x="925830" y="1958109"/>
            <a:ext cx="10287000" cy="4231808"/>
          </a:xfrm>
        </p:spPr>
        <p:txBody>
          <a:bodyPr/>
          <a:lstStyle/>
          <a:p>
            <a:pPr lvl="0"/>
            <a:r>
              <a:rPr lang="en-US" dirty="0"/>
              <a:t>Treat any immediate threats to life: </a:t>
            </a:r>
          </a:p>
          <a:p>
            <a:pPr lvl="1"/>
            <a:r>
              <a:rPr lang="en-US" dirty="0"/>
              <a:t>Depending on the severity of patient’s distress, may need to JUST care for life threats </a:t>
            </a:r>
          </a:p>
          <a:p>
            <a:pPr lvl="2"/>
            <a:r>
              <a:rPr lang="en-US" sz="2000" dirty="0"/>
              <a:t>Not perform a secondary patient assessment until additional rescuers arrive</a:t>
            </a:r>
          </a:p>
          <a:p>
            <a:pPr lvl="0"/>
            <a:r>
              <a:rPr lang="en-US" dirty="0"/>
              <a:t>No immediate threats to life: </a:t>
            </a:r>
          </a:p>
          <a:p>
            <a:pPr lvl="1"/>
            <a:r>
              <a:rPr lang="en-US" dirty="0"/>
              <a:t>Proceed with obtaining a medical history.</a:t>
            </a:r>
          </a:p>
          <a:p>
            <a:pPr lvl="1"/>
            <a:r>
              <a:rPr lang="en-US" dirty="0"/>
              <a:t>Perform the secondary patient assessment. </a:t>
            </a:r>
          </a:p>
          <a:p>
            <a:pPr lvl="0"/>
            <a:r>
              <a:rPr lang="en-US" dirty="0"/>
              <a:t>Continue to monitor patient’s ABCDs carefully.</a:t>
            </a:r>
          </a:p>
          <a:p>
            <a:endParaRPr lang="en-US" dirty="0"/>
          </a:p>
        </p:txBody>
      </p:sp>
    </p:spTree>
    <p:extLst>
      <p:ext uri="{BB962C8B-B14F-4D97-AF65-F5344CB8AC3E}">
        <p14:creationId xmlns:p14="http://schemas.microsoft.com/office/powerpoint/2010/main" val="2368252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C8CBCF-2D64-4A1D-A6AF-7C4571C2A37F}"/>
              </a:ext>
            </a:extLst>
          </p:cNvPr>
          <p:cNvSpPr>
            <a:spLocks noGrp="1"/>
          </p:cNvSpPr>
          <p:nvPr>
            <p:ph type="title"/>
          </p:nvPr>
        </p:nvSpPr>
        <p:spPr/>
        <p:txBody>
          <a:bodyPr/>
          <a:lstStyle/>
          <a:p>
            <a:pPr marR="0" rtl="0"/>
            <a:r>
              <a:rPr lang="en-US" b="1" i="0" u="none" strike="noStrike" kern="1600" baseline="0" dirty="0"/>
              <a:t>Patient Assessment:</a:t>
            </a:r>
            <a:r>
              <a:rPr lang="en-US" b="1" i="0" u="none" strike="noStrike" kern="1600" dirty="0"/>
              <a:t> Secondary Assessment</a:t>
            </a:r>
            <a:endParaRPr lang="en-US" b="1" i="0" u="none" strike="noStrike" kern="1600" baseline="0" dirty="0"/>
          </a:p>
        </p:txBody>
      </p:sp>
      <p:sp>
        <p:nvSpPr>
          <p:cNvPr id="3" name="Text Placeholder 2">
            <a:extLst>
              <a:ext uri="{FF2B5EF4-FFF2-40B4-BE49-F238E27FC236}">
                <a16:creationId xmlns="" xmlns:a16="http://schemas.microsoft.com/office/drawing/2014/main" id="{806F6242-4646-4815-A8F5-DA80167F16C0}"/>
              </a:ext>
            </a:extLst>
          </p:cNvPr>
          <p:cNvSpPr>
            <a:spLocks noGrp="1"/>
          </p:cNvSpPr>
          <p:nvPr>
            <p:ph type="body" idx="1"/>
          </p:nvPr>
        </p:nvSpPr>
        <p:spPr/>
        <p:txBody>
          <a:bodyPr/>
          <a:lstStyle/>
          <a:p>
            <a:pPr marR="0" lvl="0" rtl="0"/>
            <a:r>
              <a:rPr lang="en-US" dirty="0"/>
              <a:t>S</a:t>
            </a:r>
            <a:r>
              <a:rPr lang="en-US" u="none" strike="noStrike" baseline="0" dirty="0"/>
              <a:t>igns and symptoms of an allergic reaction are often evolving.</a:t>
            </a:r>
          </a:p>
          <a:p>
            <a:pPr lvl="1"/>
            <a:r>
              <a:rPr lang="en-US" dirty="0"/>
              <a:t>M</a:t>
            </a:r>
            <a:r>
              <a:rPr lang="en-US" u="none" strike="noStrike" baseline="0" dirty="0"/>
              <a:t>ay not be immediately apparent</a:t>
            </a:r>
          </a:p>
          <a:p>
            <a:pPr lvl="1"/>
            <a:r>
              <a:rPr lang="en-US" dirty="0"/>
              <a:t>C</a:t>
            </a:r>
            <a:r>
              <a:rPr lang="en-US" u="none" strike="noStrike" baseline="0" dirty="0"/>
              <a:t>an change over time</a:t>
            </a:r>
          </a:p>
          <a:p>
            <a:pPr marR="0" lvl="0" rtl="0"/>
            <a:r>
              <a:rPr lang="en-US" u="none" strike="noStrike" baseline="0" dirty="0"/>
              <a:t>As a rule, those associated with respiratory impairment are especially ominous.</a:t>
            </a:r>
          </a:p>
          <a:p>
            <a:pPr lvl="1"/>
            <a:r>
              <a:rPr lang="en-US" dirty="0"/>
              <a:t>I</a:t>
            </a:r>
            <a:r>
              <a:rPr lang="en-US" u="none" strike="noStrike" baseline="0" dirty="0"/>
              <a:t>ndicate a potentially serious reaction</a:t>
            </a:r>
          </a:p>
        </p:txBody>
      </p:sp>
      <p:pic>
        <p:nvPicPr>
          <p:cNvPr id="4" name="Content Placeholder 3"/>
          <p:cNvPicPr>
            <a:picLocks noChangeAspect="1"/>
          </p:cNvPicPr>
          <p:nvPr/>
        </p:nvPicPr>
        <p:blipFill>
          <a:blip r:embed="rId2" cstate="print"/>
          <a:stretch>
            <a:fillRect/>
          </a:stretch>
        </p:blipFill>
        <p:spPr>
          <a:xfrm>
            <a:off x="10026040" y="431015"/>
            <a:ext cx="1359526" cy="1365622"/>
          </a:xfrm>
          <a:prstGeom prst="rect">
            <a:avLst/>
          </a:prstGeom>
        </p:spPr>
      </p:pic>
      <p:sp>
        <p:nvSpPr>
          <p:cNvPr id="5" name="TextBox 4"/>
          <p:cNvSpPr txBox="1"/>
          <p:nvPr/>
        </p:nvSpPr>
        <p:spPr>
          <a:xfrm>
            <a:off x="10026040" y="882993"/>
            <a:ext cx="1359526" cy="461665"/>
          </a:xfrm>
          <a:prstGeom prst="rect">
            <a:avLst/>
          </a:prstGeom>
          <a:noFill/>
        </p:spPr>
        <p:txBody>
          <a:bodyPr wrap="square" rtlCol="0">
            <a:spAutoFit/>
          </a:bodyPr>
          <a:lstStyle/>
          <a:p>
            <a:pPr algn="ctr"/>
            <a:r>
              <a:rPr lang="en-US" sz="2400" b="1" dirty="0"/>
              <a:t>14-3</a:t>
            </a:r>
          </a:p>
        </p:txBody>
      </p:sp>
    </p:spTree>
    <p:extLst>
      <p:ext uri="{BB962C8B-B14F-4D97-AF65-F5344CB8AC3E}">
        <p14:creationId xmlns:p14="http://schemas.microsoft.com/office/powerpoint/2010/main" val="1038828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C8CBCF-2D64-4A1D-A6AF-7C4571C2A37F}"/>
              </a:ext>
            </a:extLst>
          </p:cNvPr>
          <p:cNvSpPr>
            <a:spLocks noGrp="1"/>
          </p:cNvSpPr>
          <p:nvPr>
            <p:ph type="title"/>
          </p:nvPr>
        </p:nvSpPr>
        <p:spPr/>
        <p:txBody>
          <a:bodyPr/>
          <a:lstStyle/>
          <a:p>
            <a:pPr marR="0" rtl="0"/>
            <a:r>
              <a:rPr lang="en-US" b="1" i="0" u="none" strike="noStrike" kern="1600" baseline="0" dirty="0"/>
              <a:t>Patient Assessment:</a:t>
            </a:r>
            <a:r>
              <a:rPr lang="en-US" b="1" i="0" u="none" strike="noStrike" kern="1600" dirty="0"/>
              <a:t> SAMPLE</a:t>
            </a:r>
            <a:endParaRPr lang="en-US" b="1" i="0" u="none" strike="noStrike" kern="1600" baseline="0" dirty="0"/>
          </a:p>
        </p:txBody>
      </p:sp>
      <p:sp>
        <p:nvSpPr>
          <p:cNvPr id="3" name="Text Placeholder 2">
            <a:extLst>
              <a:ext uri="{FF2B5EF4-FFF2-40B4-BE49-F238E27FC236}">
                <a16:creationId xmlns="" xmlns:a16="http://schemas.microsoft.com/office/drawing/2014/main" id="{806F6242-4646-4815-A8F5-DA80167F16C0}"/>
              </a:ext>
            </a:extLst>
          </p:cNvPr>
          <p:cNvSpPr>
            <a:spLocks noGrp="1"/>
          </p:cNvSpPr>
          <p:nvPr>
            <p:ph type="body" idx="1"/>
          </p:nvPr>
        </p:nvSpPr>
        <p:spPr>
          <a:xfrm>
            <a:off x="806434" y="1796637"/>
            <a:ext cx="5204460" cy="4462717"/>
          </a:xfrm>
        </p:spPr>
        <p:txBody>
          <a:bodyPr/>
          <a:lstStyle/>
          <a:p>
            <a:pPr lvl="0"/>
            <a:r>
              <a:rPr lang="en-US" dirty="0"/>
              <a:t>Obtain a SAMPLE history.</a:t>
            </a:r>
          </a:p>
          <a:p>
            <a:pPr lvl="1"/>
            <a:r>
              <a:rPr lang="en-US" dirty="0"/>
              <a:t>Pay close attention to any known allergies.</a:t>
            </a:r>
          </a:p>
          <a:p>
            <a:pPr lvl="2"/>
            <a:r>
              <a:rPr lang="en-US" dirty="0"/>
              <a:t>Including medications</a:t>
            </a:r>
          </a:p>
          <a:p>
            <a:pPr lvl="1"/>
            <a:r>
              <a:rPr lang="en-US" dirty="0"/>
              <a:t>Ask for details of previous allergic reactions. </a:t>
            </a:r>
          </a:p>
          <a:p>
            <a:pPr lvl="1"/>
            <a:r>
              <a:rPr lang="en-US" u="none" strike="noStrike" baseline="0" dirty="0"/>
              <a:t>For patients with known allergies: </a:t>
            </a:r>
          </a:p>
          <a:p>
            <a:pPr lvl="2"/>
            <a:r>
              <a:rPr lang="en-US" dirty="0"/>
              <a:t>“E</a:t>
            </a:r>
            <a:r>
              <a:rPr lang="en-US" u="none" strike="noStrike" baseline="0" dirty="0"/>
              <a:t>ver had a severe allergic reaction or an anaphylactic reaction</a:t>
            </a:r>
            <a:r>
              <a:rPr lang="en-US" dirty="0"/>
              <a:t>?”</a:t>
            </a:r>
            <a:endParaRPr lang="en-US" u="none" strike="noStrike" baseline="0" dirty="0"/>
          </a:p>
          <a:p>
            <a:pPr marR="0" lvl="0" rtl="0"/>
            <a:r>
              <a:rPr lang="en-US" dirty="0"/>
              <a:t>A</a:t>
            </a:r>
            <a:r>
              <a:rPr lang="en-US" u="none" strike="noStrike" baseline="0" dirty="0"/>
              <a:t>sk patients whether they have taken any medications to self-treat this current allergic reaction.</a:t>
            </a:r>
          </a:p>
        </p:txBody>
      </p:sp>
      <p:pic>
        <p:nvPicPr>
          <p:cNvPr id="5" name="Content Placeholder 3"/>
          <p:cNvPicPr>
            <a:picLocks noChangeAspect="1"/>
          </p:cNvPicPr>
          <p:nvPr/>
        </p:nvPicPr>
        <p:blipFill>
          <a:blip r:embed="rId2" cstate="print"/>
          <a:stretch>
            <a:fillRect/>
          </a:stretch>
        </p:blipFill>
        <p:spPr>
          <a:xfrm>
            <a:off x="10026040" y="431015"/>
            <a:ext cx="1359526" cy="1365622"/>
          </a:xfrm>
          <a:prstGeom prst="rect">
            <a:avLst/>
          </a:prstGeom>
        </p:spPr>
      </p:pic>
      <p:sp>
        <p:nvSpPr>
          <p:cNvPr id="6" name="TextBox 5"/>
          <p:cNvSpPr txBox="1"/>
          <p:nvPr/>
        </p:nvSpPr>
        <p:spPr>
          <a:xfrm>
            <a:off x="10026040" y="882993"/>
            <a:ext cx="1359526" cy="461665"/>
          </a:xfrm>
          <a:prstGeom prst="rect">
            <a:avLst/>
          </a:prstGeom>
          <a:noFill/>
        </p:spPr>
        <p:txBody>
          <a:bodyPr wrap="square" rtlCol="0">
            <a:spAutoFit/>
          </a:bodyPr>
          <a:lstStyle/>
          <a:p>
            <a:pPr algn="ctr"/>
            <a:r>
              <a:rPr lang="en-US" sz="2400" b="1" dirty="0"/>
              <a:t>14-3</a:t>
            </a:r>
          </a:p>
        </p:txBody>
      </p:sp>
      <p:pic>
        <p:nvPicPr>
          <p:cNvPr id="1026" name="Picture 2" descr="The table shows two columns: Brand name and generic name. Row entries are as follows. Row 1: Allegra; Fexofenadine. Row 2: Astelin; Azelastine hydrochloride. Row 3: Benadryl; Diphenhydramine. Row 4: Clarinex; Desloratadine. Row 5: Claritin; Loratadine. Row 6: Chlor-Trimeton; Chlorpheniramine. Row 7: Dimetene; Brompheniramine. Row 8: Zyrtec; Cetirizine. Row 9: Tavist; Clemastine." title="A table shows common oral allergy medica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6841" y="2122401"/>
            <a:ext cx="3804784" cy="3969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664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Terms</a:t>
            </a:r>
          </a:p>
        </p:txBody>
      </p:sp>
      <p:sp>
        <p:nvSpPr>
          <p:cNvPr id="3" name="Content Placeholder 2"/>
          <p:cNvSpPr>
            <a:spLocks noGrp="1"/>
          </p:cNvSpPr>
          <p:nvPr>
            <p:ph idx="1"/>
          </p:nvPr>
        </p:nvSpPr>
        <p:spPr>
          <a:xfrm>
            <a:off x="925830" y="1394692"/>
            <a:ext cx="10287000" cy="4795226"/>
          </a:xfrm>
        </p:spPr>
        <p:txBody>
          <a:bodyPr/>
          <a:lstStyle/>
          <a:p>
            <a:r>
              <a:rPr lang="en-US" dirty="0"/>
              <a:t>Allergen</a:t>
            </a:r>
          </a:p>
          <a:p>
            <a:r>
              <a:rPr lang="en-US" dirty="0"/>
              <a:t>Allergic reaction</a:t>
            </a:r>
          </a:p>
          <a:p>
            <a:r>
              <a:rPr lang="en-US" dirty="0"/>
              <a:t>Anaphylaxis</a:t>
            </a:r>
          </a:p>
          <a:p>
            <a:r>
              <a:rPr lang="en-US" dirty="0"/>
              <a:t>Angioedema</a:t>
            </a:r>
          </a:p>
          <a:p>
            <a:r>
              <a:rPr lang="en-US" dirty="0"/>
              <a:t>Antibody</a:t>
            </a:r>
          </a:p>
          <a:p>
            <a:r>
              <a:rPr lang="en-US" dirty="0"/>
              <a:t>Histamine</a:t>
            </a:r>
          </a:p>
          <a:p>
            <a:r>
              <a:rPr lang="en-US" dirty="0"/>
              <a:t>Hypersensitivity</a:t>
            </a:r>
          </a:p>
          <a:p>
            <a:r>
              <a:rPr lang="en-US" dirty="0"/>
              <a:t>Pruritus</a:t>
            </a:r>
          </a:p>
          <a:p>
            <a:r>
              <a:rPr lang="en-US" dirty="0"/>
              <a:t>Urticaria</a:t>
            </a:r>
          </a:p>
        </p:txBody>
      </p:sp>
    </p:spTree>
    <p:extLst>
      <p:ext uri="{BB962C8B-B14F-4D97-AF65-F5344CB8AC3E}">
        <p14:creationId xmlns:p14="http://schemas.microsoft.com/office/powerpoint/2010/main" val="302893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5DD1EA-13EF-4C0F-8817-39F88BBC128E}"/>
              </a:ext>
            </a:extLst>
          </p:cNvPr>
          <p:cNvSpPr>
            <a:spLocks noGrp="1"/>
          </p:cNvSpPr>
          <p:nvPr>
            <p:ph type="title"/>
          </p:nvPr>
        </p:nvSpPr>
        <p:spPr/>
        <p:txBody>
          <a:bodyPr/>
          <a:lstStyle/>
          <a:p>
            <a:pPr marR="0" rtl="0"/>
            <a:r>
              <a:rPr lang="en-US" b="1" i="0" u="none" strike="noStrike" kern="1600" baseline="0" dirty="0"/>
              <a:t>Patient Assessment: Anaphylactic Shock</a:t>
            </a:r>
          </a:p>
        </p:txBody>
      </p:sp>
      <p:sp>
        <p:nvSpPr>
          <p:cNvPr id="3" name="Text Placeholder 2">
            <a:extLst>
              <a:ext uri="{FF2B5EF4-FFF2-40B4-BE49-F238E27FC236}">
                <a16:creationId xmlns="" xmlns:a16="http://schemas.microsoft.com/office/drawing/2014/main" id="{69594076-C433-4ACE-A278-6551B833E241}"/>
              </a:ext>
            </a:extLst>
          </p:cNvPr>
          <p:cNvSpPr>
            <a:spLocks noGrp="1"/>
          </p:cNvSpPr>
          <p:nvPr>
            <p:ph type="body" idx="1"/>
          </p:nvPr>
        </p:nvSpPr>
        <p:spPr>
          <a:xfrm>
            <a:off x="878205" y="1548631"/>
            <a:ext cx="10435590" cy="4878354"/>
          </a:xfrm>
        </p:spPr>
        <p:txBody>
          <a:bodyPr/>
          <a:lstStyle/>
          <a:p>
            <a:pPr marL="0" marR="0" lvl="0" indent="0" rtl="0">
              <a:buNone/>
            </a:pPr>
            <a:r>
              <a:rPr lang="en-US" b="1" u="none" strike="noStrike" baseline="0" dirty="0"/>
              <a:t>Anaphylactic Shock </a:t>
            </a:r>
          </a:p>
          <a:p>
            <a:pPr marR="0" lvl="0" rtl="0"/>
            <a:r>
              <a:rPr lang="en-US" dirty="0"/>
              <a:t>I</a:t>
            </a:r>
            <a:r>
              <a:rPr lang="en-US" u="none" strike="noStrike" baseline="0" dirty="0"/>
              <a:t>dentified by the simultaneous presence of the:</a:t>
            </a:r>
          </a:p>
          <a:p>
            <a:pPr marL="914400" lvl="1" indent="-457200">
              <a:buFont typeface="+mj-lt"/>
              <a:buAutoNum type="arabicPeriod"/>
            </a:pPr>
            <a:r>
              <a:rPr lang="en-US" u="none" strike="noStrike" baseline="0" dirty="0"/>
              <a:t>Signs of a severe allergic reaction</a:t>
            </a:r>
          </a:p>
          <a:p>
            <a:pPr marL="914400" lvl="1" indent="-457200">
              <a:buFont typeface="+mj-lt"/>
              <a:buAutoNum type="arabicPeriod"/>
            </a:pPr>
            <a:r>
              <a:rPr lang="en-US" u="none" strike="noStrike" baseline="0" dirty="0"/>
              <a:t>Shock (nonhemorrhagic hypovolemic shock)</a:t>
            </a:r>
          </a:p>
          <a:p>
            <a:r>
              <a:rPr lang="en-US" dirty="0"/>
              <a:t>Symptoms/signs </a:t>
            </a:r>
            <a:r>
              <a:rPr lang="en-US" u="none" strike="noStrike" baseline="0" dirty="0"/>
              <a:t>include the following:</a:t>
            </a:r>
          </a:p>
          <a:p>
            <a:pPr lvl="1"/>
            <a:r>
              <a:rPr lang="en-US" u="none" strike="noStrike" baseline="0" dirty="0"/>
              <a:t>Systolic blood pressure below 90 mm Hg</a:t>
            </a:r>
          </a:p>
          <a:p>
            <a:pPr lvl="1"/>
            <a:r>
              <a:rPr lang="en-US" u="none" strike="noStrike" baseline="0" dirty="0"/>
              <a:t>Respirations greater than 20 breaths/min</a:t>
            </a:r>
          </a:p>
          <a:p>
            <a:pPr lvl="1"/>
            <a:r>
              <a:rPr lang="en-US" u="none" strike="noStrike" baseline="0" dirty="0"/>
              <a:t>Heart rate greater than 110 beats per minute</a:t>
            </a:r>
          </a:p>
          <a:p>
            <a:pPr lvl="2"/>
            <a:r>
              <a:rPr lang="en-US" sz="2000" dirty="0"/>
              <a:t>I</a:t>
            </a:r>
            <a:r>
              <a:rPr lang="en-US" sz="2000" u="none" strike="noStrike" baseline="0" dirty="0"/>
              <a:t>n some cases, pulse rate less than 60 beats per minute</a:t>
            </a:r>
          </a:p>
          <a:p>
            <a:pPr lvl="1"/>
            <a:r>
              <a:rPr lang="en-US" u="none" strike="noStrike" baseline="0" dirty="0"/>
              <a:t>Level of responsiveness decreased</a:t>
            </a:r>
          </a:p>
          <a:p>
            <a:pPr lvl="2"/>
            <a:r>
              <a:rPr lang="en-US" sz="2000" u="none" strike="noStrike" baseline="0" dirty="0"/>
              <a:t>AVPU scale less than A (alert)</a:t>
            </a:r>
          </a:p>
          <a:p>
            <a:pPr lvl="1"/>
            <a:r>
              <a:rPr lang="en-US" u="none" strike="noStrike" baseline="0" dirty="0"/>
              <a:t>Pulse oxygen saturation levels less than 90%</a:t>
            </a:r>
          </a:p>
          <a:p>
            <a:pPr lvl="2"/>
            <a:r>
              <a:rPr lang="en-US" sz="2000" dirty="0"/>
              <a:t>M</a:t>
            </a:r>
            <a:r>
              <a:rPr lang="en-US" sz="2000" u="none" strike="noStrike" baseline="0" dirty="0"/>
              <a:t>ay be less than 80%</a:t>
            </a:r>
          </a:p>
        </p:txBody>
      </p:sp>
      <p:pic>
        <p:nvPicPr>
          <p:cNvPr id="4" name="Content Placeholder 3"/>
          <p:cNvPicPr>
            <a:picLocks noChangeAspect="1"/>
          </p:cNvPicPr>
          <p:nvPr/>
        </p:nvPicPr>
        <p:blipFill>
          <a:blip r:embed="rId2" cstate="print"/>
          <a:stretch>
            <a:fillRect/>
          </a:stretch>
        </p:blipFill>
        <p:spPr>
          <a:xfrm>
            <a:off x="10026040" y="431015"/>
            <a:ext cx="1359526" cy="1365622"/>
          </a:xfrm>
          <a:prstGeom prst="rect">
            <a:avLst/>
          </a:prstGeom>
        </p:spPr>
      </p:pic>
      <p:sp>
        <p:nvSpPr>
          <p:cNvPr id="5" name="TextBox 4"/>
          <p:cNvSpPr txBox="1"/>
          <p:nvPr/>
        </p:nvSpPr>
        <p:spPr>
          <a:xfrm>
            <a:off x="10026040" y="882993"/>
            <a:ext cx="1359526" cy="461665"/>
          </a:xfrm>
          <a:prstGeom prst="rect">
            <a:avLst/>
          </a:prstGeom>
          <a:noFill/>
        </p:spPr>
        <p:txBody>
          <a:bodyPr wrap="square" rtlCol="0">
            <a:spAutoFit/>
          </a:bodyPr>
          <a:lstStyle/>
          <a:p>
            <a:pPr algn="ctr"/>
            <a:r>
              <a:rPr lang="en-US" sz="2400" b="1" dirty="0"/>
              <a:t>14-3</a:t>
            </a:r>
          </a:p>
        </p:txBody>
      </p:sp>
    </p:spTree>
    <p:extLst>
      <p:ext uri="{BB962C8B-B14F-4D97-AF65-F5344CB8AC3E}">
        <p14:creationId xmlns:p14="http://schemas.microsoft.com/office/powerpoint/2010/main" val="22793369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Management of Allergic Reactions</a:t>
            </a:r>
          </a:p>
        </p:txBody>
      </p:sp>
    </p:spTree>
    <p:extLst>
      <p:ext uri="{BB962C8B-B14F-4D97-AF65-F5344CB8AC3E}">
        <p14:creationId xmlns:p14="http://schemas.microsoft.com/office/powerpoint/2010/main" val="172387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7DA1B2-6850-48A6-A2CB-136AE4E210E1}"/>
              </a:ext>
            </a:extLst>
          </p:cNvPr>
          <p:cNvSpPr>
            <a:spLocks noGrp="1"/>
          </p:cNvSpPr>
          <p:nvPr>
            <p:ph type="title"/>
          </p:nvPr>
        </p:nvSpPr>
        <p:spPr/>
        <p:txBody>
          <a:bodyPr/>
          <a:lstStyle/>
          <a:p>
            <a:pPr marR="0" rtl="0"/>
            <a:r>
              <a:rPr lang="en-US" b="1" i="0" u="none" strike="noStrike" kern="1600" baseline="0" dirty="0"/>
              <a:t>Management: Moderate and Severe Reactions</a:t>
            </a:r>
          </a:p>
        </p:txBody>
      </p:sp>
      <p:sp>
        <p:nvSpPr>
          <p:cNvPr id="3" name="Text Placeholder 2">
            <a:extLst>
              <a:ext uri="{FF2B5EF4-FFF2-40B4-BE49-F238E27FC236}">
                <a16:creationId xmlns="" xmlns:a16="http://schemas.microsoft.com/office/drawing/2014/main" id="{68B443E3-E34A-437C-85AF-C87DD466960F}"/>
              </a:ext>
            </a:extLst>
          </p:cNvPr>
          <p:cNvSpPr>
            <a:spLocks noGrp="1"/>
          </p:cNvSpPr>
          <p:nvPr>
            <p:ph type="body" idx="1"/>
          </p:nvPr>
        </p:nvSpPr>
        <p:spPr/>
        <p:txBody>
          <a:bodyPr/>
          <a:lstStyle/>
          <a:p>
            <a:pPr marL="0" marR="0" lvl="0" indent="0" rtl="0">
              <a:buNone/>
            </a:pPr>
            <a:r>
              <a:rPr lang="en-US" b="1" u="none" strike="noStrike" baseline="0" dirty="0"/>
              <a:t>Moderate and Severe (Anaphylactic) Allergic Reactions </a:t>
            </a:r>
          </a:p>
          <a:p>
            <a:pPr marR="0" lvl="0" rtl="0"/>
            <a:r>
              <a:rPr lang="en-US" dirty="0"/>
              <a:t>C</a:t>
            </a:r>
            <a:r>
              <a:rPr lang="en-US" u="none" strike="noStrike" baseline="0" dirty="0"/>
              <a:t>onstitute a true emergency that must be treated immediately to prevent life-threatening shock</a:t>
            </a:r>
          </a:p>
          <a:p>
            <a:pPr marR="0" lvl="0" rtl="0"/>
            <a:r>
              <a:rPr lang="en-US" u="none" strike="noStrike" baseline="0" dirty="0"/>
              <a:t>Begin treatment by correcting any ABCD-related problems.</a:t>
            </a:r>
          </a:p>
          <a:p>
            <a:pPr lvl="1"/>
            <a:r>
              <a:rPr lang="en-US" u="none" strike="noStrike" baseline="0" dirty="0"/>
              <a:t>Open the airway.</a:t>
            </a:r>
          </a:p>
          <a:p>
            <a:pPr lvl="1"/>
            <a:r>
              <a:rPr lang="en-US" u="none" strike="noStrike" baseline="0" dirty="0"/>
              <a:t>If patient has an EpiPen, assist patient as soon as possible by delivering the shot of epinephrine. </a:t>
            </a:r>
          </a:p>
          <a:p>
            <a:pPr lvl="1"/>
            <a:r>
              <a:rPr lang="en-US" u="none" strike="noStrike" baseline="0" dirty="0"/>
              <a:t>Oxygen should be given using a nonrebreather mask at 15 LPM. </a:t>
            </a:r>
          </a:p>
          <a:p>
            <a:pPr lvl="1"/>
            <a:r>
              <a:rPr lang="en-US" dirty="0"/>
              <a:t>If necessary, assist patient’s ventilations with a bag-valve mask or begin CPR. </a:t>
            </a:r>
          </a:p>
          <a:p>
            <a:pPr lvl="1"/>
            <a:r>
              <a:rPr lang="en-US" dirty="0"/>
              <a:t>Arrange transport and notify advanced life support immediately.</a:t>
            </a:r>
          </a:p>
          <a:p>
            <a:pPr lvl="1"/>
            <a:endParaRPr lang="en-US" u="none" strike="noStrike" baseline="0" dirty="0"/>
          </a:p>
        </p:txBody>
      </p:sp>
      <p:pic>
        <p:nvPicPr>
          <p:cNvPr id="4" name="Content Placeholder 3"/>
          <p:cNvPicPr>
            <a:picLocks noChangeAspect="1"/>
          </p:cNvPicPr>
          <p:nvPr/>
        </p:nvPicPr>
        <p:blipFill>
          <a:blip r:embed="rId2" cstate="print"/>
          <a:stretch>
            <a:fillRect/>
          </a:stretch>
        </p:blipFill>
        <p:spPr>
          <a:xfrm>
            <a:off x="10026040" y="431015"/>
            <a:ext cx="1359526" cy="1365622"/>
          </a:xfrm>
          <a:prstGeom prst="rect">
            <a:avLst/>
          </a:prstGeom>
        </p:spPr>
      </p:pic>
      <p:sp>
        <p:nvSpPr>
          <p:cNvPr id="5" name="TextBox 4"/>
          <p:cNvSpPr txBox="1"/>
          <p:nvPr/>
        </p:nvSpPr>
        <p:spPr>
          <a:xfrm>
            <a:off x="10026040" y="882993"/>
            <a:ext cx="1359526" cy="461665"/>
          </a:xfrm>
          <a:prstGeom prst="rect">
            <a:avLst/>
          </a:prstGeom>
          <a:noFill/>
        </p:spPr>
        <p:txBody>
          <a:bodyPr wrap="square" rtlCol="0">
            <a:spAutoFit/>
          </a:bodyPr>
          <a:lstStyle/>
          <a:p>
            <a:pPr algn="ctr"/>
            <a:r>
              <a:rPr lang="en-US" sz="2400" b="1" dirty="0"/>
              <a:t>14-4</a:t>
            </a:r>
          </a:p>
        </p:txBody>
      </p:sp>
    </p:spTree>
    <p:extLst>
      <p:ext uri="{BB962C8B-B14F-4D97-AF65-F5344CB8AC3E}">
        <p14:creationId xmlns:p14="http://schemas.microsoft.com/office/powerpoint/2010/main" val="9513766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A9D66B-AC13-4FF6-B346-2F2E82A11769}"/>
              </a:ext>
            </a:extLst>
          </p:cNvPr>
          <p:cNvSpPr>
            <a:spLocks noGrp="1"/>
          </p:cNvSpPr>
          <p:nvPr>
            <p:ph type="title"/>
          </p:nvPr>
        </p:nvSpPr>
        <p:spPr/>
        <p:txBody>
          <a:bodyPr/>
          <a:lstStyle/>
          <a:p>
            <a:pPr marR="0" rtl="0"/>
            <a:r>
              <a:rPr lang="en-US" b="1" i="0" u="none" strike="noStrike" kern="1600" baseline="0" dirty="0"/>
              <a:t>Management of Allergic Reactions</a:t>
            </a:r>
          </a:p>
        </p:txBody>
      </p:sp>
      <p:sp>
        <p:nvSpPr>
          <p:cNvPr id="3" name="Text Placeholder 2">
            <a:extLst>
              <a:ext uri="{FF2B5EF4-FFF2-40B4-BE49-F238E27FC236}">
                <a16:creationId xmlns="" xmlns:a16="http://schemas.microsoft.com/office/drawing/2014/main" id="{58B56A2E-1677-464E-BFD5-784B905B778C}"/>
              </a:ext>
            </a:extLst>
          </p:cNvPr>
          <p:cNvSpPr>
            <a:spLocks noGrp="1"/>
          </p:cNvSpPr>
          <p:nvPr>
            <p:ph type="body" idx="1"/>
          </p:nvPr>
        </p:nvSpPr>
        <p:spPr>
          <a:xfrm>
            <a:off x="891540" y="1856510"/>
            <a:ext cx="10435590" cy="4333408"/>
          </a:xfrm>
        </p:spPr>
        <p:txBody>
          <a:bodyPr/>
          <a:lstStyle/>
          <a:p>
            <a:r>
              <a:rPr lang="en-US" dirty="0"/>
              <a:t>Remove any:</a:t>
            </a:r>
          </a:p>
          <a:p>
            <a:pPr lvl="1"/>
            <a:r>
              <a:rPr lang="en-US" dirty="0"/>
              <a:t>Tight-fitting necklaces, scarves, or bandanas from around the neck</a:t>
            </a:r>
            <a:endParaRPr lang="en-US" u="none" strike="noStrike" baseline="0" dirty="0"/>
          </a:p>
          <a:p>
            <a:pPr lvl="1"/>
            <a:r>
              <a:rPr lang="en-US" u="none" strike="noStrike" baseline="0" dirty="0"/>
              <a:t>Tight-fitting watches, rings, and bracelets, all of which can restrict or occlude blood flow through swollen distal structures</a:t>
            </a:r>
          </a:p>
          <a:p>
            <a:pPr marR="0" lvl="0" rtl="0"/>
            <a:r>
              <a:rPr lang="en-US" u="none" strike="noStrike" baseline="0" dirty="0"/>
              <a:t> Place patient into a position of comfort.</a:t>
            </a:r>
          </a:p>
          <a:p>
            <a:pPr lvl="1"/>
            <a:r>
              <a:rPr lang="en-US" u="none" strike="noStrike" baseline="0" dirty="0"/>
              <a:t>Typically</a:t>
            </a:r>
            <a:r>
              <a:rPr lang="en-US" u="none" strike="noStrike" dirty="0"/>
              <a:t> </a:t>
            </a:r>
            <a:r>
              <a:rPr lang="en-US" u="none" strike="noStrike" baseline="0" dirty="0"/>
              <a:t>seated and slightly forward position</a:t>
            </a:r>
          </a:p>
          <a:p>
            <a:pPr lvl="1"/>
            <a:r>
              <a:rPr lang="en-US" u="none" strike="noStrike" baseline="0" dirty="0"/>
              <a:t>If exhibits signs of shock or a decreased level of responsiveness, place patient in a supine position.</a:t>
            </a:r>
          </a:p>
          <a:p>
            <a:pPr marR="0" lvl="0" rtl="0"/>
            <a:r>
              <a:rPr lang="en-US" u="none" strike="noStrike" baseline="0" dirty="0"/>
              <a:t>If an allergic reaction is suspected, determine whether patient has an epinephrine auto-injector. </a:t>
            </a:r>
          </a:p>
          <a:p>
            <a:pPr lvl="1"/>
            <a:r>
              <a:rPr lang="en-US" u="none" strike="noStrike" baseline="0" dirty="0"/>
              <a:t>Do not use anyone else’s epinephrine auto-injector.</a:t>
            </a:r>
          </a:p>
        </p:txBody>
      </p:sp>
      <p:pic>
        <p:nvPicPr>
          <p:cNvPr id="4" name="Content Placeholder 3"/>
          <p:cNvPicPr>
            <a:picLocks noChangeAspect="1"/>
          </p:cNvPicPr>
          <p:nvPr/>
        </p:nvPicPr>
        <p:blipFill>
          <a:blip r:embed="rId2" cstate="print"/>
          <a:stretch>
            <a:fillRect/>
          </a:stretch>
        </p:blipFill>
        <p:spPr>
          <a:xfrm>
            <a:off x="10026040" y="431015"/>
            <a:ext cx="1359526" cy="1365622"/>
          </a:xfrm>
          <a:prstGeom prst="rect">
            <a:avLst/>
          </a:prstGeom>
        </p:spPr>
      </p:pic>
      <p:sp>
        <p:nvSpPr>
          <p:cNvPr id="5" name="TextBox 4"/>
          <p:cNvSpPr txBox="1"/>
          <p:nvPr/>
        </p:nvSpPr>
        <p:spPr>
          <a:xfrm>
            <a:off x="10026040" y="882993"/>
            <a:ext cx="1359526" cy="461665"/>
          </a:xfrm>
          <a:prstGeom prst="rect">
            <a:avLst/>
          </a:prstGeom>
          <a:noFill/>
        </p:spPr>
        <p:txBody>
          <a:bodyPr wrap="square" rtlCol="0">
            <a:spAutoFit/>
          </a:bodyPr>
          <a:lstStyle/>
          <a:p>
            <a:pPr algn="ctr"/>
            <a:r>
              <a:rPr lang="en-US" sz="2400" b="1" dirty="0"/>
              <a:t>14-4</a:t>
            </a:r>
          </a:p>
        </p:txBody>
      </p:sp>
    </p:spTree>
    <p:extLst>
      <p:ext uri="{BB962C8B-B14F-4D97-AF65-F5344CB8AC3E}">
        <p14:creationId xmlns:p14="http://schemas.microsoft.com/office/powerpoint/2010/main" val="19734646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8FD00B-07BB-4952-A5E6-7E6FC16E5171}"/>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Management of Allergic Reactions</a:t>
            </a:r>
          </a:p>
        </p:txBody>
      </p:sp>
      <p:sp>
        <p:nvSpPr>
          <p:cNvPr id="3" name="Text Placeholder 2">
            <a:extLst>
              <a:ext uri="{FF2B5EF4-FFF2-40B4-BE49-F238E27FC236}">
                <a16:creationId xmlns="" xmlns:a16="http://schemas.microsoft.com/office/drawing/2014/main" id="{5AB44AA2-58EF-4DB5-99F1-8EE88A83B296}"/>
              </a:ext>
            </a:extLst>
          </p:cNvPr>
          <p:cNvSpPr>
            <a:spLocks noGrp="1"/>
          </p:cNvSpPr>
          <p:nvPr>
            <p:ph sz="half" idx="1"/>
          </p:nvPr>
        </p:nvSpPr>
        <p:spPr>
          <a:xfrm>
            <a:off x="704850" y="1790839"/>
            <a:ext cx="5246255" cy="4729436"/>
          </a:xfrm>
        </p:spPr>
        <p:txBody>
          <a:bodyPr>
            <a:noAutofit/>
          </a:bodyPr>
          <a:lstStyle/>
          <a:p>
            <a:pPr marL="0" marR="0" lvl="0" indent="0" rtl="0">
              <a:lnSpc>
                <a:spcPct val="90000"/>
              </a:lnSpc>
              <a:buNone/>
            </a:pPr>
            <a:r>
              <a:rPr lang="en-US" b="1" u="none" strike="noStrike" baseline="0" dirty="0"/>
              <a:t>Epinephrine Auto-injector </a:t>
            </a:r>
            <a:endParaRPr lang="en-US" b="1" dirty="0"/>
          </a:p>
          <a:p>
            <a:pPr marR="0" lvl="0" rtl="0">
              <a:lnSpc>
                <a:spcPct val="90000"/>
              </a:lnSpc>
            </a:pPr>
            <a:r>
              <a:rPr lang="en-US" dirty="0"/>
              <a:t>C</a:t>
            </a:r>
            <a:r>
              <a:rPr lang="en-US" u="none" strike="noStrike" baseline="0" dirty="0"/>
              <a:t>ontains epinephrine, the drug of choice for managing severe allergic reactions</a:t>
            </a:r>
          </a:p>
          <a:p>
            <a:pPr marR="0" lvl="0" rtl="0">
              <a:lnSpc>
                <a:spcPct val="90000"/>
              </a:lnSpc>
            </a:pPr>
            <a:r>
              <a:rPr lang="en-US" dirty="0"/>
              <a:t>P</a:t>
            </a:r>
            <a:r>
              <a:rPr lang="en-US" u="none" strike="noStrike" baseline="0" dirty="0"/>
              <a:t>romotes bronchodilation and vasoconstriction, thereby relieving dyspnea and hypotension</a:t>
            </a:r>
          </a:p>
          <a:p>
            <a:pPr marR="0" lvl="0" rtl="0">
              <a:lnSpc>
                <a:spcPct val="90000"/>
              </a:lnSpc>
            </a:pPr>
            <a:r>
              <a:rPr lang="en-US" dirty="0"/>
              <a:t>C</a:t>
            </a:r>
            <a:r>
              <a:rPr lang="en-US" u="none" strike="noStrike" baseline="0" dirty="0"/>
              <a:t>ome prepackaged as a single-dose or dual-dose portable auto-injector</a:t>
            </a:r>
          </a:p>
          <a:p>
            <a:pPr lvl="1">
              <a:lnSpc>
                <a:spcPct val="90000"/>
              </a:lnSpc>
            </a:pPr>
            <a:r>
              <a:rPr lang="en-US" dirty="0"/>
              <a:t>S</a:t>
            </a:r>
            <a:r>
              <a:rPr lang="en-US" u="none" strike="noStrike" baseline="0" dirty="0"/>
              <a:t>old under brand names such as:</a:t>
            </a:r>
          </a:p>
          <a:p>
            <a:pPr lvl="2">
              <a:lnSpc>
                <a:spcPct val="90000"/>
              </a:lnSpc>
            </a:pPr>
            <a:r>
              <a:rPr lang="en-US" u="none" strike="noStrike" baseline="0" dirty="0"/>
              <a:t>Epi E-Z Pen</a:t>
            </a:r>
          </a:p>
          <a:p>
            <a:pPr lvl="2">
              <a:lnSpc>
                <a:spcPct val="90000"/>
              </a:lnSpc>
            </a:pPr>
            <a:r>
              <a:rPr lang="en-US" u="none" strike="noStrike" baseline="0" dirty="0"/>
              <a:t>EpiPen </a:t>
            </a:r>
          </a:p>
          <a:p>
            <a:pPr lvl="2">
              <a:lnSpc>
                <a:spcPct val="90000"/>
              </a:lnSpc>
            </a:pPr>
            <a:r>
              <a:rPr lang="en-US" u="none" strike="noStrike" baseline="0" dirty="0"/>
              <a:t>Auvi-Q </a:t>
            </a:r>
          </a:p>
        </p:txBody>
      </p:sp>
      <p:pic>
        <p:nvPicPr>
          <p:cNvPr id="5" name="Content Placeholder 3"/>
          <p:cNvPicPr>
            <a:picLocks noChangeAspect="1"/>
          </p:cNvPicPr>
          <p:nvPr/>
        </p:nvPicPr>
        <p:blipFill>
          <a:blip r:embed="rId2" cstate="print"/>
          <a:stretch>
            <a:fillRect/>
          </a:stretch>
        </p:blipFill>
        <p:spPr>
          <a:xfrm>
            <a:off x="10026040" y="431015"/>
            <a:ext cx="1359526" cy="1365622"/>
          </a:xfrm>
          <a:prstGeom prst="rect">
            <a:avLst/>
          </a:prstGeom>
        </p:spPr>
      </p:pic>
      <p:sp>
        <p:nvSpPr>
          <p:cNvPr id="6" name="TextBox 5"/>
          <p:cNvSpPr txBox="1"/>
          <p:nvPr/>
        </p:nvSpPr>
        <p:spPr>
          <a:xfrm>
            <a:off x="10026040" y="882993"/>
            <a:ext cx="1359526" cy="461665"/>
          </a:xfrm>
          <a:prstGeom prst="rect">
            <a:avLst/>
          </a:prstGeom>
          <a:noFill/>
        </p:spPr>
        <p:txBody>
          <a:bodyPr wrap="square" rtlCol="0">
            <a:spAutoFit/>
          </a:bodyPr>
          <a:lstStyle/>
          <a:p>
            <a:pPr algn="ctr"/>
            <a:r>
              <a:rPr lang="en-US" sz="2400" b="1" dirty="0"/>
              <a:t>14-4</a:t>
            </a:r>
          </a:p>
        </p:txBody>
      </p:sp>
      <p:pic>
        <p:nvPicPr>
          <p:cNvPr id="6146" name="Picture 2" descr="Photo A shows an auto-injector in a box. The text on the box reads, &quot;Epi-pen 2-pak,&quot; &quot;epinephrine injections, U S P,&quot; &quot;Auto-injectors 0.3 mg.&quot; Photo B shows an auto-injector Auvi-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5508" y="1695449"/>
            <a:ext cx="2892425" cy="457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46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8FD00B-07BB-4952-A5E6-7E6FC16E5171}"/>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Management of Allergic Reactions</a:t>
            </a:r>
          </a:p>
        </p:txBody>
      </p:sp>
      <p:sp>
        <p:nvSpPr>
          <p:cNvPr id="3" name="Text Placeholder 2">
            <a:extLst>
              <a:ext uri="{FF2B5EF4-FFF2-40B4-BE49-F238E27FC236}">
                <a16:creationId xmlns="" xmlns:a16="http://schemas.microsoft.com/office/drawing/2014/main" id="{5AB44AA2-58EF-4DB5-99F1-8EE88A83B296}"/>
              </a:ext>
            </a:extLst>
          </p:cNvPr>
          <p:cNvSpPr>
            <a:spLocks noGrp="1"/>
          </p:cNvSpPr>
          <p:nvPr>
            <p:ph sz="half" idx="1"/>
          </p:nvPr>
        </p:nvSpPr>
        <p:spPr>
          <a:xfrm>
            <a:off x="914400" y="1904398"/>
            <a:ext cx="10557164" cy="4729436"/>
          </a:xfrm>
        </p:spPr>
        <p:txBody>
          <a:bodyPr>
            <a:normAutofit/>
          </a:bodyPr>
          <a:lstStyle/>
          <a:p>
            <a:pPr>
              <a:lnSpc>
                <a:spcPct val="90000"/>
              </a:lnSpc>
            </a:pPr>
            <a:r>
              <a:rPr lang="en-US" dirty="0"/>
              <a:t>The Auto-Injectors a</a:t>
            </a:r>
            <a:r>
              <a:rPr lang="en-US" u="none" strike="noStrike" baseline="0" dirty="0"/>
              <a:t>dminister the proper dose of epinephrine using an automatic needle-injection system. </a:t>
            </a:r>
          </a:p>
          <a:p>
            <a:pPr marR="0" lvl="0" rtl="0">
              <a:lnSpc>
                <a:spcPct val="90000"/>
              </a:lnSpc>
            </a:pPr>
            <a:r>
              <a:rPr lang="en-US" dirty="0"/>
              <a:t>I</a:t>
            </a:r>
            <a:r>
              <a:rPr lang="en-US" u="none" strike="noStrike" baseline="0" dirty="0"/>
              <a:t>njectors come in:</a:t>
            </a:r>
          </a:p>
          <a:p>
            <a:pPr lvl="1">
              <a:lnSpc>
                <a:spcPct val="90000"/>
              </a:lnSpc>
            </a:pPr>
            <a:r>
              <a:rPr lang="en-US" u="none" strike="noStrike" baseline="0" dirty="0"/>
              <a:t>Adult and pediatric doses</a:t>
            </a:r>
          </a:p>
          <a:p>
            <a:pPr lvl="0"/>
            <a:r>
              <a:rPr lang="en-US" dirty="0"/>
              <a:t>Epinephrine is a fast-acting drug.</a:t>
            </a:r>
          </a:p>
          <a:p>
            <a:pPr lvl="1"/>
            <a:r>
              <a:rPr lang="en-US" dirty="0"/>
              <a:t>In most cases, a single dose will relieve symptoms within a few minutes.</a:t>
            </a:r>
          </a:p>
          <a:p>
            <a:pPr lvl="1"/>
            <a:r>
              <a:rPr lang="en-US" dirty="0"/>
              <a:t>Severe cases may require additional doses of epinephrine.</a:t>
            </a:r>
          </a:p>
          <a:p>
            <a:pPr lvl="2"/>
            <a:r>
              <a:rPr lang="en-US" sz="2000" dirty="0"/>
              <a:t>Especially true for prolonged transport situations</a:t>
            </a:r>
          </a:p>
          <a:p>
            <a:pPr lvl="2"/>
            <a:r>
              <a:rPr lang="en-US" sz="2000" dirty="0"/>
              <a:t>Second dose indicated if symptoms have not resolved within 10 minutes, or if they reoccur</a:t>
            </a:r>
          </a:p>
          <a:p>
            <a:pPr lvl="0"/>
            <a:r>
              <a:rPr lang="en-US" dirty="0"/>
              <a:t>Several epinephrine auto-injectors now have two doses of epinephrine in them, and thus can be used twice. </a:t>
            </a:r>
          </a:p>
          <a:p>
            <a:pPr>
              <a:lnSpc>
                <a:spcPct val="90000"/>
              </a:lnSpc>
            </a:pPr>
            <a:endParaRPr lang="en-US" sz="1800" dirty="0"/>
          </a:p>
        </p:txBody>
      </p:sp>
      <p:pic>
        <p:nvPicPr>
          <p:cNvPr id="6" name="Content Placeholder 3"/>
          <p:cNvPicPr>
            <a:picLocks noChangeAspect="1"/>
          </p:cNvPicPr>
          <p:nvPr/>
        </p:nvPicPr>
        <p:blipFill>
          <a:blip r:embed="rId2" cstate="print"/>
          <a:stretch>
            <a:fillRect/>
          </a:stretch>
        </p:blipFill>
        <p:spPr>
          <a:xfrm>
            <a:off x="10026040" y="431015"/>
            <a:ext cx="1359526" cy="1365622"/>
          </a:xfrm>
          <a:prstGeom prst="rect">
            <a:avLst/>
          </a:prstGeom>
        </p:spPr>
      </p:pic>
      <p:sp>
        <p:nvSpPr>
          <p:cNvPr id="7" name="TextBox 6"/>
          <p:cNvSpPr txBox="1"/>
          <p:nvPr/>
        </p:nvSpPr>
        <p:spPr>
          <a:xfrm>
            <a:off x="10026040" y="882993"/>
            <a:ext cx="1359526" cy="461665"/>
          </a:xfrm>
          <a:prstGeom prst="rect">
            <a:avLst/>
          </a:prstGeom>
          <a:noFill/>
        </p:spPr>
        <p:txBody>
          <a:bodyPr wrap="square" rtlCol="0">
            <a:spAutoFit/>
          </a:bodyPr>
          <a:lstStyle/>
          <a:p>
            <a:pPr algn="ctr"/>
            <a:r>
              <a:rPr lang="en-US" sz="2400" b="1" dirty="0"/>
              <a:t>14-4</a:t>
            </a:r>
          </a:p>
        </p:txBody>
      </p:sp>
    </p:spTree>
    <p:extLst>
      <p:ext uri="{BB962C8B-B14F-4D97-AF65-F5344CB8AC3E}">
        <p14:creationId xmlns:p14="http://schemas.microsoft.com/office/powerpoint/2010/main" val="245962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92F8D4-7D3D-4A8F-AB50-F6189B658313}"/>
              </a:ext>
            </a:extLst>
          </p:cNvPr>
          <p:cNvSpPr>
            <a:spLocks noGrp="1"/>
          </p:cNvSpPr>
          <p:nvPr>
            <p:ph type="title"/>
          </p:nvPr>
        </p:nvSpPr>
        <p:spPr/>
        <p:txBody>
          <a:bodyPr/>
          <a:lstStyle/>
          <a:p>
            <a:pPr marR="0" rtl="0"/>
            <a:r>
              <a:rPr lang="en-US" b="1" i="0" u="none" strike="noStrike" kern="1600" baseline="0" dirty="0"/>
              <a:t>Management of Allergic Reactions</a:t>
            </a:r>
          </a:p>
        </p:txBody>
      </p:sp>
      <p:sp>
        <p:nvSpPr>
          <p:cNvPr id="3" name="Text Placeholder 2">
            <a:extLst>
              <a:ext uri="{FF2B5EF4-FFF2-40B4-BE49-F238E27FC236}">
                <a16:creationId xmlns="" xmlns:a16="http://schemas.microsoft.com/office/drawing/2014/main" id="{BB41CAF5-16C3-40EB-8269-E4C53802BFFA}"/>
              </a:ext>
            </a:extLst>
          </p:cNvPr>
          <p:cNvSpPr>
            <a:spLocks noGrp="1"/>
          </p:cNvSpPr>
          <p:nvPr>
            <p:ph type="body" idx="1"/>
          </p:nvPr>
        </p:nvSpPr>
        <p:spPr>
          <a:xfrm>
            <a:off x="878205" y="2106619"/>
            <a:ext cx="10435590" cy="3986213"/>
          </a:xfrm>
        </p:spPr>
        <p:txBody>
          <a:bodyPr/>
          <a:lstStyle/>
          <a:p>
            <a:pPr marR="0" lvl="0" rtl="0"/>
            <a:r>
              <a:rPr lang="en-US" u="none" strike="noStrike" baseline="0" dirty="0"/>
              <a:t>Every 5 minutes,</a:t>
            </a:r>
            <a:r>
              <a:rPr lang="en-US" u="none" strike="noStrike" dirty="0"/>
              <a:t> </a:t>
            </a:r>
            <a:r>
              <a:rPr lang="en-US" dirty="0"/>
              <a:t>m</a:t>
            </a:r>
            <a:r>
              <a:rPr lang="en-US" u="none" strike="noStrike" baseline="0" dirty="0"/>
              <a:t>onitor:</a:t>
            </a:r>
          </a:p>
          <a:p>
            <a:pPr lvl="1"/>
            <a:r>
              <a:rPr lang="en-US" u="none" strike="noStrike" baseline="0" dirty="0"/>
              <a:t>Breathing</a:t>
            </a:r>
          </a:p>
          <a:p>
            <a:pPr lvl="1"/>
            <a:r>
              <a:rPr lang="en-US" u="none" strike="noStrike" baseline="0" dirty="0"/>
              <a:t>Lung sounds</a:t>
            </a:r>
          </a:p>
          <a:p>
            <a:pPr lvl="1"/>
            <a:r>
              <a:rPr lang="en-US" u="none" strike="noStrike" baseline="0" dirty="0"/>
              <a:t>Vital signs </a:t>
            </a:r>
          </a:p>
          <a:p>
            <a:r>
              <a:rPr lang="en-US" dirty="0"/>
              <a:t>P</a:t>
            </a:r>
            <a:r>
              <a:rPr lang="en-US" u="none" strike="noStrike" baseline="0" dirty="0"/>
              <a:t>atient’s condition should rapidly improve following the administration of epinephrine. </a:t>
            </a:r>
          </a:p>
          <a:p>
            <a:pPr lvl="1"/>
            <a:r>
              <a:rPr lang="en-US" u="none" strike="noStrike" baseline="0" dirty="0"/>
              <a:t>Able to breathe more easily</a:t>
            </a:r>
          </a:p>
          <a:p>
            <a:pPr lvl="1"/>
            <a:r>
              <a:rPr lang="en-US" u="none" strike="noStrike" baseline="0" dirty="0"/>
              <a:t>Normal vital signs</a:t>
            </a:r>
          </a:p>
          <a:p>
            <a:pPr marR="0" lvl="0" rtl="0"/>
            <a:r>
              <a:rPr lang="en-US" u="none" strike="noStrike" baseline="0" dirty="0"/>
              <a:t>Signs of shock also should quickly diminish.</a:t>
            </a:r>
          </a:p>
          <a:p>
            <a:pPr lvl="1"/>
            <a:r>
              <a:rPr lang="en-US" u="none" strike="noStrike" baseline="0" dirty="0"/>
              <a:t>Administration of a person’s auto-injector is a lifesaving measure.</a:t>
            </a:r>
          </a:p>
        </p:txBody>
      </p:sp>
      <p:pic>
        <p:nvPicPr>
          <p:cNvPr id="4" name="Content Placeholder 3"/>
          <p:cNvPicPr>
            <a:picLocks noChangeAspect="1"/>
          </p:cNvPicPr>
          <p:nvPr/>
        </p:nvPicPr>
        <p:blipFill>
          <a:blip r:embed="rId2" cstate="print"/>
          <a:stretch>
            <a:fillRect/>
          </a:stretch>
        </p:blipFill>
        <p:spPr>
          <a:xfrm>
            <a:off x="10026040" y="431015"/>
            <a:ext cx="1359526" cy="1365622"/>
          </a:xfrm>
          <a:prstGeom prst="rect">
            <a:avLst/>
          </a:prstGeom>
        </p:spPr>
      </p:pic>
      <p:sp>
        <p:nvSpPr>
          <p:cNvPr id="5" name="TextBox 4"/>
          <p:cNvSpPr txBox="1"/>
          <p:nvPr/>
        </p:nvSpPr>
        <p:spPr>
          <a:xfrm>
            <a:off x="10026040" y="882993"/>
            <a:ext cx="1359526" cy="461665"/>
          </a:xfrm>
          <a:prstGeom prst="rect">
            <a:avLst/>
          </a:prstGeom>
          <a:noFill/>
        </p:spPr>
        <p:txBody>
          <a:bodyPr wrap="square" rtlCol="0">
            <a:spAutoFit/>
          </a:bodyPr>
          <a:lstStyle/>
          <a:p>
            <a:pPr algn="ctr"/>
            <a:r>
              <a:rPr lang="en-US" sz="2400" b="1" dirty="0"/>
              <a:t>14-4</a:t>
            </a:r>
          </a:p>
        </p:txBody>
      </p:sp>
    </p:spTree>
    <p:extLst>
      <p:ext uri="{BB962C8B-B14F-4D97-AF65-F5344CB8AC3E}">
        <p14:creationId xmlns:p14="http://schemas.microsoft.com/office/powerpoint/2010/main" val="27363102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D3CD13-DF30-4976-AF60-7A76348FC41B}"/>
              </a:ext>
            </a:extLst>
          </p:cNvPr>
          <p:cNvSpPr>
            <a:spLocks noGrp="1"/>
          </p:cNvSpPr>
          <p:nvPr>
            <p:ph type="title"/>
          </p:nvPr>
        </p:nvSpPr>
        <p:spPr/>
        <p:txBody>
          <a:bodyPr/>
          <a:lstStyle/>
          <a:p>
            <a:pPr marR="0" rtl="0"/>
            <a:r>
              <a:rPr lang="en-US" b="1" i="0" u="none" strike="noStrike" kern="1600" baseline="0" dirty="0"/>
              <a:t>Management of Allergic Reactions</a:t>
            </a:r>
          </a:p>
        </p:txBody>
      </p:sp>
      <p:sp>
        <p:nvSpPr>
          <p:cNvPr id="3" name="Text Placeholder 2">
            <a:extLst>
              <a:ext uri="{FF2B5EF4-FFF2-40B4-BE49-F238E27FC236}">
                <a16:creationId xmlns="" xmlns:a16="http://schemas.microsoft.com/office/drawing/2014/main" id="{789A4F40-82B2-4282-B7F9-C288B4E2AE3F}"/>
              </a:ext>
            </a:extLst>
          </p:cNvPr>
          <p:cNvSpPr>
            <a:spLocks noGrp="1"/>
          </p:cNvSpPr>
          <p:nvPr>
            <p:ph type="body" idx="1"/>
          </p:nvPr>
        </p:nvSpPr>
        <p:spPr>
          <a:xfrm>
            <a:off x="891540" y="2203704"/>
            <a:ext cx="10435590" cy="1084441"/>
          </a:xfrm>
        </p:spPr>
        <p:txBody>
          <a:bodyPr/>
          <a:lstStyle/>
          <a:p>
            <a:pPr marR="0" lvl="0" rtl="0"/>
            <a:r>
              <a:rPr lang="en-US" u="none" strike="noStrike" baseline="0" dirty="0"/>
              <a:t>After usage of epinephrine, adverse reactions may occur. </a:t>
            </a:r>
          </a:p>
          <a:p>
            <a:r>
              <a:rPr lang="en-US" u="none" strike="noStrike" baseline="0" dirty="0"/>
              <a:t>These side effects are usually benign.</a:t>
            </a:r>
          </a:p>
          <a:p>
            <a:pPr lvl="1"/>
            <a:r>
              <a:rPr lang="en-US" dirty="0"/>
              <a:t>They include:</a:t>
            </a:r>
            <a:r>
              <a:rPr lang="en-US" u="none" strike="noStrike" baseline="0" dirty="0"/>
              <a:t> </a:t>
            </a:r>
          </a:p>
        </p:txBody>
      </p:sp>
      <p:sp>
        <p:nvSpPr>
          <p:cNvPr id="4" name="TextBox 3"/>
          <p:cNvSpPr txBox="1"/>
          <p:nvPr/>
        </p:nvSpPr>
        <p:spPr>
          <a:xfrm>
            <a:off x="1302328" y="3528291"/>
            <a:ext cx="9421091" cy="4208844"/>
          </a:xfrm>
          <a:prstGeom prst="rect">
            <a:avLst/>
          </a:prstGeom>
          <a:noFill/>
        </p:spPr>
        <p:txBody>
          <a:bodyPr wrap="square" numCol="2" rtlCol="0">
            <a:spAutoFit/>
          </a:bodyPr>
          <a:lstStyle/>
          <a:p>
            <a:pPr marL="685800" lvl="1" indent="-228600">
              <a:spcBef>
                <a:spcPts val="300"/>
              </a:spcBef>
              <a:buFont typeface="Wingdings" panose="05000000000000000000" pitchFamily="2" charset="2"/>
              <a:buChar char="§"/>
            </a:pPr>
            <a:r>
              <a:rPr lang="en-US" sz="2000" dirty="0">
                <a:solidFill>
                  <a:srgbClr val="3C4743"/>
                </a:solidFill>
                <a:latin typeface="Arial" panose="020B0604020202020204" pitchFamily="34" charset="0"/>
                <a:cs typeface="Arial" panose="020B0604020202020204" pitchFamily="34" charset="0"/>
              </a:rPr>
              <a:t>Anxiety</a:t>
            </a:r>
          </a:p>
          <a:p>
            <a:pPr marL="685800" lvl="1" indent="-228600">
              <a:spcBef>
                <a:spcPts val="300"/>
              </a:spcBef>
              <a:buFont typeface="Wingdings" panose="05000000000000000000" pitchFamily="2" charset="2"/>
              <a:buChar char="§"/>
            </a:pPr>
            <a:r>
              <a:rPr lang="en-US" sz="2000" dirty="0">
                <a:solidFill>
                  <a:srgbClr val="3C4743"/>
                </a:solidFill>
                <a:latin typeface="Arial" panose="020B0604020202020204" pitchFamily="34" charset="0"/>
                <a:cs typeface="Arial" panose="020B0604020202020204" pitchFamily="34" charset="0"/>
              </a:rPr>
              <a:t>Restlessness</a:t>
            </a:r>
          </a:p>
          <a:p>
            <a:pPr marL="685800" lvl="1" indent="-228600">
              <a:spcBef>
                <a:spcPts val="300"/>
              </a:spcBef>
              <a:buFont typeface="Wingdings" panose="05000000000000000000" pitchFamily="2" charset="2"/>
              <a:buChar char="§"/>
            </a:pPr>
            <a:r>
              <a:rPr lang="en-US" sz="2000" dirty="0">
                <a:solidFill>
                  <a:srgbClr val="3C4743"/>
                </a:solidFill>
                <a:latin typeface="Arial" panose="020B0604020202020204" pitchFamily="34" charset="0"/>
                <a:cs typeface="Arial" panose="020B0604020202020204" pitchFamily="34" charset="0"/>
              </a:rPr>
              <a:t>Tremor</a:t>
            </a:r>
          </a:p>
          <a:p>
            <a:pPr marL="685800" lvl="1" indent="-228600">
              <a:spcBef>
                <a:spcPts val="300"/>
              </a:spcBef>
              <a:buFont typeface="Wingdings" panose="05000000000000000000" pitchFamily="2" charset="2"/>
              <a:buChar char="§"/>
            </a:pPr>
            <a:r>
              <a:rPr lang="en-US" sz="2000" dirty="0">
                <a:solidFill>
                  <a:srgbClr val="3C4743"/>
                </a:solidFill>
                <a:latin typeface="Arial" panose="020B0604020202020204" pitchFamily="34" charset="0"/>
                <a:cs typeface="Arial" panose="020B0604020202020204" pitchFamily="34" charset="0"/>
              </a:rPr>
              <a:t>Weakness</a:t>
            </a:r>
          </a:p>
          <a:p>
            <a:pPr marL="685800" lvl="1" indent="-228600">
              <a:spcBef>
                <a:spcPts val="300"/>
              </a:spcBef>
              <a:buFont typeface="Wingdings" panose="05000000000000000000" pitchFamily="2" charset="2"/>
              <a:buChar char="§"/>
            </a:pPr>
            <a:r>
              <a:rPr lang="en-US" sz="2000" dirty="0">
                <a:solidFill>
                  <a:srgbClr val="3C4743"/>
                </a:solidFill>
                <a:latin typeface="Arial" panose="020B0604020202020204" pitchFamily="34" charset="0"/>
                <a:cs typeface="Arial" panose="020B0604020202020204" pitchFamily="34" charset="0"/>
              </a:rPr>
              <a:t>Dizziness</a:t>
            </a:r>
          </a:p>
          <a:p>
            <a:pPr marL="685800" lvl="1" indent="-228600">
              <a:spcBef>
                <a:spcPts val="300"/>
              </a:spcBef>
              <a:buFont typeface="Wingdings" panose="05000000000000000000" pitchFamily="2" charset="2"/>
              <a:buChar char="§"/>
            </a:pPr>
            <a:r>
              <a:rPr lang="en-US" sz="2000" dirty="0">
                <a:solidFill>
                  <a:srgbClr val="3C4743"/>
                </a:solidFill>
                <a:latin typeface="Arial" panose="020B0604020202020204" pitchFamily="34" charset="0"/>
                <a:cs typeface="Arial" panose="020B0604020202020204" pitchFamily="34" charset="0"/>
              </a:rPr>
              <a:t>Sweating</a:t>
            </a:r>
          </a:p>
          <a:p>
            <a:pPr marL="685800" lvl="1" indent="-228600">
              <a:spcBef>
                <a:spcPts val="300"/>
              </a:spcBef>
              <a:buFont typeface="Wingdings" panose="05000000000000000000" pitchFamily="2" charset="2"/>
              <a:buChar char="§"/>
            </a:pPr>
            <a:endParaRPr lang="en-US" sz="2000" dirty="0">
              <a:solidFill>
                <a:srgbClr val="3C4743"/>
              </a:solidFill>
              <a:latin typeface="Arial" panose="020B0604020202020204" pitchFamily="34" charset="0"/>
              <a:cs typeface="Arial" panose="020B0604020202020204" pitchFamily="34" charset="0"/>
            </a:endParaRPr>
          </a:p>
          <a:p>
            <a:pPr marL="685800" lvl="1" indent="-228600">
              <a:spcBef>
                <a:spcPts val="300"/>
              </a:spcBef>
              <a:buFont typeface="Wingdings" panose="05000000000000000000" pitchFamily="2" charset="2"/>
              <a:buChar char="§"/>
            </a:pPr>
            <a:endParaRPr lang="en-US" sz="2000" dirty="0">
              <a:solidFill>
                <a:srgbClr val="3C4743"/>
              </a:solidFill>
              <a:latin typeface="Arial" panose="020B0604020202020204" pitchFamily="34" charset="0"/>
              <a:cs typeface="Arial" panose="020B0604020202020204" pitchFamily="34" charset="0"/>
            </a:endParaRPr>
          </a:p>
          <a:p>
            <a:pPr marL="685800" lvl="1" indent="-228600">
              <a:spcBef>
                <a:spcPts val="300"/>
              </a:spcBef>
              <a:buFont typeface="Wingdings" panose="05000000000000000000" pitchFamily="2" charset="2"/>
              <a:buChar char="§"/>
            </a:pPr>
            <a:endParaRPr lang="en-US" sz="2000" dirty="0">
              <a:solidFill>
                <a:srgbClr val="3C4743"/>
              </a:solidFill>
              <a:latin typeface="Arial" panose="020B0604020202020204" pitchFamily="34" charset="0"/>
              <a:cs typeface="Arial" panose="020B0604020202020204" pitchFamily="34" charset="0"/>
            </a:endParaRPr>
          </a:p>
          <a:p>
            <a:pPr marL="685800" lvl="1" indent="-228600">
              <a:spcBef>
                <a:spcPts val="300"/>
              </a:spcBef>
              <a:buFont typeface="Wingdings" panose="05000000000000000000" pitchFamily="2" charset="2"/>
              <a:buChar char="§"/>
            </a:pPr>
            <a:endParaRPr lang="en-US" sz="2000" dirty="0">
              <a:solidFill>
                <a:srgbClr val="3C4743"/>
              </a:solidFill>
              <a:latin typeface="Arial" panose="020B0604020202020204" pitchFamily="34" charset="0"/>
              <a:cs typeface="Arial" panose="020B0604020202020204" pitchFamily="34" charset="0"/>
            </a:endParaRPr>
          </a:p>
          <a:p>
            <a:pPr marL="685800" lvl="1" indent="-228600">
              <a:spcBef>
                <a:spcPts val="300"/>
              </a:spcBef>
              <a:buFont typeface="Wingdings" panose="05000000000000000000" pitchFamily="2" charset="2"/>
              <a:buChar char="§"/>
            </a:pPr>
            <a:endParaRPr lang="en-US" sz="2000" dirty="0">
              <a:solidFill>
                <a:srgbClr val="3C4743"/>
              </a:solidFill>
              <a:latin typeface="Arial" panose="020B0604020202020204" pitchFamily="34" charset="0"/>
              <a:cs typeface="Arial" panose="020B0604020202020204" pitchFamily="34" charset="0"/>
            </a:endParaRPr>
          </a:p>
          <a:p>
            <a:pPr marL="685800" lvl="1" indent="-228600">
              <a:spcBef>
                <a:spcPts val="300"/>
              </a:spcBef>
              <a:buFont typeface="Wingdings" panose="05000000000000000000" pitchFamily="2" charset="2"/>
              <a:buChar char="§"/>
            </a:pPr>
            <a:endParaRPr lang="en-US" sz="2000" dirty="0">
              <a:solidFill>
                <a:srgbClr val="3C4743"/>
              </a:solidFill>
              <a:latin typeface="Arial" panose="020B0604020202020204" pitchFamily="34" charset="0"/>
              <a:cs typeface="Arial" panose="020B0604020202020204" pitchFamily="34" charset="0"/>
            </a:endParaRPr>
          </a:p>
          <a:p>
            <a:pPr marL="685800" lvl="1" indent="-228600">
              <a:spcBef>
                <a:spcPts val="300"/>
              </a:spcBef>
              <a:buFont typeface="Wingdings" panose="05000000000000000000" pitchFamily="2" charset="2"/>
              <a:buChar char="§"/>
            </a:pPr>
            <a:r>
              <a:rPr lang="en-US" sz="2000" dirty="0">
                <a:solidFill>
                  <a:srgbClr val="3C4743"/>
                </a:solidFill>
                <a:latin typeface="Arial" panose="020B0604020202020204" pitchFamily="34" charset="0"/>
                <a:cs typeface="Arial" panose="020B0604020202020204" pitchFamily="34" charset="0"/>
              </a:rPr>
              <a:t>Palpitations</a:t>
            </a:r>
          </a:p>
          <a:p>
            <a:pPr marL="685800" lvl="1" indent="-228600">
              <a:spcBef>
                <a:spcPts val="300"/>
              </a:spcBef>
              <a:buFont typeface="Wingdings" panose="05000000000000000000" pitchFamily="2" charset="2"/>
              <a:buChar char="§"/>
            </a:pPr>
            <a:r>
              <a:rPr lang="en-US" sz="2000" dirty="0">
                <a:solidFill>
                  <a:srgbClr val="3C4743"/>
                </a:solidFill>
                <a:latin typeface="Arial" panose="020B0604020202020204" pitchFamily="34" charset="0"/>
                <a:cs typeface="Arial" panose="020B0604020202020204" pitchFamily="34" charset="0"/>
              </a:rPr>
              <a:t>Pallor</a:t>
            </a:r>
          </a:p>
          <a:p>
            <a:pPr marL="685800" lvl="1" indent="-228600">
              <a:spcBef>
                <a:spcPts val="300"/>
              </a:spcBef>
              <a:buFont typeface="Wingdings" panose="05000000000000000000" pitchFamily="2" charset="2"/>
              <a:buChar char="§"/>
            </a:pPr>
            <a:r>
              <a:rPr lang="en-US" sz="2000" dirty="0">
                <a:solidFill>
                  <a:srgbClr val="3C4743"/>
                </a:solidFill>
                <a:latin typeface="Arial" panose="020B0604020202020204" pitchFamily="34" charset="0"/>
                <a:cs typeface="Arial" panose="020B0604020202020204" pitchFamily="34" charset="0"/>
              </a:rPr>
              <a:t>Nausea</a:t>
            </a:r>
          </a:p>
          <a:p>
            <a:pPr marL="685800" lvl="1" indent="-228600">
              <a:spcBef>
                <a:spcPts val="300"/>
              </a:spcBef>
              <a:buFont typeface="Wingdings" panose="05000000000000000000" pitchFamily="2" charset="2"/>
              <a:buChar char="§"/>
            </a:pPr>
            <a:r>
              <a:rPr lang="en-US" sz="2000" dirty="0">
                <a:solidFill>
                  <a:srgbClr val="3C4743"/>
                </a:solidFill>
                <a:latin typeface="Arial" panose="020B0604020202020204" pitchFamily="34" charset="0"/>
                <a:cs typeface="Arial" panose="020B0604020202020204" pitchFamily="34" charset="0"/>
              </a:rPr>
              <a:t>Vomiting</a:t>
            </a:r>
          </a:p>
          <a:p>
            <a:pPr marL="685800" lvl="1" indent="-228600">
              <a:spcBef>
                <a:spcPts val="300"/>
              </a:spcBef>
              <a:buFont typeface="Wingdings" panose="05000000000000000000" pitchFamily="2" charset="2"/>
              <a:buChar char="§"/>
            </a:pPr>
            <a:r>
              <a:rPr lang="en-US" sz="2000" dirty="0">
                <a:solidFill>
                  <a:srgbClr val="3C4743"/>
                </a:solidFill>
                <a:latin typeface="Arial" panose="020B0604020202020204" pitchFamily="34" charset="0"/>
                <a:cs typeface="Arial" panose="020B0604020202020204" pitchFamily="34" charset="0"/>
              </a:rPr>
              <a:t>Headache</a:t>
            </a:r>
          </a:p>
          <a:p>
            <a:pPr marL="685800" lvl="1" indent="-228600">
              <a:spcBef>
                <a:spcPts val="300"/>
              </a:spcBef>
              <a:buFont typeface="Wingdings" panose="05000000000000000000" pitchFamily="2" charset="2"/>
              <a:buChar char="§"/>
            </a:pPr>
            <a:r>
              <a:rPr lang="en-US" sz="2000" dirty="0">
                <a:solidFill>
                  <a:srgbClr val="3C4743"/>
                </a:solidFill>
                <a:latin typeface="Arial" panose="020B0604020202020204" pitchFamily="34" charset="0"/>
                <a:cs typeface="Arial" panose="020B0604020202020204" pitchFamily="34" charset="0"/>
              </a:rPr>
              <a:t>Rarely heart rhythm irregularities</a:t>
            </a:r>
          </a:p>
        </p:txBody>
      </p:sp>
      <p:pic>
        <p:nvPicPr>
          <p:cNvPr id="5" name="Content Placeholder 3"/>
          <p:cNvPicPr>
            <a:picLocks noChangeAspect="1"/>
          </p:cNvPicPr>
          <p:nvPr/>
        </p:nvPicPr>
        <p:blipFill>
          <a:blip r:embed="rId2" cstate="print"/>
          <a:stretch>
            <a:fillRect/>
          </a:stretch>
        </p:blipFill>
        <p:spPr>
          <a:xfrm>
            <a:off x="10026040" y="431015"/>
            <a:ext cx="1359526" cy="1365622"/>
          </a:xfrm>
          <a:prstGeom prst="rect">
            <a:avLst/>
          </a:prstGeom>
        </p:spPr>
      </p:pic>
      <p:sp>
        <p:nvSpPr>
          <p:cNvPr id="6" name="TextBox 5"/>
          <p:cNvSpPr txBox="1"/>
          <p:nvPr/>
        </p:nvSpPr>
        <p:spPr>
          <a:xfrm>
            <a:off x="10026040" y="882993"/>
            <a:ext cx="1359526" cy="461665"/>
          </a:xfrm>
          <a:prstGeom prst="rect">
            <a:avLst/>
          </a:prstGeom>
          <a:noFill/>
        </p:spPr>
        <p:txBody>
          <a:bodyPr wrap="square" rtlCol="0">
            <a:spAutoFit/>
          </a:bodyPr>
          <a:lstStyle/>
          <a:p>
            <a:pPr algn="ctr"/>
            <a:r>
              <a:rPr lang="en-US" sz="2400" b="1" dirty="0"/>
              <a:t>14-4</a:t>
            </a:r>
          </a:p>
        </p:txBody>
      </p:sp>
    </p:spTree>
    <p:extLst>
      <p:ext uri="{BB962C8B-B14F-4D97-AF65-F5344CB8AC3E}">
        <p14:creationId xmlns:p14="http://schemas.microsoft.com/office/powerpoint/2010/main" val="41397012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6C5655-7C38-469F-A511-19641EC1BCEF}"/>
              </a:ext>
            </a:extLst>
          </p:cNvPr>
          <p:cNvSpPr>
            <a:spLocks noGrp="1"/>
          </p:cNvSpPr>
          <p:nvPr>
            <p:ph type="title"/>
          </p:nvPr>
        </p:nvSpPr>
        <p:spPr/>
        <p:txBody>
          <a:bodyPr/>
          <a:lstStyle/>
          <a:p>
            <a:pPr marR="0" rtl="0"/>
            <a:r>
              <a:rPr lang="en-US" b="1" i="0" u="none" strike="noStrike" kern="1600" baseline="0" dirty="0"/>
              <a:t>Management of Allergic Reactions</a:t>
            </a:r>
          </a:p>
        </p:txBody>
      </p:sp>
      <p:sp>
        <p:nvSpPr>
          <p:cNvPr id="3" name="Text Placeholder 2">
            <a:extLst>
              <a:ext uri="{FF2B5EF4-FFF2-40B4-BE49-F238E27FC236}">
                <a16:creationId xmlns="" xmlns:a16="http://schemas.microsoft.com/office/drawing/2014/main" id="{9D87AB9F-BEB6-42DD-9159-777F6525B4AB}"/>
              </a:ext>
            </a:extLst>
          </p:cNvPr>
          <p:cNvSpPr>
            <a:spLocks noGrp="1"/>
          </p:cNvSpPr>
          <p:nvPr>
            <p:ph type="body" idx="1"/>
          </p:nvPr>
        </p:nvSpPr>
        <p:spPr/>
        <p:txBody>
          <a:bodyPr/>
          <a:lstStyle/>
          <a:p>
            <a:pPr marR="0" lvl="0" rtl="0"/>
            <a:r>
              <a:rPr lang="en-US" dirty="0"/>
              <a:t>M</a:t>
            </a:r>
            <a:r>
              <a:rPr lang="en-US" u="none" strike="noStrike" baseline="0" dirty="0"/>
              <a:t>oderate to severe allergic reaction: </a:t>
            </a:r>
          </a:p>
          <a:p>
            <a:pPr lvl="1"/>
            <a:r>
              <a:rPr lang="en-US" dirty="0"/>
              <a:t>A</a:t>
            </a:r>
            <a:r>
              <a:rPr lang="en-US" u="none" strike="noStrike" baseline="0" dirty="0"/>
              <a:t>lways call for ALS and transport early.</a:t>
            </a:r>
          </a:p>
          <a:p>
            <a:pPr lvl="1"/>
            <a:r>
              <a:rPr lang="en-US" dirty="0"/>
              <a:t>They n</a:t>
            </a:r>
            <a:r>
              <a:rPr lang="en-US" u="none" strike="noStrike" baseline="0" dirty="0"/>
              <a:t>eed to go to the hospital.</a:t>
            </a:r>
          </a:p>
          <a:p>
            <a:pPr lvl="2"/>
            <a:r>
              <a:rPr lang="en-US" sz="2000" dirty="0"/>
              <a:t>Even</a:t>
            </a:r>
            <a:r>
              <a:rPr lang="en-US" sz="2000" u="none" strike="noStrike" baseline="0" dirty="0"/>
              <a:t> if their condition improved using the auto-injector</a:t>
            </a:r>
          </a:p>
          <a:p>
            <a:pPr marR="0" lvl="0" rtl="0"/>
            <a:r>
              <a:rPr lang="en-US" u="none" strike="noStrike" baseline="0" dirty="0"/>
              <a:t>Anyone who accidentally injects epinephrine into a thumb or finger also should be transported to the hospital for a follow-up evaluation.</a:t>
            </a:r>
          </a:p>
          <a:p>
            <a:pPr marR="0" lvl="1" rtl="0"/>
            <a:endParaRPr lang="en-US" b="0" i="0" u="none" strike="noStrike" baseline="0" dirty="0">
              <a:latin typeface="Times New Roman" panose="02020603050405020304" pitchFamily="18" charset="0"/>
            </a:endParaRPr>
          </a:p>
          <a:p>
            <a:pPr marR="0" lvl="1" rtl="0"/>
            <a:endParaRPr lang="en-US" b="0" i="0" u="none" strike="noStrike" baseline="0" dirty="0">
              <a:latin typeface="Times New Roman" panose="02020603050405020304" pitchFamily="18" charset="0"/>
            </a:endParaRPr>
          </a:p>
          <a:p>
            <a:pPr marR="0" lvl="1" rtl="0"/>
            <a:endParaRPr lang="en-US" b="0" i="0" u="none" strike="noStrike" baseline="0" dirty="0">
              <a:latin typeface="Times New Roman" panose="02020603050405020304" pitchFamily="18" charset="0"/>
            </a:endParaRPr>
          </a:p>
          <a:p>
            <a:pPr marR="0" lvl="1" rtl="0"/>
            <a:endParaRPr lang="en-US" b="0" i="0" u="none" strike="noStrike" baseline="0" dirty="0">
              <a:latin typeface="Times New Roman" panose="02020603050405020304" pitchFamily="18" charset="0"/>
            </a:endParaRPr>
          </a:p>
          <a:p>
            <a:pPr marR="0" lvl="1" rtl="0"/>
            <a:endParaRPr lang="en-US" b="0" i="0" u="none" strike="noStrike" baseline="0" dirty="0">
              <a:latin typeface="Times New Roman" panose="02020603050405020304" pitchFamily="18" charset="0"/>
            </a:endParaRPr>
          </a:p>
          <a:p>
            <a:pPr marR="0" lvl="1" rtl="0"/>
            <a:endParaRPr lang="en-US" b="0" i="0" u="none" strike="noStrike" baseline="0" dirty="0">
              <a:latin typeface="Times New Roman" panose="02020603050405020304" pitchFamily="18" charset="0"/>
            </a:endParaRPr>
          </a:p>
          <a:p>
            <a:pPr marR="0" lvl="1" rtl="0"/>
            <a:endParaRPr lang="en-US" b="0" i="0" u="none" strike="noStrike" baseline="0" dirty="0">
              <a:latin typeface="Times New Roman" panose="02020603050405020304" pitchFamily="18" charset="0"/>
            </a:endParaRPr>
          </a:p>
          <a:p>
            <a:pPr marR="0" lvl="1" rtl="0"/>
            <a:endParaRPr lang="en-US" b="0" i="0" u="none" strike="noStrike" baseline="0" dirty="0">
              <a:latin typeface="Times New Roman" panose="02020603050405020304" pitchFamily="18" charset="0"/>
            </a:endParaRPr>
          </a:p>
          <a:p>
            <a:pPr marR="0" lvl="1" rtl="0"/>
            <a:endParaRPr lang="en-US" b="0" i="0" u="none" strike="noStrike" baseline="0" dirty="0">
              <a:latin typeface="Times New Roman" panose="02020603050405020304" pitchFamily="18" charset="0"/>
            </a:endParaRPr>
          </a:p>
        </p:txBody>
      </p:sp>
      <p:pic>
        <p:nvPicPr>
          <p:cNvPr id="4" name="Content Placeholder 3"/>
          <p:cNvPicPr>
            <a:picLocks noChangeAspect="1"/>
          </p:cNvPicPr>
          <p:nvPr/>
        </p:nvPicPr>
        <p:blipFill>
          <a:blip r:embed="rId2" cstate="print"/>
          <a:stretch>
            <a:fillRect/>
          </a:stretch>
        </p:blipFill>
        <p:spPr>
          <a:xfrm>
            <a:off x="10026040" y="431015"/>
            <a:ext cx="1359526" cy="1365622"/>
          </a:xfrm>
          <a:prstGeom prst="rect">
            <a:avLst/>
          </a:prstGeom>
        </p:spPr>
      </p:pic>
      <p:sp>
        <p:nvSpPr>
          <p:cNvPr id="5" name="TextBox 4"/>
          <p:cNvSpPr txBox="1"/>
          <p:nvPr/>
        </p:nvSpPr>
        <p:spPr>
          <a:xfrm>
            <a:off x="10026040" y="882993"/>
            <a:ext cx="1359526" cy="461665"/>
          </a:xfrm>
          <a:prstGeom prst="rect">
            <a:avLst/>
          </a:prstGeom>
          <a:noFill/>
        </p:spPr>
        <p:txBody>
          <a:bodyPr wrap="square" rtlCol="0">
            <a:spAutoFit/>
          </a:bodyPr>
          <a:lstStyle/>
          <a:p>
            <a:pPr algn="ctr"/>
            <a:r>
              <a:rPr lang="en-US" sz="2400" b="1" dirty="0"/>
              <a:t>14-4</a:t>
            </a:r>
          </a:p>
        </p:txBody>
      </p:sp>
    </p:spTree>
    <p:extLst>
      <p:ext uri="{BB962C8B-B14F-4D97-AF65-F5344CB8AC3E}">
        <p14:creationId xmlns:p14="http://schemas.microsoft.com/office/powerpoint/2010/main" val="42103324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5A8F3747-2B0C-A543-976C-719721FA9D78}"/>
              </a:ext>
            </a:extLst>
          </p:cNvPr>
          <p:cNvSpPr>
            <a:spLocks noGrp="1"/>
          </p:cNvSpPr>
          <p:nvPr>
            <p:ph type="body" sz="quarter" idx="10"/>
          </p:nvPr>
        </p:nvSpPr>
        <p:spPr/>
        <p:txBody>
          <a:bodyPr/>
          <a:lstStyle/>
          <a:p>
            <a:r>
              <a:rPr lang="en-US" dirty="0"/>
              <a:t>Case Study</a:t>
            </a:r>
          </a:p>
        </p:txBody>
      </p:sp>
    </p:spTree>
    <p:extLst>
      <p:ext uri="{BB962C8B-B14F-4D97-AF65-F5344CB8AC3E}">
        <p14:creationId xmlns:p14="http://schemas.microsoft.com/office/powerpoint/2010/main" val="100933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Chapter Overview</a:t>
            </a:r>
          </a:p>
        </p:txBody>
      </p:sp>
    </p:spTree>
    <p:extLst>
      <p:ext uri="{BB962C8B-B14F-4D97-AF65-F5344CB8AC3E}">
        <p14:creationId xmlns:p14="http://schemas.microsoft.com/office/powerpoint/2010/main" val="393608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CASE PRESENTATION</a:t>
            </a:r>
          </a:p>
        </p:txBody>
      </p:sp>
      <p:sp>
        <p:nvSpPr>
          <p:cNvPr id="14" name="Content Placeholder 2"/>
          <p:cNvSpPr>
            <a:spLocks noGrp="1"/>
          </p:cNvSpPr>
          <p:nvPr>
            <p:ph idx="1"/>
          </p:nvPr>
        </p:nvSpPr>
        <p:spPr>
          <a:xfrm>
            <a:off x="800100" y="2114550"/>
            <a:ext cx="10412730" cy="4075367"/>
          </a:xfrm>
        </p:spPr>
        <p:txBody>
          <a:bodyPr/>
          <a:lstStyle/>
          <a:p>
            <a:r>
              <a:rPr lang="en-US" dirty="0"/>
              <a:t>You arrive on scene to assist a 16-year-old girl who is complaining of shortness of breath in the resort’s picnic area. In very short phrases, she states, “I have . . . a hard time . . . breathing.” She appears to be very anxious and says, “My tongue feels fat.” She denies any preexisting medical problems but states, “I am deathly . . . allergic to peanuts.” Her mother says she had a reaction to peanuts twice before. The last time required hospitalization. She appears to be very afraid. Just then you notice only a few feet away a small girl eating a peanut butter and jelly sandwich.</a:t>
            </a:r>
          </a:p>
          <a:p>
            <a:endParaRPr lang="en-US" dirty="0"/>
          </a:p>
          <a:p>
            <a:r>
              <a:rPr lang="en-US" i="1" dirty="0"/>
              <a:t>What should you do?</a:t>
            </a:r>
            <a:endParaRPr lang="en-US" dirty="0"/>
          </a:p>
          <a:p>
            <a:pPr marL="0" indent="0">
              <a:buNone/>
            </a:pPr>
            <a:r>
              <a:rPr lang="en-US" i="1" dirty="0"/>
              <a:t>				</a:t>
            </a:r>
            <a:endParaRPr lang="en-US" dirty="0"/>
          </a:p>
        </p:txBody>
      </p:sp>
    </p:spTree>
    <p:extLst>
      <p:ext uri="{BB962C8B-B14F-4D97-AF65-F5344CB8AC3E}">
        <p14:creationId xmlns:p14="http://schemas.microsoft.com/office/powerpoint/2010/main" val="377588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CASE UPDATE</a:t>
            </a:r>
          </a:p>
        </p:txBody>
      </p:sp>
      <p:sp>
        <p:nvSpPr>
          <p:cNvPr id="14" name="Content Placeholder 2"/>
          <p:cNvSpPr>
            <a:spLocks noGrp="1"/>
          </p:cNvSpPr>
          <p:nvPr>
            <p:ph idx="1"/>
          </p:nvPr>
        </p:nvSpPr>
        <p:spPr>
          <a:xfrm>
            <a:off x="952500" y="1824245"/>
            <a:ext cx="10287000" cy="4699047"/>
          </a:xfrm>
        </p:spPr>
        <p:txBody>
          <a:bodyPr/>
          <a:lstStyle/>
          <a:p>
            <a:r>
              <a:rPr lang="en-US" dirty="0"/>
              <a:t>You move patient to a safe area and begin to assess her condition. She looks pale and appears to be in moderate respiratory distress, and she has a wheeze. Once you determine that the ABCDs are intact, you notify dispatch to send additional personnel with oxygen and an airway kit. You also request that an ALS provider respond. Secondary patient assessment reveals no extremity, spinal, or abdominal problems. Respirations are 38 breaths per minute and labored. Patient’s face appears swollen. You then ask her if she has an epinephrine auto-injector. The mother says she has the girl’s EpiPen in the car. You reassure the mother that you will watch the girl while she goes to get the injector.</a:t>
            </a:r>
          </a:p>
          <a:p>
            <a:pPr marL="0" indent="0">
              <a:buNone/>
            </a:pPr>
            <a:endParaRPr lang="en-US" dirty="0"/>
          </a:p>
          <a:p>
            <a:r>
              <a:rPr lang="en-US" i="1" dirty="0"/>
              <a:t>What should you do now?</a:t>
            </a:r>
            <a:endParaRPr lang="en-US" dirty="0"/>
          </a:p>
          <a:p>
            <a:endParaRPr lang="en-US" dirty="0"/>
          </a:p>
        </p:txBody>
      </p:sp>
    </p:spTree>
    <p:extLst>
      <p:ext uri="{BB962C8B-B14F-4D97-AF65-F5344CB8AC3E}">
        <p14:creationId xmlns:p14="http://schemas.microsoft.com/office/powerpoint/2010/main" val="1186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0"/>
            <a:ext cx="12192000" cy="1002089"/>
          </a:xfrm>
        </p:spPr>
        <p:txBody>
          <a:bodyPr/>
          <a:lstStyle/>
          <a:p>
            <a:r>
              <a:rPr lang="en-US" dirty="0"/>
              <a:t>CASE OUTCOME</a:t>
            </a:r>
          </a:p>
        </p:txBody>
      </p:sp>
      <p:sp>
        <p:nvSpPr>
          <p:cNvPr id="14" name="Content Placeholder 2"/>
          <p:cNvSpPr>
            <a:spLocks noGrp="1"/>
          </p:cNvSpPr>
          <p:nvPr>
            <p:ph idx="1"/>
          </p:nvPr>
        </p:nvSpPr>
        <p:spPr>
          <a:xfrm>
            <a:off x="925830" y="1790700"/>
            <a:ext cx="10287000" cy="4399217"/>
          </a:xfrm>
        </p:spPr>
        <p:txBody>
          <a:bodyPr/>
          <a:lstStyle/>
          <a:p>
            <a:r>
              <a:rPr lang="en-US" dirty="0"/>
              <a:t>Another OEC technician arrives with oxygen. You place patient on a nonrebreather mask at 15 LPM. Her mother arrives with the girl’s EpiPen and assists her in administering the medication in the lateral side of her thigh. Within a few minutes, she is breathing more easily, and her facial swelling begins to diminish. Shortly thereafter, an ALS provider arrives on scene. Together, you transport the girl to the parking lot, where an ambulance takes her to a nearby hospital. She makes a full recovery, thanks to your quick action.</a:t>
            </a:r>
          </a:p>
        </p:txBody>
      </p:sp>
    </p:spTree>
    <p:extLst>
      <p:ext uri="{BB962C8B-B14F-4D97-AF65-F5344CB8AC3E}">
        <p14:creationId xmlns:p14="http://schemas.microsoft.com/office/powerpoint/2010/main" val="213241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5A8F3747-2B0C-A543-976C-719721FA9D78}"/>
              </a:ext>
            </a:extLst>
          </p:cNvPr>
          <p:cNvSpPr>
            <a:spLocks noGrp="1"/>
          </p:cNvSpPr>
          <p:nvPr>
            <p:ph type="body" sz="quarter" idx="10"/>
          </p:nvPr>
        </p:nvSpPr>
        <p:spPr/>
        <p:txBody>
          <a:bodyPr/>
          <a:lstStyle/>
          <a:p>
            <a:r>
              <a:rPr lang="en-US" dirty="0"/>
              <a:t>OEC Skill Activities</a:t>
            </a:r>
          </a:p>
        </p:txBody>
      </p:sp>
    </p:spTree>
    <p:extLst>
      <p:ext uri="{BB962C8B-B14F-4D97-AF65-F5344CB8AC3E}">
        <p14:creationId xmlns:p14="http://schemas.microsoft.com/office/powerpoint/2010/main" val="3743452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730BCC-1067-4AED-BFEE-9A46ABA4FE88}"/>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14-1: Administration with an Auto-Injector (EpiPen)</a:t>
            </a:r>
          </a:p>
        </p:txBody>
      </p:sp>
      <p:sp>
        <p:nvSpPr>
          <p:cNvPr id="3" name="Text Placeholder 2">
            <a:extLst>
              <a:ext uri="{FF2B5EF4-FFF2-40B4-BE49-F238E27FC236}">
                <a16:creationId xmlns="" xmlns:a16="http://schemas.microsoft.com/office/drawing/2014/main" id="{28D30CB5-AF3D-415C-81E2-EB67B5A264EF}"/>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1. Ensure that the medication is prescribed for patient by checking the name on the medication. Remove the medication from its protective package. Do not use if expired or discolored. Remove the safety cap from the auto-injector. Use your dominant hand to grasp the auto-injector firmly.</a:t>
            </a:r>
            <a:r>
              <a:rPr lang="en-US" b="0" i="0" u="none" strike="noStrike" baseline="0" dirty="0">
                <a:highlight>
                  <a:srgbClr val="FFFF00"/>
                </a:highlight>
              </a:rPr>
              <a:t> </a:t>
            </a:r>
          </a:p>
        </p:txBody>
      </p:sp>
      <p:pic>
        <p:nvPicPr>
          <p:cNvPr id="5" name="Picture 2" descr="Photo shows a gloved hand administering an auto injector into the thigh of a patient, halfway between the hip and knee. The needle is fully embedded into the thigh which is clad in denim; the hand is grasping the injector in a tight fist with the thumb wrapped over the other finger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0793" y="2105415"/>
            <a:ext cx="3690408" cy="3035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60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284A65-4764-4BDB-812A-424DB62D1001}"/>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14-1: Administration with an Auto-Injector (EpiPen)</a:t>
            </a:r>
          </a:p>
        </p:txBody>
      </p:sp>
      <p:sp>
        <p:nvSpPr>
          <p:cNvPr id="3" name="Text Placeholder 2">
            <a:extLst>
              <a:ext uri="{FF2B5EF4-FFF2-40B4-BE49-F238E27FC236}">
                <a16:creationId xmlns="" xmlns:a16="http://schemas.microsoft.com/office/drawing/2014/main" id="{42D1F937-F33B-411B-9822-0E36CE5806C6}"/>
              </a:ext>
            </a:extLst>
          </p:cNvPr>
          <p:cNvSpPr>
            <a:spLocks noGrp="1"/>
          </p:cNvSpPr>
          <p:nvPr>
            <p:ph sz="half" idx="1"/>
          </p:nvPr>
        </p:nvSpPr>
        <p:spPr>
          <a:xfrm>
            <a:off x="266700" y="1461052"/>
            <a:ext cx="5588889" cy="5276849"/>
          </a:xfrm>
        </p:spPr>
        <p:txBody>
          <a:bodyPr>
            <a:normAutofit/>
          </a:bodyPr>
          <a:lstStyle/>
          <a:p>
            <a:pPr marR="0" lvl="0" rtl="0">
              <a:lnSpc>
                <a:spcPct val="93000"/>
              </a:lnSpc>
            </a:pPr>
            <a:r>
              <a:rPr lang="en-US" sz="1900" b="0" i="0" u="none" strike="noStrike" baseline="0" dirty="0"/>
              <a:t>2. Do not place your thumb over either end of the auto-injector, because doing so could result in the accidental injection of the medication into your thumb. Place the tip of the auto-injector against patient’s outer thigh muscle (halfway between the hip and knee). If possible, wipe the skin with an alcohol wipe first. In an extreme emergency, the auto-injector may be administered through clothing. Firmly push the tip against the thigh until the needle deploys. (You should hear an audible “click” as the medication is being injected into the thigh muscle.) Maintain firm pressure for 10 seconds so that needle does not come out of skin. Remove the auto-injector, and dispose of it in a suitable container. Massage the injection site for 10 to 20 seconds. Note the time and dose at which the drug was administered, and document. </a:t>
            </a:r>
            <a:endParaRPr lang="en-US" sz="1900" b="0" i="0" u="none" strike="noStrike" baseline="0" dirty="0">
              <a:highlight>
                <a:srgbClr val="FFFF00"/>
              </a:highlight>
            </a:endParaRPr>
          </a:p>
        </p:txBody>
      </p:sp>
      <p:pic>
        <p:nvPicPr>
          <p:cNvPr id="8194" name="Picture 2" descr="Photo shows a gloved hand administering an auto injector into the thigh of a patient, halfway between the hip and knee. The needle is fully embedded into the thigh which is clad in denim; the hand is grasping the injector in a tight fist with the thumb wrapped over the other finger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0793" y="2105415"/>
            <a:ext cx="3690408" cy="3035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91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75B6C5-90AC-42A5-B543-FD19EA3461CB}"/>
              </a:ext>
            </a:extLst>
          </p:cNvPr>
          <p:cNvSpPr>
            <a:spLocks noGrp="1"/>
          </p:cNvSpPr>
          <p:nvPr>
            <p:ph type="title"/>
          </p:nvPr>
        </p:nvSpPr>
        <p:spPr/>
        <p:txBody>
          <a:bodyPr/>
          <a:lstStyle/>
          <a:p>
            <a:pPr marR="0" rtl="0"/>
            <a:r>
              <a:rPr lang="en-US" b="1" i="0" u="none" strike="noStrike" kern="1600" baseline="0" dirty="0"/>
              <a:t>Chapter Overview </a:t>
            </a:r>
          </a:p>
        </p:txBody>
      </p:sp>
      <p:sp>
        <p:nvSpPr>
          <p:cNvPr id="3" name="Text Placeholder 2">
            <a:extLst>
              <a:ext uri="{FF2B5EF4-FFF2-40B4-BE49-F238E27FC236}">
                <a16:creationId xmlns="" xmlns:a16="http://schemas.microsoft.com/office/drawing/2014/main" id="{AFC9DACB-DB6B-41CA-AC23-6463368FF503}"/>
              </a:ext>
            </a:extLst>
          </p:cNvPr>
          <p:cNvSpPr>
            <a:spLocks noGrp="1"/>
          </p:cNvSpPr>
          <p:nvPr>
            <p:ph type="body" idx="1"/>
          </p:nvPr>
        </p:nvSpPr>
        <p:spPr/>
        <p:txBody>
          <a:bodyPr/>
          <a:lstStyle/>
          <a:p>
            <a:pPr marR="0" lvl="0" rtl="0"/>
            <a:r>
              <a:rPr lang="en-US" u="none" strike="noStrike" baseline="0" dirty="0"/>
              <a:t>Many people have medical problems caused by allergies. </a:t>
            </a:r>
          </a:p>
          <a:p>
            <a:pPr marR="0" lvl="0" rtl="0"/>
            <a:r>
              <a:rPr lang="en-US" u="none" strike="noStrike" baseline="0" dirty="0"/>
              <a:t>Substances causing allergies are everywhere. </a:t>
            </a:r>
          </a:p>
          <a:p>
            <a:pPr lvl="1"/>
            <a:r>
              <a:rPr lang="en-US" u="none" strike="noStrike" baseline="0" dirty="0"/>
              <a:t>These substances can be:</a:t>
            </a:r>
          </a:p>
          <a:p>
            <a:pPr lvl="2"/>
            <a:r>
              <a:rPr lang="en-US" u="none" strike="noStrike" baseline="0" dirty="0"/>
              <a:t>In the air such as pollen</a:t>
            </a:r>
          </a:p>
          <a:p>
            <a:pPr lvl="2"/>
            <a:r>
              <a:rPr lang="en-US" u="none" strike="noStrike" baseline="0" dirty="0"/>
              <a:t>From common foods such as peanuts or shellfish</a:t>
            </a:r>
          </a:p>
          <a:p>
            <a:pPr lvl="2"/>
            <a:r>
              <a:rPr lang="en-US" u="none" strike="noStrike" baseline="0" dirty="0"/>
              <a:t>Due</a:t>
            </a:r>
            <a:r>
              <a:rPr lang="en-US" u="none" strike="noStrike" dirty="0"/>
              <a:t> </a:t>
            </a:r>
            <a:r>
              <a:rPr lang="en-US" u="none" strike="noStrike" baseline="0" dirty="0"/>
              <a:t>to medications</a:t>
            </a:r>
          </a:p>
        </p:txBody>
      </p:sp>
    </p:spTree>
    <p:extLst>
      <p:ext uri="{BB962C8B-B14F-4D97-AF65-F5344CB8AC3E}">
        <p14:creationId xmlns:p14="http://schemas.microsoft.com/office/powerpoint/2010/main" val="1604543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F76182-F0F5-4EB1-AF8E-65B9D0898326}"/>
              </a:ext>
            </a:extLst>
          </p:cNvPr>
          <p:cNvSpPr>
            <a:spLocks noGrp="1"/>
          </p:cNvSpPr>
          <p:nvPr>
            <p:ph type="title"/>
          </p:nvPr>
        </p:nvSpPr>
        <p:spPr/>
        <p:txBody>
          <a:bodyPr/>
          <a:lstStyle/>
          <a:p>
            <a:pPr marR="0" rtl="0"/>
            <a:r>
              <a:rPr lang="en-US" b="1" i="0" u="none" strike="noStrike" kern="1600" baseline="0" dirty="0"/>
              <a:t>Chapter Overview </a:t>
            </a:r>
          </a:p>
        </p:txBody>
      </p:sp>
      <p:sp>
        <p:nvSpPr>
          <p:cNvPr id="3" name="Text Placeholder 2">
            <a:extLst>
              <a:ext uri="{FF2B5EF4-FFF2-40B4-BE49-F238E27FC236}">
                <a16:creationId xmlns="" xmlns:a16="http://schemas.microsoft.com/office/drawing/2014/main" id="{28DC0366-B130-4BEA-ACCA-B0AD1B9CAE28}"/>
              </a:ext>
            </a:extLst>
          </p:cNvPr>
          <p:cNvSpPr>
            <a:spLocks noGrp="1"/>
          </p:cNvSpPr>
          <p:nvPr>
            <p:ph type="body" idx="1"/>
          </p:nvPr>
        </p:nvSpPr>
        <p:spPr/>
        <p:txBody>
          <a:bodyPr/>
          <a:lstStyle/>
          <a:p>
            <a:pPr lvl="0"/>
            <a:r>
              <a:rPr lang="en-US" dirty="0"/>
              <a:t>Allergies can be more than a simple nuisance.</a:t>
            </a:r>
          </a:p>
          <a:p>
            <a:pPr lvl="1"/>
            <a:r>
              <a:rPr lang="en-US" dirty="0"/>
              <a:t>In their most severe form, they can be deadly. </a:t>
            </a:r>
            <a:endParaRPr lang="en-US" u="none" strike="noStrike" baseline="0" dirty="0"/>
          </a:p>
          <a:p>
            <a:pPr lvl="1"/>
            <a:r>
              <a:rPr lang="en-US" u="none" strike="noStrike" baseline="0" dirty="0"/>
              <a:t>Allergies affect (in the United States):</a:t>
            </a:r>
          </a:p>
          <a:p>
            <a:pPr lvl="2"/>
            <a:r>
              <a:rPr lang="en-US" u="none" strike="noStrike" baseline="0" dirty="0"/>
              <a:t>30% of the adults, 4% having</a:t>
            </a:r>
            <a:r>
              <a:rPr lang="en-US" u="none" strike="noStrike" dirty="0"/>
              <a:t> food allergies</a:t>
            </a:r>
            <a:endParaRPr lang="en-US" u="none" strike="noStrike" baseline="0" dirty="0"/>
          </a:p>
          <a:p>
            <a:pPr lvl="2"/>
            <a:r>
              <a:rPr lang="en-US" u="none" strike="noStrike" baseline="0" dirty="0"/>
              <a:t>40% of children, 5% having food allergies</a:t>
            </a:r>
          </a:p>
          <a:p>
            <a:pPr marR="0" lvl="0" rtl="0"/>
            <a:r>
              <a:rPr lang="en-US" u="none" strike="noStrike" baseline="0" dirty="0"/>
              <a:t>OEC technicians are increasingly likely to encounter patients who are experiencing an allergic reaction.</a:t>
            </a:r>
          </a:p>
        </p:txBody>
      </p:sp>
    </p:spTree>
    <p:extLst>
      <p:ext uri="{BB962C8B-B14F-4D97-AF65-F5344CB8AC3E}">
        <p14:creationId xmlns:p14="http://schemas.microsoft.com/office/powerpoint/2010/main" val="4193931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2B3D0C-25B3-4592-8853-064FF9E94E8E}"/>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Chapter Overview </a:t>
            </a:r>
          </a:p>
        </p:txBody>
      </p:sp>
      <p:sp>
        <p:nvSpPr>
          <p:cNvPr id="3" name="Text Placeholder 2">
            <a:extLst>
              <a:ext uri="{FF2B5EF4-FFF2-40B4-BE49-F238E27FC236}">
                <a16:creationId xmlns="" xmlns:a16="http://schemas.microsoft.com/office/drawing/2014/main" id="{334211A2-9A15-4B07-AD8A-D25A37F4E2D6}"/>
              </a:ext>
            </a:extLst>
          </p:cNvPr>
          <p:cNvSpPr>
            <a:spLocks noGrp="1"/>
          </p:cNvSpPr>
          <p:nvPr>
            <p:ph sz="half" idx="1"/>
          </p:nvPr>
        </p:nvSpPr>
        <p:spPr>
          <a:xfrm>
            <a:off x="704850" y="1976582"/>
            <a:ext cx="4979289" cy="4714875"/>
          </a:xfrm>
        </p:spPr>
        <p:txBody>
          <a:bodyPr>
            <a:normAutofit lnSpcReduction="10000"/>
          </a:bodyPr>
          <a:lstStyle/>
          <a:p>
            <a:pPr marR="0" lvl="0" rtl="0"/>
            <a:r>
              <a:rPr lang="en-US" u="none" strike="noStrike" baseline="0" dirty="0"/>
              <a:t>Allergy-related signs and symptoms can vary widely:</a:t>
            </a:r>
          </a:p>
          <a:p>
            <a:pPr lvl="1"/>
            <a:r>
              <a:rPr lang="en-US" u="none" strike="noStrike" baseline="0" dirty="0"/>
              <a:t>A simple runny nose</a:t>
            </a:r>
          </a:p>
          <a:p>
            <a:pPr lvl="1"/>
            <a:r>
              <a:rPr lang="en-US" u="none" strike="noStrike" baseline="0" dirty="0"/>
              <a:t>Shortness of breath</a:t>
            </a:r>
          </a:p>
          <a:p>
            <a:pPr lvl="1"/>
            <a:r>
              <a:rPr lang="en-US" u="none" strike="noStrike" baseline="0" dirty="0"/>
              <a:t>Life-threatening shock</a:t>
            </a:r>
          </a:p>
          <a:p>
            <a:pPr marR="0" lvl="0" rtl="0"/>
            <a:r>
              <a:rPr lang="en-US" dirty="0"/>
              <a:t>An </a:t>
            </a:r>
            <a:r>
              <a:rPr lang="en-US" u="none" strike="noStrike" baseline="0" dirty="0"/>
              <a:t>OEC technician</a:t>
            </a:r>
            <a:r>
              <a:rPr lang="en-US" dirty="0"/>
              <a:t> needs</a:t>
            </a:r>
            <a:r>
              <a:rPr lang="en-US" u="none" strike="noStrike" baseline="0" dirty="0"/>
              <a:t> to:</a:t>
            </a:r>
          </a:p>
          <a:p>
            <a:pPr lvl="1"/>
            <a:r>
              <a:rPr lang="en-US" dirty="0"/>
              <a:t>Have a </a:t>
            </a:r>
            <a:r>
              <a:rPr lang="en-US" u="none" strike="noStrike" baseline="0" dirty="0"/>
              <a:t>basic understanding of the causes of allergies</a:t>
            </a:r>
          </a:p>
          <a:p>
            <a:pPr lvl="2"/>
            <a:r>
              <a:rPr lang="en-US" u="none" strike="noStrike" baseline="0" dirty="0"/>
              <a:t>Their effects on the body</a:t>
            </a:r>
          </a:p>
          <a:p>
            <a:pPr lvl="1"/>
            <a:r>
              <a:rPr lang="en-US" u="none" strike="noStrike" baseline="0" dirty="0"/>
              <a:t>Recognize the signs and symptoms of an allergic reaction</a:t>
            </a:r>
          </a:p>
          <a:p>
            <a:pPr lvl="1"/>
            <a:r>
              <a:rPr lang="en-US" u="none" strike="noStrike" baseline="0" dirty="0"/>
              <a:t>Be ready to help at a moment’s notice</a:t>
            </a:r>
          </a:p>
          <a:p>
            <a:pPr marL="0" marR="0" lvl="0" indent="0" rtl="0">
              <a:buNone/>
            </a:pPr>
            <a:r>
              <a:rPr lang="en-US" sz="2000" b="1" i="1" u="none" strike="noStrike" baseline="0" dirty="0"/>
              <a:t> </a:t>
            </a:r>
          </a:p>
        </p:txBody>
      </p:sp>
      <p:pic>
        <p:nvPicPr>
          <p:cNvPr id="1026" name="Picture 2" descr="Photo shows the leg of a person covered in hi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8731" y="2321027"/>
            <a:ext cx="4055186" cy="2779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96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2B3D0C-25B3-4592-8853-064FF9E94E8E}"/>
              </a:ext>
            </a:extLst>
          </p:cNvPr>
          <p:cNvSpPr>
            <a:spLocks noGrp="1"/>
          </p:cNvSpPr>
          <p:nvPr>
            <p:ph type="title"/>
          </p:nvPr>
        </p:nvSpPr>
        <p:spPr/>
        <p:txBody>
          <a:bodyPr/>
          <a:lstStyle/>
          <a:p>
            <a:pPr marR="0" rtl="0"/>
            <a:r>
              <a:rPr lang="en-US" b="1" i="0" u="none" strike="noStrike" kern="1600" baseline="0" dirty="0"/>
              <a:t>Chapter Overview </a:t>
            </a:r>
          </a:p>
        </p:txBody>
      </p:sp>
      <p:sp>
        <p:nvSpPr>
          <p:cNvPr id="3" name="Text Placeholder 2">
            <a:extLst>
              <a:ext uri="{FF2B5EF4-FFF2-40B4-BE49-F238E27FC236}">
                <a16:creationId xmlns="" xmlns:a16="http://schemas.microsoft.com/office/drawing/2014/main" id="{334211A2-9A15-4B07-AD8A-D25A37F4E2D6}"/>
              </a:ext>
            </a:extLst>
          </p:cNvPr>
          <p:cNvSpPr>
            <a:spLocks noGrp="1"/>
          </p:cNvSpPr>
          <p:nvPr>
            <p:ph type="body" idx="1"/>
          </p:nvPr>
        </p:nvSpPr>
        <p:spPr/>
        <p:txBody>
          <a:bodyPr/>
          <a:lstStyle/>
          <a:p>
            <a:pPr marR="0" lvl="0" rtl="0"/>
            <a:r>
              <a:rPr lang="en-US" dirty="0"/>
              <a:t>S</a:t>
            </a:r>
            <a:r>
              <a:rPr lang="en-US" u="none" strike="noStrike" baseline="0" dirty="0"/>
              <a:t>evere allergic reactions, known as anaphylaxis,</a:t>
            </a:r>
            <a:r>
              <a:rPr lang="en-US" u="none" strike="noStrike" dirty="0"/>
              <a:t> can</a:t>
            </a:r>
            <a:r>
              <a:rPr lang="en-US" u="none" strike="noStrike" baseline="0" dirty="0"/>
              <a:t> </a:t>
            </a:r>
            <a:r>
              <a:rPr lang="en-US" dirty="0"/>
              <a:t>cause</a:t>
            </a:r>
            <a:r>
              <a:rPr lang="en-US" u="none" strike="noStrike" baseline="0" dirty="0"/>
              <a:t> death within minutes. </a:t>
            </a:r>
          </a:p>
          <a:p>
            <a:pPr lvl="1"/>
            <a:r>
              <a:rPr lang="en-US" u="none" strike="noStrike" baseline="0" dirty="0"/>
              <a:t>The correct and timely responses to the situation may lessen the overall effects of an allergic reaction. </a:t>
            </a:r>
          </a:p>
          <a:p>
            <a:pPr lvl="1"/>
            <a:r>
              <a:rPr lang="en-US" dirty="0"/>
              <a:t>M</a:t>
            </a:r>
            <a:r>
              <a:rPr lang="en-US" u="none" strike="noStrike" baseline="0" dirty="0"/>
              <a:t>ay save patient’s life by assisting them with their emergency allergy medications in the event of a severe allergic reaction</a:t>
            </a:r>
          </a:p>
          <a:p>
            <a:pPr marR="0" lvl="0" rtl="0"/>
            <a:endParaRPr lang="en-US" u="none" strike="noStrike" baseline="0" dirty="0"/>
          </a:p>
        </p:txBody>
      </p:sp>
    </p:spTree>
    <p:extLst>
      <p:ext uri="{BB962C8B-B14F-4D97-AF65-F5344CB8AC3E}">
        <p14:creationId xmlns:p14="http://schemas.microsoft.com/office/powerpoint/2010/main" val="1081297109"/>
      </p:ext>
    </p:extLst>
  </p:cSld>
  <p:clrMapOvr>
    <a:masterClrMapping/>
  </p:clrMapOvr>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519</TotalTime>
  <Words>3029</Words>
  <Application>Microsoft Office PowerPoint</Application>
  <PresentationFormat>Widescreen</PresentationFormat>
  <Paragraphs>411</Paragraphs>
  <Slides>55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Times New Roman</vt:lpstr>
      <vt:lpstr>Wingdings</vt:lpstr>
      <vt:lpstr>Educational subjects 16x9</vt:lpstr>
      <vt:lpstr>Allergies and Anaphylaxis</vt:lpstr>
      <vt:lpstr>The following presentation will utilize two symbols to identify material necessary for an OEC Technician to comprehend:</vt:lpstr>
      <vt:lpstr>Objectives</vt:lpstr>
      <vt:lpstr>Key Terms</vt:lpstr>
      <vt:lpstr>PowerPoint Presentation</vt:lpstr>
      <vt:lpstr>Chapter Overview </vt:lpstr>
      <vt:lpstr>Chapter Overview </vt:lpstr>
      <vt:lpstr>Chapter Overview </vt:lpstr>
      <vt:lpstr>Chapter Overview </vt:lpstr>
      <vt:lpstr>PowerPoint Presentation</vt:lpstr>
      <vt:lpstr>Anatomy and Physiology</vt:lpstr>
      <vt:lpstr>Anatomy and Physiology: Antigen</vt:lpstr>
      <vt:lpstr>Anatomy and Physiology: Antibody</vt:lpstr>
      <vt:lpstr>Anatomy and Physiology: Allergic Reaction</vt:lpstr>
      <vt:lpstr>Anatomy and Physiology: Allergen</vt:lpstr>
      <vt:lpstr>Anatomy and Physiology: Allergic Reaction </vt:lpstr>
      <vt:lpstr>Anatomy and Physiology: Histamine</vt:lpstr>
      <vt:lpstr>PowerPoint Presentation</vt:lpstr>
      <vt:lpstr>Common Causes of Allergies</vt:lpstr>
      <vt:lpstr>Common Causes of Allergies</vt:lpstr>
      <vt:lpstr>Common Causes of Allergies</vt:lpstr>
      <vt:lpstr>Common Causes of Allergies: Leading Allergies</vt:lpstr>
      <vt:lpstr>PowerPoint Presentation</vt:lpstr>
      <vt:lpstr>Categories of Allergic Reactions: Mild</vt:lpstr>
      <vt:lpstr>Categories of Allergic Reactions: Mild</vt:lpstr>
      <vt:lpstr>Categories of Allergic Reactions: Moderate</vt:lpstr>
      <vt:lpstr>Categories of Allergic Reactions: Moderate</vt:lpstr>
      <vt:lpstr>Categories of Allergic Reactions: Moderate</vt:lpstr>
      <vt:lpstr>Categories of Allergic Reactions: Moderate</vt:lpstr>
      <vt:lpstr>Categories of Allergic Reactions: Severe</vt:lpstr>
      <vt:lpstr>Categories of Allergic Reactions: Severe</vt:lpstr>
      <vt:lpstr>Categories of Allergic Reactions: Severe</vt:lpstr>
      <vt:lpstr>Categories of Allergic Reactions: Severe</vt:lpstr>
      <vt:lpstr>Categories of Allergic Reactions: Severe</vt:lpstr>
      <vt:lpstr>PowerPoint Presentation</vt:lpstr>
      <vt:lpstr>Patient Assessment: Scene Safety</vt:lpstr>
      <vt:lpstr>Patient Assessment: Primary Assessment</vt:lpstr>
      <vt:lpstr>Patient Assessment: Secondary Assessment</vt:lpstr>
      <vt:lpstr>Patient Assessment: SAMPLE</vt:lpstr>
      <vt:lpstr>Patient Assessment: Anaphylactic Shock</vt:lpstr>
      <vt:lpstr>PowerPoint Presentation</vt:lpstr>
      <vt:lpstr>Management: Moderate and Severe Reactions</vt:lpstr>
      <vt:lpstr>Management of Allergic Reactions</vt:lpstr>
      <vt:lpstr>Management of Allergic Reactions</vt:lpstr>
      <vt:lpstr>Management of Allergic Reactions</vt:lpstr>
      <vt:lpstr>Management of Allergic Reactions</vt:lpstr>
      <vt:lpstr>Management of Allergic Reactions</vt:lpstr>
      <vt:lpstr>Management of Allergic Reactions</vt:lpstr>
      <vt:lpstr>PowerPoint Presentation</vt:lpstr>
      <vt:lpstr>CASE PRESENTATION</vt:lpstr>
      <vt:lpstr>CASE UPDATE</vt:lpstr>
      <vt:lpstr>CASE OUTCOME</vt:lpstr>
      <vt:lpstr>PowerPoint Presentation</vt:lpstr>
      <vt:lpstr>OEC Skill 14-1: Administration with an Auto-Injector (EpiPen)</vt:lpstr>
      <vt:lpstr>OEC Skill 14-1: Administration with an Auto-Injector (EpiPen)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Allergies and Anaphylaxis</dc:title>
  <dc:creator>Marisa Hines</dc:creator>
  <cp:lastModifiedBy>Sue M</cp:lastModifiedBy>
  <cp:revision>32</cp:revision>
  <dcterms:created xsi:type="dcterms:W3CDTF">2020-03-17T05:55:41Z</dcterms:created>
  <dcterms:modified xsi:type="dcterms:W3CDTF">2024-01-25T17:03:10Z</dcterms:modified>
</cp:coreProperties>
</file>