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78"/>
  </p:notesMasterIdLst>
  <p:handoutMasterIdLst>
    <p:handoutMasterId r:id="rId79"/>
  </p:handoutMasterIdLst>
  <p:sldIdLst>
    <p:sldId id="258" r:id="rId2"/>
    <p:sldId id="344" r:id="rId3"/>
    <p:sldId id="307" r:id="rId4"/>
    <p:sldId id="257" r:id="rId5"/>
    <p:sldId id="308" r:id="rId6"/>
    <p:sldId id="343" r:id="rId7"/>
    <p:sldId id="267" r:id="rId8"/>
    <p:sldId id="259" r:id="rId9"/>
    <p:sldId id="260" r:id="rId10"/>
    <p:sldId id="261" r:id="rId11"/>
    <p:sldId id="262" r:id="rId12"/>
    <p:sldId id="329" r:id="rId13"/>
    <p:sldId id="263" r:id="rId14"/>
    <p:sldId id="264" r:id="rId15"/>
    <p:sldId id="265" r:id="rId16"/>
    <p:sldId id="266" r:id="rId17"/>
    <p:sldId id="309" r:id="rId18"/>
    <p:sldId id="331" r:id="rId19"/>
    <p:sldId id="269" r:id="rId20"/>
    <p:sldId id="270" r:id="rId21"/>
    <p:sldId id="271" r:id="rId22"/>
    <p:sldId id="332" r:id="rId23"/>
    <p:sldId id="330" r:id="rId24"/>
    <p:sldId id="345" r:id="rId25"/>
    <p:sldId id="346" r:id="rId26"/>
    <p:sldId id="347" r:id="rId27"/>
    <p:sldId id="273" r:id="rId28"/>
    <p:sldId id="333" r:id="rId29"/>
    <p:sldId id="275" r:id="rId30"/>
    <p:sldId id="276" r:id="rId31"/>
    <p:sldId id="310" r:id="rId32"/>
    <p:sldId id="281" r:id="rId33"/>
    <p:sldId id="335" r:id="rId34"/>
    <p:sldId id="282" r:id="rId35"/>
    <p:sldId id="283" r:id="rId36"/>
    <p:sldId id="334" r:id="rId37"/>
    <p:sldId id="284" r:id="rId38"/>
    <p:sldId id="336" r:id="rId39"/>
    <p:sldId id="286" r:id="rId40"/>
    <p:sldId id="337" r:id="rId41"/>
    <p:sldId id="288" r:id="rId42"/>
    <p:sldId id="322" r:id="rId43"/>
    <p:sldId id="348" r:id="rId44"/>
    <p:sldId id="349" r:id="rId45"/>
    <p:sldId id="350" r:id="rId46"/>
    <p:sldId id="290" r:id="rId47"/>
    <p:sldId id="292" r:id="rId48"/>
    <p:sldId id="340" r:id="rId49"/>
    <p:sldId id="293" r:id="rId50"/>
    <p:sldId id="294" r:id="rId51"/>
    <p:sldId id="323" r:id="rId52"/>
    <p:sldId id="296" r:id="rId53"/>
    <p:sldId id="341" r:id="rId54"/>
    <p:sldId id="298" r:id="rId55"/>
    <p:sldId id="351" r:id="rId56"/>
    <p:sldId id="327" r:id="rId57"/>
    <p:sldId id="300" r:id="rId58"/>
    <p:sldId id="301" r:id="rId59"/>
    <p:sldId id="328" r:id="rId60"/>
    <p:sldId id="342" r:id="rId61"/>
    <p:sldId id="311" r:id="rId62"/>
    <p:sldId id="312" r:id="rId63"/>
    <p:sldId id="313" r:id="rId64"/>
    <p:sldId id="315" r:id="rId65"/>
    <p:sldId id="277" r:id="rId66"/>
    <p:sldId id="316" r:id="rId67"/>
    <p:sldId id="317" r:id="rId68"/>
    <p:sldId id="319" r:id="rId69"/>
    <p:sldId id="318" r:id="rId70"/>
    <p:sldId id="564" r:id="rId71"/>
    <p:sldId id="363" r:id="rId72"/>
    <p:sldId id="364" r:id="rId73"/>
    <p:sldId id="365" r:id="rId74"/>
    <p:sldId id="366" r:id="rId75"/>
    <p:sldId id="367" r:id="rId76"/>
    <p:sldId id="368" r:id="rId7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manda Mitchell" initials="AM" lastIdx="1" clrIdx="0"/>
  <p:cmAuthor id="2" name="Marisa Hines" initials="MH"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B74"/>
    <a:srgbClr val="FFFFFF"/>
    <a:srgbClr val="FFC425"/>
    <a:srgbClr val="E5E6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ADF3DA4-82B9-4EFC-875C-8D1E534E9A0E}" v="12" dt="2020-07-01T03:53:58.418"/>
  </p1510:revLst>
</p1510:revInfo>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7325" autoAdjust="0"/>
    <p:restoredTop sz="94633"/>
  </p:normalViewPr>
  <p:slideViewPr>
    <p:cSldViewPr snapToGrid="0">
      <p:cViewPr varScale="1">
        <p:scale>
          <a:sx n="92" d="100"/>
          <a:sy n="92" d="100"/>
        </p:scale>
        <p:origin x="84" y="798"/>
      </p:cViewPr>
      <p:guideLst>
        <p:guide orient="horz" pos="2160"/>
        <p:guide pos="3840"/>
      </p:guideLst>
    </p:cSldViewPr>
  </p:slideViewPr>
  <p:notesTextViewPr>
    <p:cViewPr>
      <p:scale>
        <a:sx n="1" d="1"/>
        <a:sy n="1" d="1"/>
      </p:scale>
      <p:origin x="0" y="0"/>
    </p:cViewPr>
  </p:notesTextViewPr>
  <p:notesViewPr>
    <p:cSldViewPr snapToGrid="0">
      <p:cViewPr varScale="1">
        <p:scale>
          <a:sx n="65" d="100"/>
          <a:sy n="65" d="100"/>
        </p:scale>
        <p:origin x="2784" y="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commentAuthors" Target="commentAuthors.xml"/><Relationship Id="rId85" Type="http://schemas.microsoft.com/office/2016/11/relationships/changesInfo" Target="changesInfos/changesInfo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presProps" Target="presProps.xml"/><Relationship Id="rId86"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hy Moczerniak" userId="482eff44a8730993" providerId="LiveId" clId="{62A337A0-7702-4561-BFD1-8B43FB79CECE}"/>
    <pc:docChg chg="undo custSel modSld">
      <pc:chgData name="Kathy Moczerniak" userId="482eff44a8730993" providerId="LiveId" clId="{62A337A0-7702-4561-BFD1-8B43FB79CECE}" dt="2020-05-25T22:34:48.569" v="196"/>
      <pc:docMkLst>
        <pc:docMk/>
      </pc:docMkLst>
      <pc:sldChg chg="modSp">
        <pc:chgData name="Kathy Moczerniak" userId="482eff44a8730993" providerId="LiveId" clId="{62A337A0-7702-4561-BFD1-8B43FB79CECE}" dt="2020-05-25T22:34:48.569" v="196"/>
        <pc:sldMkLst>
          <pc:docMk/>
          <pc:sldMk cId="440907719" sldId="257"/>
        </pc:sldMkLst>
        <pc:spChg chg="mod">
          <ac:chgData name="Kathy Moczerniak" userId="482eff44a8730993" providerId="LiveId" clId="{62A337A0-7702-4561-BFD1-8B43FB79CECE}" dt="2020-05-25T22:34:48.569" v="196"/>
          <ac:spMkLst>
            <pc:docMk/>
            <pc:sldMk cId="440907719" sldId="257"/>
            <ac:spMk id="3" creationId="{4B28FFC5-76EE-490B-99AA-7B87AA1ECCEC}"/>
          </ac:spMkLst>
        </pc:spChg>
      </pc:sldChg>
      <pc:sldChg chg="modSp mod">
        <pc:chgData name="Kathy Moczerniak" userId="482eff44a8730993" providerId="LiveId" clId="{62A337A0-7702-4561-BFD1-8B43FB79CECE}" dt="2020-05-25T00:59:30.195" v="101" actId="20577"/>
        <pc:sldMkLst>
          <pc:docMk/>
          <pc:sldMk cId="3214008966" sldId="259"/>
        </pc:sldMkLst>
        <pc:spChg chg="mod">
          <ac:chgData name="Kathy Moczerniak" userId="482eff44a8730993" providerId="LiveId" clId="{62A337A0-7702-4561-BFD1-8B43FB79CECE}" dt="2020-05-25T00:59:30.195" v="101" actId="20577"/>
          <ac:spMkLst>
            <pc:docMk/>
            <pc:sldMk cId="3214008966" sldId="259"/>
            <ac:spMk id="3" creationId="{9FA2A055-7815-48C3-A245-CA9654C55DEF}"/>
          </ac:spMkLst>
        </pc:spChg>
      </pc:sldChg>
      <pc:sldChg chg="modSp mod">
        <pc:chgData name="Kathy Moczerniak" userId="482eff44a8730993" providerId="LiveId" clId="{62A337A0-7702-4561-BFD1-8B43FB79CECE}" dt="2020-05-25T01:01:43.796" v="113" actId="20577"/>
        <pc:sldMkLst>
          <pc:docMk/>
          <pc:sldMk cId="2006075764" sldId="261"/>
        </pc:sldMkLst>
        <pc:spChg chg="mod">
          <ac:chgData name="Kathy Moczerniak" userId="482eff44a8730993" providerId="LiveId" clId="{62A337A0-7702-4561-BFD1-8B43FB79CECE}" dt="2020-05-25T01:01:43.796" v="113" actId="20577"/>
          <ac:spMkLst>
            <pc:docMk/>
            <pc:sldMk cId="2006075764" sldId="261"/>
            <ac:spMk id="3" creationId="{B5794227-5114-4FA3-9457-FB56DBCAADEF}"/>
          </ac:spMkLst>
        </pc:spChg>
      </pc:sldChg>
      <pc:sldChg chg="modSp mod">
        <pc:chgData name="Kathy Moczerniak" userId="482eff44a8730993" providerId="LiveId" clId="{62A337A0-7702-4561-BFD1-8B43FB79CECE}" dt="2020-05-25T01:02:20.374" v="115" actId="6549"/>
        <pc:sldMkLst>
          <pc:docMk/>
          <pc:sldMk cId="3226553934" sldId="262"/>
        </pc:sldMkLst>
        <pc:spChg chg="mod">
          <ac:chgData name="Kathy Moczerniak" userId="482eff44a8730993" providerId="LiveId" clId="{62A337A0-7702-4561-BFD1-8B43FB79CECE}" dt="2020-05-25T01:02:20.374" v="115" actId="6549"/>
          <ac:spMkLst>
            <pc:docMk/>
            <pc:sldMk cId="3226553934" sldId="262"/>
            <ac:spMk id="3" creationId="{D675797D-E0D2-4663-96AB-0FA82B37C714}"/>
          </ac:spMkLst>
        </pc:spChg>
      </pc:sldChg>
      <pc:sldChg chg="modSp mod">
        <pc:chgData name="Kathy Moczerniak" userId="482eff44a8730993" providerId="LiveId" clId="{62A337A0-7702-4561-BFD1-8B43FB79CECE}" dt="2020-05-25T22:34:48.569" v="196"/>
        <pc:sldMkLst>
          <pc:docMk/>
          <pc:sldMk cId="2290878040" sldId="265"/>
        </pc:sldMkLst>
        <pc:spChg chg="mod">
          <ac:chgData name="Kathy Moczerniak" userId="482eff44a8730993" providerId="LiveId" clId="{62A337A0-7702-4561-BFD1-8B43FB79CECE}" dt="2020-05-25T22:34:48.569" v="196"/>
          <ac:spMkLst>
            <pc:docMk/>
            <pc:sldMk cId="2290878040" sldId="265"/>
            <ac:spMk id="2" creationId="{94FE10BA-90D4-4681-A8FC-E7A6372A9614}"/>
          </ac:spMkLst>
        </pc:spChg>
        <pc:spChg chg="mod">
          <ac:chgData name="Kathy Moczerniak" userId="482eff44a8730993" providerId="LiveId" clId="{62A337A0-7702-4561-BFD1-8B43FB79CECE}" dt="2020-05-25T01:04:39.544" v="116" actId="20577"/>
          <ac:spMkLst>
            <pc:docMk/>
            <pc:sldMk cId="2290878040" sldId="265"/>
            <ac:spMk id="3" creationId="{C5D39D04-DB06-4BC7-8A6C-367566248443}"/>
          </ac:spMkLst>
        </pc:spChg>
      </pc:sldChg>
      <pc:sldChg chg="modSp mod">
        <pc:chgData name="Kathy Moczerniak" userId="482eff44a8730993" providerId="LiveId" clId="{62A337A0-7702-4561-BFD1-8B43FB79CECE}" dt="2020-05-25T22:34:48.569" v="196"/>
        <pc:sldMkLst>
          <pc:docMk/>
          <pc:sldMk cId="1587851664" sldId="266"/>
        </pc:sldMkLst>
        <pc:spChg chg="mod">
          <ac:chgData name="Kathy Moczerniak" userId="482eff44a8730993" providerId="LiveId" clId="{62A337A0-7702-4561-BFD1-8B43FB79CECE}" dt="2020-05-25T22:34:48.569" v="196"/>
          <ac:spMkLst>
            <pc:docMk/>
            <pc:sldMk cId="1587851664" sldId="266"/>
            <ac:spMk id="2" creationId="{2259021C-2478-4276-8852-E37C650D436B}"/>
          </ac:spMkLst>
        </pc:spChg>
        <pc:spChg chg="mod">
          <ac:chgData name="Kathy Moczerniak" userId="482eff44a8730993" providerId="LiveId" clId="{62A337A0-7702-4561-BFD1-8B43FB79CECE}" dt="2020-05-25T22:34:48.569" v="196"/>
          <ac:spMkLst>
            <pc:docMk/>
            <pc:sldMk cId="1587851664" sldId="266"/>
            <ac:spMk id="3" creationId="{DF14214B-2B53-4B3D-95FB-0F8F36CF0D16}"/>
          </ac:spMkLst>
        </pc:spChg>
      </pc:sldChg>
      <pc:sldChg chg="modSp mod">
        <pc:chgData name="Kathy Moczerniak" userId="482eff44a8730993" providerId="LiveId" clId="{62A337A0-7702-4561-BFD1-8B43FB79CECE}" dt="2020-05-25T22:34:48.569" v="196"/>
        <pc:sldMkLst>
          <pc:docMk/>
          <pc:sldMk cId="2570485699" sldId="269"/>
        </pc:sldMkLst>
        <pc:spChg chg="mod">
          <ac:chgData name="Kathy Moczerniak" userId="482eff44a8730993" providerId="LiveId" clId="{62A337A0-7702-4561-BFD1-8B43FB79CECE}" dt="2020-05-25T22:34:48.569" v="196"/>
          <ac:spMkLst>
            <pc:docMk/>
            <pc:sldMk cId="2570485699" sldId="269"/>
            <ac:spMk id="2" creationId="{FFF40CB1-9754-4EE3-9FB3-88AAFD05EFE7}"/>
          </ac:spMkLst>
        </pc:spChg>
        <pc:spChg chg="mod">
          <ac:chgData name="Kathy Moczerniak" userId="482eff44a8730993" providerId="LiveId" clId="{62A337A0-7702-4561-BFD1-8B43FB79CECE}" dt="2020-05-20T04:42:17.057" v="2" actId="20577"/>
          <ac:spMkLst>
            <pc:docMk/>
            <pc:sldMk cId="2570485699" sldId="269"/>
            <ac:spMk id="3" creationId="{02B6FA34-F704-4E3A-B7B4-90F53B5FF833}"/>
          </ac:spMkLst>
        </pc:spChg>
      </pc:sldChg>
      <pc:sldChg chg="modSp mod">
        <pc:chgData name="Kathy Moczerniak" userId="482eff44a8730993" providerId="LiveId" clId="{62A337A0-7702-4561-BFD1-8B43FB79CECE}" dt="2020-05-20T04:42:40.746" v="4" actId="6549"/>
        <pc:sldMkLst>
          <pc:docMk/>
          <pc:sldMk cId="69156101" sldId="270"/>
        </pc:sldMkLst>
        <pc:spChg chg="mod">
          <ac:chgData name="Kathy Moczerniak" userId="482eff44a8730993" providerId="LiveId" clId="{62A337A0-7702-4561-BFD1-8B43FB79CECE}" dt="2020-05-20T04:42:40.746" v="4" actId="6549"/>
          <ac:spMkLst>
            <pc:docMk/>
            <pc:sldMk cId="69156101" sldId="270"/>
            <ac:spMk id="3" creationId="{BC9A08FE-8AA4-490F-9D4E-DCE5EFC9F7FD}"/>
          </ac:spMkLst>
        </pc:spChg>
      </pc:sldChg>
      <pc:sldChg chg="modSp mod">
        <pc:chgData name="Kathy Moczerniak" userId="482eff44a8730993" providerId="LiveId" clId="{62A337A0-7702-4561-BFD1-8B43FB79CECE}" dt="2020-05-25T01:16:24.016" v="140" actId="20577"/>
        <pc:sldMkLst>
          <pc:docMk/>
          <pc:sldMk cId="3936330070" sldId="273"/>
        </pc:sldMkLst>
        <pc:spChg chg="mod">
          <ac:chgData name="Kathy Moczerniak" userId="482eff44a8730993" providerId="LiveId" clId="{62A337A0-7702-4561-BFD1-8B43FB79CECE}" dt="2020-05-25T01:16:24.016" v="140" actId="20577"/>
          <ac:spMkLst>
            <pc:docMk/>
            <pc:sldMk cId="3936330070" sldId="273"/>
            <ac:spMk id="3" creationId="{10E6B3FD-B782-4BA4-9584-2AE4C1AF2FE0}"/>
          </ac:spMkLst>
        </pc:spChg>
      </pc:sldChg>
      <pc:sldChg chg="modSp mod">
        <pc:chgData name="Kathy Moczerniak" userId="482eff44a8730993" providerId="LiveId" clId="{62A337A0-7702-4561-BFD1-8B43FB79CECE}" dt="2020-05-25T01:27:35.312" v="144" actId="20577"/>
        <pc:sldMkLst>
          <pc:docMk/>
          <pc:sldMk cId="3592893626" sldId="275"/>
        </pc:sldMkLst>
        <pc:spChg chg="mod">
          <ac:chgData name="Kathy Moczerniak" userId="482eff44a8730993" providerId="LiveId" clId="{62A337A0-7702-4561-BFD1-8B43FB79CECE}" dt="2020-05-25T01:27:35.312" v="144" actId="20577"/>
          <ac:spMkLst>
            <pc:docMk/>
            <pc:sldMk cId="3592893626" sldId="275"/>
            <ac:spMk id="3" creationId="{D5373A83-C090-4968-8133-A6333D3239CC}"/>
          </ac:spMkLst>
        </pc:spChg>
      </pc:sldChg>
      <pc:sldChg chg="modSp mod">
        <pc:chgData name="Kathy Moczerniak" userId="482eff44a8730993" providerId="LiveId" clId="{62A337A0-7702-4561-BFD1-8B43FB79CECE}" dt="2020-05-25T01:30:43.869" v="151" actId="20577"/>
        <pc:sldMkLst>
          <pc:docMk/>
          <pc:sldMk cId="1247650863" sldId="276"/>
        </pc:sldMkLst>
        <pc:spChg chg="mod">
          <ac:chgData name="Kathy Moczerniak" userId="482eff44a8730993" providerId="LiveId" clId="{62A337A0-7702-4561-BFD1-8B43FB79CECE}" dt="2020-05-25T01:30:43.869" v="151" actId="20577"/>
          <ac:spMkLst>
            <pc:docMk/>
            <pc:sldMk cId="1247650863" sldId="276"/>
            <ac:spMk id="3" creationId="{F9F4A031-EB19-4BD9-9AE4-17A0D9FA8FB9}"/>
          </ac:spMkLst>
        </pc:spChg>
      </pc:sldChg>
      <pc:sldChg chg="modSp mod">
        <pc:chgData name="Kathy Moczerniak" userId="482eff44a8730993" providerId="LiveId" clId="{62A337A0-7702-4561-BFD1-8B43FB79CECE}" dt="2020-05-25T01:31:07.394" v="152" actId="20577"/>
        <pc:sldMkLst>
          <pc:docMk/>
          <pc:sldMk cId="413023701" sldId="281"/>
        </pc:sldMkLst>
        <pc:spChg chg="mod">
          <ac:chgData name="Kathy Moczerniak" userId="482eff44a8730993" providerId="LiveId" clId="{62A337A0-7702-4561-BFD1-8B43FB79CECE}" dt="2020-05-25T01:31:07.394" v="152" actId="20577"/>
          <ac:spMkLst>
            <pc:docMk/>
            <pc:sldMk cId="413023701" sldId="281"/>
            <ac:spMk id="3" creationId="{D0D95836-18AB-4A3C-B305-C2095310E7E8}"/>
          </ac:spMkLst>
        </pc:spChg>
      </pc:sldChg>
      <pc:sldChg chg="modSp mod">
        <pc:chgData name="Kathy Moczerniak" userId="482eff44a8730993" providerId="LiveId" clId="{62A337A0-7702-4561-BFD1-8B43FB79CECE}" dt="2020-05-25T01:32:36.504" v="153" actId="20577"/>
        <pc:sldMkLst>
          <pc:docMk/>
          <pc:sldMk cId="3905126033" sldId="282"/>
        </pc:sldMkLst>
        <pc:spChg chg="mod">
          <ac:chgData name="Kathy Moczerniak" userId="482eff44a8730993" providerId="LiveId" clId="{62A337A0-7702-4561-BFD1-8B43FB79CECE}" dt="2020-05-25T01:32:36.504" v="153" actId="20577"/>
          <ac:spMkLst>
            <pc:docMk/>
            <pc:sldMk cId="3905126033" sldId="282"/>
            <ac:spMk id="3" creationId="{4346B368-9C51-4DA9-BD3F-01E775721DB5}"/>
          </ac:spMkLst>
        </pc:spChg>
      </pc:sldChg>
      <pc:sldChg chg="modSp mod">
        <pc:chgData name="Kathy Moczerniak" userId="482eff44a8730993" providerId="LiveId" clId="{62A337A0-7702-4561-BFD1-8B43FB79CECE}" dt="2020-05-25T01:53:27.056" v="158" actId="6549"/>
        <pc:sldMkLst>
          <pc:docMk/>
          <pc:sldMk cId="2292311834" sldId="283"/>
        </pc:sldMkLst>
        <pc:spChg chg="mod">
          <ac:chgData name="Kathy Moczerniak" userId="482eff44a8730993" providerId="LiveId" clId="{62A337A0-7702-4561-BFD1-8B43FB79CECE}" dt="2020-05-25T01:53:27.056" v="158" actId="6549"/>
          <ac:spMkLst>
            <pc:docMk/>
            <pc:sldMk cId="2292311834" sldId="283"/>
            <ac:spMk id="3" creationId="{008A866A-33CE-454B-8A03-9E2ED7BF4527}"/>
          </ac:spMkLst>
        </pc:spChg>
      </pc:sldChg>
      <pc:sldChg chg="modSp mod">
        <pc:chgData name="Kathy Moczerniak" userId="482eff44a8730993" providerId="LiveId" clId="{62A337A0-7702-4561-BFD1-8B43FB79CECE}" dt="2020-05-25T22:34:48.569" v="196"/>
        <pc:sldMkLst>
          <pc:docMk/>
          <pc:sldMk cId="91580986" sldId="286"/>
        </pc:sldMkLst>
        <pc:spChg chg="mod">
          <ac:chgData name="Kathy Moczerniak" userId="482eff44a8730993" providerId="LiveId" clId="{62A337A0-7702-4561-BFD1-8B43FB79CECE}" dt="2020-05-25T22:34:48.569" v="196"/>
          <ac:spMkLst>
            <pc:docMk/>
            <pc:sldMk cId="91580986" sldId="286"/>
            <ac:spMk id="2" creationId="{B0216FC4-2430-4EF0-8D0E-620B324A5D27}"/>
          </ac:spMkLst>
        </pc:spChg>
        <pc:spChg chg="mod">
          <ac:chgData name="Kathy Moczerniak" userId="482eff44a8730993" providerId="LiveId" clId="{62A337A0-7702-4561-BFD1-8B43FB79CECE}" dt="2020-05-20T04:45:18.027" v="39" actId="20577"/>
          <ac:spMkLst>
            <pc:docMk/>
            <pc:sldMk cId="91580986" sldId="286"/>
            <ac:spMk id="3" creationId="{5FD2334C-22A4-4BCA-B2D4-90C0F6FCA4DC}"/>
          </ac:spMkLst>
        </pc:spChg>
      </pc:sldChg>
      <pc:sldChg chg="modSp">
        <pc:chgData name="Kathy Moczerniak" userId="482eff44a8730993" providerId="LiveId" clId="{62A337A0-7702-4561-BFD1-8B43FB79CECE}" dt="2020-05-25T22:34:48.569" v="196"/>
        <pc:sldMkLst>
          <pc:docMk/>
          <pc:sldMk cId="2922339706" sldId="288"/>
        </pc:sldMkLst>
        <pc:spChg chg="mod">
          <ac:chgData name="Kathy Moczerniak" userId="482eff44a8730993" providerId="LiveId" clId="{62A337A0-7702-4561-BFD1-8B43FB79CECE}" dt="2020-05-25T22:34:48.569" v="196"/>
          <ac:spMkLst>
            <pc:docMk/>
            <pc:sldMk cId="2922339706" sldId="288"/>
            <ac:spMk id="2" creationId="{07B89268-4FE8-40FD-80FE-7E7C259C2ED9}"/>
          </ac:spMkLst>
        </pc:spChg>
      </pc:sldChg>
      <pc:sldChg chg="modSp">
        <pc:chgData name="Kathy Moczerniak" userId="482eff44a8730993" providerId="LiveId" clId="{62A337A0-7702-4561-BFD1-8B43FB79CECE}" dt="2020-05-25T22:34:48.569" v="196"/>
        <pc:sldMkLst>
          <pc:docMk/>
          <pc:sldMk cId="596515658" sldId="290"/>
        </pc:sldMkLst>
        <pc:spChg chg="mod">
          <ac:chgData name="Kathy Moczerniak" userId="482eff44a8730993" providerId="LiveId" clId="{62A337A0-7702-4561-BFD1-8B43FB79CECE}" dt="2020-05-25T22:34:48.569" v="196"/>
          <ac:spMkLst>
            <pc:docMk/>
            <pc:sldMk cId="596515658" sldId="290"/>
            <ac:spMk id="2" creationId="{00748D52-0090-405C-B0BF-A049326E353E}"/>
          </ac:spMkLst>
        </pc:spChg>
      </pc:sldChg>
      <pc:sldChg chg="modSp mod">
        <pc:chgData name="Kathy Moczerniak" userId="482eff44a8730993" providerId="LiveId" clId="{62A337A0-7702-4561-BFD1-8B43FB79CECE}" dt="2020-05-25T22:34:48.569" v="196"/>
        <pc:sldMkLst>
          <pc:docMk/>
          <pc:sldMk cId="3146586957" sldId="293"/>
        </pc:sldMkLst>
        <pc:spChg chg="mod">
          <ac:chgData name="Kathy Moczerniak" userId="482eff44a8730993" providerId="LiveId" clId="{62A337A0-7702-4561-BFD1-8B43FB79CECE}" dt="2020-05-25T22:34:48.569" v="196"/>
          <ac:spMkLst>
            <pc:docMk/>
            <pc:sldMk cId="3146586957" sldId="293"/>
            <ac:spMk id="2" creationId="{44F23990-C453-4FA3-9CCF-1E14EF412C54}"/>
          </ac:spMkLst>
        </pc:spChg>
        <pc:spChg chg="mod">
          <ac:chgData name="Kathy Moczerniak" userId="482eff44a8730993" providerId="LiveId" clId="{62A337A0-7702-4561-BFD1-8B43FB79CECE}" dt="2020-05-25T02:09:46.307" v="182" actId="20577"/>
          <ac:spMkLst>
            <pc:docMk/>
            <pc:sldMk cId="3146586957" sldId="293"/>
            <ac:spMk id="3" creationId="{4AB9B43C-E7DF-474A-B0EE-BE2D277CE468}"/>
          </ac:spMkLst>
        </pc:spChg>
      </pc:sldChg>
      <pc:sldChg chg="modSp">
        <pc:chgData name="Kathy Moczerniak" userId="482eff44a8730993" providerId="LiveId" clId="{62A337A0-7702-4561-BFD1-8B43FB79CECE}" dt="2020-05-25T22:34:48.569" v="196"/>
        <pc:sldMkLst>
          <pc:docMk/>
          <pc:sldMk cId="2223485742" sldId="294"/>
        </pc:sldMkLst>
        <pc:spChg chg="mod">
          <ac:chgData name="Kathy Moczerniak" userId="482eff44a8730993" providerId="LiveId" clId="{62A337A0-7702-4561-BFD1-8B43FB79CECE}" dt="2020-05-25T22:34:48.569" v="196"/>
          <ac:spMkLst>
            <pc:docMk/>
            <pc:sldMk cId="2223485742" sldId="294"/>
            <ac:spMk id="2" creationId="{CBCA013E-B231-4C8D-BAAD-874C836ADAB7}"/>
          </ac:spMkLst>
        </pc:spChg>
      </pc:sldChg>
      <pc:sldChg chg="modSp mod">
        <pc:chgData name="Kathy Moczerniak" userId="482eff44a8730993" providerId="LiveId" clId="{62A337A0-7702-4561-BFD1-8B43FB79CECE}" dt="2020-05-25T22:34:48.569" v="196"/>
        <pc:sldMkLst>
          <pc:docMk/>
          <pc:sldMk cId="2136806715" sldId="296"/>
        </pc:sldMkLst>
        <pc:spChg chg="mod">
          <ac:chgData name="Kathy Moczerniak" userId="482eff44a8730993" providerId="LiveId" clId="{62A337A0-7702-4561-BFD1-8B43FB79CECE}" dt="2020-05-25T22:34:48.569" v="196"/>
          <ac:spMkLst>
            <pc:docMk/>
            <pc:sldMk cId="2136806715" sldId="296"/>
            <ac:spMk id="2" creationId="{E6938DDE-2422-4A22-B5E4-189343FC7E04}"/>
          </ac:spMkLst>
        </pc:spChg>
        <pc:spChg chg="mod">
          <ac:chgData name="Kathy Moczerniak" userId="482eff44a8730993" providerId="LiveId" clId="{62A337A0-7702-4561-BFD1-8B43FB79CECE}" dt="2020-05-20T04:47:35.283" v="57" actId="20577"/>
          <ac:spMkLst>
            <pc:docMk/>
            <pc:sldMk cId="2136806715" sldId="296"/>
            <ac:spMk id="3" creationId="{2B7180A0-CA6F-47AF-94ED-4B64A9653D8C}"/>
          </ac:spMkLst>
        </pc:spChg>
      </pc:sldChg>
      <pc:sldChg chg="modSp">
        <pc:chgData name="Kathy Moczerniak" userId="482eff44a8730993" providerId="LiveId" clId="{62A337A0-7702-4561-BFD1-8B43FB79CECE}" dt="2020-05-25T22:34:48.569" v="196"/>
        <pc:sldMkLst>
          <pc:docMk/>
          <pc:sldMk cId="2661881877" sldId="298"/>
        </pc:sldMkLst>
        <pc:spChg chg="mod">
          <ac:chgData name="Kathy Moczerniak" userId="482eff44a8730993" providerId="LiveId" clId="{62A337A0-7702-4561-BFD1-8B43FB79CECE}" dt="2020-05-25T22:34:48.569" v="196"/>
          <ac:spMkLst>
            <pc:docMk/>
            <pc:sldMk cId="2661881877" sldId="298"/>
            <ac:spMk id="2" creationId="{211176F6-B77D-4471-934C-D5660838084C}"/>
          </ac:spMkLst>
        </pc:spChg>
      </pc:sldChg>
      <pc:sldChg chg="modSp mod">
        <pc:chgData name="Kathy Moczerniak" userId="482eff44a8730993" providerId="LiveId" clId="{62A337A0-7702-4561-BFD1-8B43FB79CECE}" dt="2020-05-25T22:34:48.569" v="196"/>
        <pc:sldMkLst>
          <pc:docMk/>
          <pc:sldMk cId="948553967" sldId="300"/>
        </pc:sldMkLst>
        <pc:spChg chg="mod">
          <ac:chgData name="Kathy Moczerniak" userId="482eff44a8730993" providerId="LiveId" clId="{62A337A0-7702-4561-BFD1-8B43FB79CECE}" dt="2020-05-25T22:34:48.569" v="196"/>
          <ac:spMkLst>
            <pc:docMk/>
            <pc:sldMk cId="948553967" sldId="300"/>
            <ac:spMk id="2" creationId="{31B0A9FE-A8E9-4F84-B7A6-C37C17431F54}"/>
          </ac:spMkLst>
        </pc:spChg>
        <pc:spChg chg="mod">
          <ac:chgData name="Kathy Moczerniak" userId="482eff44a8730993" providerId="LiveId" clId="{62A337A0-7702-4561-BFD1-8B43FB79CECE}" dt="2020-05-25T02:14:07.126" v="187" actId="6549"/>
          <ac:spMkLst>
            <pc:docMk/>
            <pc:sldMk cId="948553967" sldId="300"/>
            <ac:spMk id="3" creationId="{83AD5F5F-2EB2-42B2-BBD5-1ACAD9FC3A72}"/>
          </ac:spMkLst>
        </pc:spChg>
      </pc:sldChg>
      <pc:sldChg chg="modSp">
        <pc:chgData name="Kathy Moczerniak" userId="482eff44a8730993" providerId="LiveId" clId="{62A337A0-7702-4561-BFD1-8B43FB79CECE}" dt="2020-05-25T22:34:48.569" v="196"/>
        <pc:sldMkLst>
          <pc:docMk/>
          <pc:sldMk cId="838562549" sldId="301"/>
        </pc:sldMkLst>
        <pc:spChg chg="mod">
          <ac:chgData name="Kathy Moczerniak" userId="482eff44a8730993" providerId="LiveId" clId="{62A337A0-7702-4561-BFD1-8B43FB79CECE}" dt="2020-05-25T22:34:48.569" v="196"/>
          <ac:spMkLst>
            <pc:docMk/>
            <pc:sldMk cId="838562549" sldId="301"/>
            <ac:spMk id="2" creationId="{B526A13D-E5A1-4743-8720-7EBB79156220}"/>
          </ac:spMkLst>
        </pc:spChg>
      </pc:sldChg>
      <pc:sldChg chg="modSp">
        <pc:chgData name="Kathy Moczerniak" userId="482eff44a8730993" providerId="LiveId" clId="{62A337A0-7702-4561-BFD1-8B43FB79CECE}" dt="2020-05-25T22:34:48.569" v="196"/>
        <pc:sldMkLst>
          <pc:docMk/>
          <pc:sldMk cId="1701145741" sldId="307"/>
        </pc:sldMkLst>
        <pc:spChg chg="mod">
          <ac:chgData name="Kathy Moczerniak" userId="482eff44a8730993" providerId="LiveId" clId="{62A337A0-7702-4561-BFD1-8B43FB79CECE}" dt="2020-05-25T22:34:48.569" v="196"/>
          <ac:spMkLst>
            <pc:docMk/>
            <pc:sldMk cId="1701145741" sldId="307"/>
            <ac:spMk id="3" creationId="{E2ECD200-04F1-4F18-9991-9720BECC111F}"/>
          </ac:spMkLst>
        </pc:spChg>
      </pc:sldChg>
      <pc:sldChg chg="modSp">
        <pc:chgData name="Kathy Moczerniak" userId="482eff44a8730993" providerId="LiveId" clId="{62A337A0-7702-4561-BFD1-8B43FB79CECE}" dt="2020-05-25T22:34:48.569" v="196"/>
        <pc:sldMkLst>
          <pc:docMk/>
          <pc:sldMk cId="2961595432" sldId="308"/>
        </pc:sldMkLst>
        <pc:spChg chg="mod">
          <ac:chgData name="Kathy Moczerniak" userId="482eff44a8730993" providerId="LiveId" clId="{62A337A0-7702-4561-BFD1-8B43FB79CECE}" dt="2020-05-25T22:34:48.569" v="196"/>
          <ac:spMkLst>
            <pc:docMk/>
            <pc:sldMk cId="2961595432" sldId="308"/>
            <ac:spMk id="3" creationId="{7F7208C8-457B-4318-BA20-BDD27E4188A9}"/>
          </ac:spMkLst>
        </pc:spChg>
      </pc:sldChg>
      <pc:sldChg chg="modSp mod">
        <pc:chgData name="Kathy Moczerniak" userId="482eff44a8730993" providerId="LiveId" clId="{62A337A0-7702-4561-BFD1-8B43FB79CECE}" dt="2020-05-25T22:34:48.569" v="196"/>
        <pc:sldMkLst>
          <pc:docMk/>
          <pc:sldMk cId="1114530422" sldId="309"/>
        </pc:sldMkLst>
        <pc:spChg chg="mod">
          <ac:chgData name="Kathy Moczerniak" userId="482eff44a8730993" providerId="LiveId" clId="{62A337A0-7702-4561-BFD1-8B43FB79CECE}" dt="2020-05-25T22:34:48.569" v="196"/>
          <ac:spMkLst>
            <pc:docMk/>
            <pc:sldMk cId="1114530422" sldId="309"/>
            <ac:spMk id="2" creationId="{76605E0F-A4AB-4A9C-AEE3-3DD887CAA97F}"/>
          </ac:spMkLst>
        </pc:spChg>
        <pc:spChg chg="mod">
          <ac:chgData name="Kathy Moczerniak" userId="482eff44a8730993" providerId="LiveId" clId="{62A337A0-7702-4561-BFD1-8B43FB79CECE}" dt="2020-05-25T01:06:11.180" v="120" actId="20577"/>
          <ac:spMkLst>
            <pc:docMk/>
            <pc:sldMk cId="1114530422" sldId="309"/>
            <ac:spMk id="3" creationId="{6D8B8977-3530-4831-91DF-6167570388C4}"/>
          </ac:spMkLst>
        </pc:spChg>
      </pc:sldChg>
      <pc:sldChg chg="modSp mod">
        <pc:chgData name="Kathy Moczerniak" userId="482eff44a8730993" providerId="LiveId" clId="{62A337A0-7702-4561-BFD1-8B43FB79CECE}" dt="2020-05-25T02:15:42.432" v="189" actId="20577"/>
        <pc:sldMkLst>
          <pc:docMk/>
          <pc:sldMk cId="810180798" sldId="311"/>
        </pc:sldMkLst>
        <pc:spChg chg="mod">
          <ac:chgData name="Kathy Moczerniak" userId="482eff44a8730993" providerId="LiveId" clId="{62A337A0-7702-4561-BFD1-8B43FB79CECE}" dt="2020-05-25T02:15:42.432" v="189" actId="20577"/>
          <ac:spMkLst>
            <pc:docMk/>
            <pc:sldMk cId="810180798" sldId="311"/>
            <ac:spMk id="3" creationId="{1EE7FA35-CB13-4B9A-845C-F2D2BB1BC184}"/>
          </ac:spMkLst>
        </pc:spChg>
      </pc:sldChg>
      <pc:sldChg chg="modSp mod">
        <pc:chgData name="Kathy Moczerniak" userId="482eff44a8730993" providerId="LiveId" clId="{62A337A0-7702-4561-BFD1-8B43FB79CECE}" dt="2020-05-25T22:34:48.569" v="196"/>
        <pc:sldMkLst>
          <pc:docMk/>
          <pc:sldMk cId="2706032054" sldId="312"/>
        </pc:sldMkLst>
        <pc:spChg chg="mod">
          <ac:chgData name="Kathy Moczerniak" userId="482eff44a8730993" providerId="LiveId" clId="{62A337A0-7702-4561-BFD1-8B43FB79CECE}" dt="2020-05-25T22:34:48.569" v="196"/>
          <ac:spMkLst>
            <pc:docMk/>
            <pc:sldMk cId="2706032054" sldId="312"/>
            <ac:spMk id="3" creationId="{FA96DE92-2DAB-49E8-B055-4DD004967D28}"/>
          </ac:spMkLst>
        </pc:spChg>
      </pc:sldChg>
      <pc:sldChg chg="modSp mod">
        <pc:chgData name="Kathy Moczerniak" userId="482eff44a8730993" providerId="LiveId" clId="{62A337A0-7702-4561-BFD1-8B43FB79CECE}" dt="2020-05-20T04:49:26.384" v="99" actId="6549"/>
        <pc:sldMkLst>
          <pc:docMk/>
          <pc:sldMk cId="3407671698" sldId="313"/>
        </pc:sldMkLst>
        <pc:spChg chg="mod">
          <ac:chgData name="Kathy Moczerniak" userId="482eff44a8730993" providerId="LiveId" clId="{62A337A0-7702-4561-BFD1-8B43FB79CECE}" dt="2020-05-20T04:49:26.384" v="99" actId="6549"/>
          <ac:spMkLst>
            <pc:docMk/>
            <pc:sldMk cId="3407671698" sldId="313"/>
            <ac:spMk id="3" creationId="{5B41EE43-5386-4433-A204-4041BB2AE5E1}"/>
          </ac:spMkLst>
        </pc:spChg>
      </pc:sldChg>
      <pc:sldChg chg="modSp mod">
        <pc:chgData name="Kathy Moczerniak" userId="482eff44a8730993" providerId="LiveId" clId="{62A337A0-7702-4561-BFD1-8B43FB79CECE}" dt="2020-05-25T02:20:43.764" v="191" actId="1076"/>
        <pc:sldMkLst>
          <pc:docMk/>
          <pc:sldMk cId="3245679623" sldId="316"/>
        </pc:sldMkLst>
        <pc:spChg chg="mod">
          <ac:chgData name="Kathy Moczerniak" userId="482eff44a8730993" providerId="LiveId" clId="{62A337A0-7702-4561-BFD1-8B43FB79CECE}" dt="2020-05-25T02:20:43.764" v="191" actId="1076"/>
          <ac:spMkLst>
            <pc:docMk/>
            <pc:sldMk cId="3245679623" sldId="316"/>
            <ac:spMk id="3" creationId="{54BFCC83-E193-4707-9072-E5CF6EBF5EC2}"/>
          </ac:spMkLst>
        </pc:spChg>
      </pc:sldChg>
      <pc:sldChg chg="modSp mod">
        <pc:chgData name="Kathy Moczerniak" userId="482eff44a8730993" providerId="LiveId" clId="{62A337A0-7702-4561-BFD1-8B43FB79CECE}" dt="2020-05-25T02:23:23.861" v="192" actId="20577"/>
        <pc:sldMkLst>
          <pc:docMk/>
          <pc:sldMk cId="4196416843" sldId="318"/>
        </pc:sldMkLst>
        <pc:spChg chg="mod">
          <ac:chgData name="Kathy Moczerniak" userId="482eff44a8730993" providerId="LiveId" clId="{62A337A0-7702-4561-BFD1-8B43FB79CECE}" dt="2020-05-25T02:23:23.861" v="192" actId="20577"/>
          <ac:spMkLst>
            <pc:docMk/>
            <pc:sldMk cId="4196416843" sldId="318"/>
            <ac:spMk id="3" creationId="{1CACF1EA-2728-43AF-93B2-296F5A9306BA}"/>
          </ac:spMkLst>
        </pc:spChg>
      </pc:sldChg>
      <pc:sldChg chg="modSp">
        <pc:chgData name="Kathy Moczerniak" userId="482eff44a8730993" providerId="LiveId" clId="{62A337A0-7702-4561-BFD1-8B43FB79CECE}" dt="2020-05-25T22:34:48.569" v="196"/>
        <pc:sldMkLst>
          <pc:docMk/>
          <pc:sldMk cId="855061048" sldId="322"/>
        </pc:sldMkLst>
        <pc:spChg chg="mod">
          <ac:chgData name="Kathy Moczerniak" userId="482eff44a8730993" providerId="LiveId" clId="{62A337A0-7702-4561-BFD1-8B43FB79CECE}" dt="2020-05-25T22:34:48.569" v="196"/>
          <ac:spMkLst>
            <pc:docMk/>
            <pc:sldMk cId="855061048" sldId="322"/>
            <ac:spMk id="2" creationId="{07B89268-4FE8-40FD-80FE-7E7C259C2ED9}"/>
          </ac:spMkLst>
        </pc:spChg>
      </pc:sldChg>
      <pc:sldChg chg="modSp">
        <pc:chgData name="Kathy Moczerniak" userId="482eff44a8730993" providerId="LiveId" clId="{62A337A0-7702-4561-BFD1-8B43FB79CECE}" dt="2020-05-25T22:34:48.569" v="196"/>
        <pc:sldMkLst>
          <pc:docMk/>
          <pc:sldMk cId="2453885869" sldId="323"/>
        </pc:sldMkLst>
        <pc:spChg chg="mod">
          <ac:chgData name="Kathy Moczerniak" userId="482eff44a8730993" providerId="LiveId" clId="{62A337A0-7702-4561-BFD1-8B43FB79CECE}" dt="2020-05-25T22:34:48.569" v="196"/>
          <ac:spMkLst>
            <pc:docMk/>
            <pc:sldMk cId="2453885869" sldId="323"/>
            <ac:spMk id="2" creationId="{24908C14-0D34-48CF-A594-DA7796107971}"/>
          </ac:spMkLst>
        </pc:spChg>
      </pc:sldChg>
      <pc:sldChg chg="modSp mod">
        <pc:chgData name="Kathy Moczerniak" userId="482eff44a8730993" providerId="LiveId" clId="{62A337A0-7702-4561-BFD1-8B43FB79CECE}" dt="2020-05-25T22:34:48.569" v="196"/>
        <pc:sldMkLst>
          <pc:docMk/>
          <pc:sldMk cId="2502064004" sldId="327"/>
        </pc:sldMkLst>
        <pc:spChg chg="mod">
          <ac:chgData name="Kathy Moczerniak" userId="482eff44a8730993" providerId="LiveId" clId="{62A337A0-7702-4561-BFD1-8B43FB79CECE}" dt="2020-05-25T22:34:48.569" v="196"/>
          <ac:spMkLst>
            <pc:docMk/>
            <pc:sldMk cId="2502064004" sldId="327"/>
            <ac:spMk id="2" creationId="{D16D25EE-8E8E-405A-8293-230BF2DFE10C}"/>
          </ac:spMkLst>
        </pc:spChg>
        <pc:spChg chg="mod">
          <ac:chgData name="Kathy Moczerniak" userId="482eff44a8730993" providerId="LiveId" clId="{62A337A0-7702-4561-BFD1-8B43FB79CECE}" dt="2020-05-25T02:13:31.286" v="186" actId="20577"/>
          <ac:spMkLst>
            <pc:docMk/>
            <pc:sldMk cId="2502064004" sldId="327"/>
            <ac:spMk id="3" creationId="{B4BC2F50-84B7-4AF0-A55A-63C8436F2EA4}"/>
          </ac:spMkLst>
        </pc:spChg>
      </pc:sldChg>
      <pc:sldChg chg="modSp">
        <pc:chgData name="Kathy Moczerniak" userId="482eff44a8730993" providerId="LiveId" clId="{62A337A0-7702-4561-BFD1-8B43FB79CECE}" dt="2020-05-25T22:34:48.569" v="196"/>
        <pc:sldMkLst>
          <pc:docMk/>
          <pc:sldMk cId="2655114814" sldId="328"/>
        </pc:sldMkLst>
        <pc:spChg chg="mod">
          <ac:chgData name="Kathy Moczerniak" userId="482eff44a8730993" providerId="LiveId" clId="{62A337A0-7702-4561-BFD1-8B43FB79CECE}" dt="2020-05-25T22:34:48.569" v="196"/>
          <ac:spMkLst>
            <pc:docMk/>
            <pc:sldMk cId="2655114814" sldId="328"/>
            <ac:spMk id="2" creationId="{EB6095D8-0979-4618-A140-3860414F4E75}"/>
          </ac:spMkLst>
        </pc:spChg>
      </pc:sldChg>
      <pc:sldChg chg="modSp">
        <pc:chgData name="Kathy Moczerniak" userId="482eff44a8730993" providerId="LiveId" clId="{62A337A0-7702-4561-BFD1-8B43FB79CECE}" dt="2020-05-25T22:34:48.569" v="196"/>
        <pc:sldMkLst>
          <pc:docMk/>
          <pc:sldMk cId="4250683220" sldId="331"/>
        </pc:sldMkLst>
        <pc:spChg chg="mod">
          <ac:chgData name="Kathy Moczerniak" userId="482eff44a8730993" providerId="LiveId" clId="{62A337A0-7702-4561-BFD1-8B43FB79CECE}" dt="2020-05-25T22:34:48.569" v="196"/>
          <ac:spMkLst>
            <pc:docMk/>
            <pc:sldMk cId="4250683220" sldId="331"/>
            <ac:spMk id="2" creationId="{76605E0F-A4AB-4A9C-AEE3-3DD887CAA97F}"/>
          </ac:spMkLst>
        </pc:spChg>
      </pc:sldChg>
      <pc:sldChg chg="modSp mod">
        <pc:chgData name="Kathy Moczerniak" userId="482eff44a8730993" providerId="LiveId" clId="{62A337A0-7702-4561-BFD1-8B43FB79CECE}" dt="2020-05-25T01:11:33.136" v="131" actId="20577"/>
        <pc:sldMkLst>
          <pc:docMk/>
          <pc:sldMk cId="689235929" sldId="332"/>
        </pc:sldMkLst>
        <pc:spChg chg="mod">
          <ac:chgData name="Kathy Moczerniak" userId="482eff44a8730993" providerId="LiveId" clId="{62A337A0-7702-4561-BFD1-8B43FB79CECE}" dt="2020-05-25T01:11:33.136" v="131" actId="20577"/>
          <ac:spMkLst>
            <pc:docMk/>
            <pc:sldMk cId="689235929" sldId="332"/>
            <ac:spMk id="2" creationId="{9563F031-7A7D-4428-830D-6DD41A27A813}"/>
          </ac:spMkLst>
        </pc:spChg>
        <pc:spChg chg="mod">
          <ac:chgData name="Kathy Moczerniak" userId="482eff44a8730993" providerId="LiveId" clId="{62A337A0-7702-4561-BFD1-8B43FB79CECE}" dt="2020-05-25T01:10:31.257" v="129" actId="6549"/>
          <ac:spMkLst>
            <pc:docMk/>
            <pc:sldMk cId="689235929" sldId="332"/>
            <ac:spMk id="3" creationId="{AEDA5F4C-5374-4C22-9D6C-D9A1F694FBBA}"/>
          </ac:spMkLst>
        </pc:spChg>
      </pc:sldChg>
      <pc:sldChg chg="modSp mod">
        <pc:chgData name="Kathy Moczerniak" userId="482eff44a8730993" providerId="LiveId" clId="{62A337A0-7702-4561-BFD1-8B43FB79CECE}" dt="2020-05-25T01:26:18.884" v="143" actId="20577"/>
        <pc:sldMkLst>
          <pc:docMk/>
          <pc:sldMk cId="1708685793" sldId="333"/>
        </pc:sldMkLst>
        <pc:spChg chg="mod">
          <ac:chgData name="Kathy Moczerniak" userId="482eff44a8730993" providerId="LiveId" clId="{62A337A0-7702-4561-BFD1-8B43FB79CECE}" dt="2020-05-25T01:26:18.884" v="143" actId="20577"/>
          <ac:spMkLst>
            <pc:docMk/>
            <pc:sldMk cId="1708685793" sldId="333"/>
            <ac:spMk id="3" creationId="{10E6B3FD-B782-4BA4-9584-2AE4C1AF2FE0}"/>
          </ac:spMkLst>
        </pc:spChg>
      </pc:sldChg>
      <pc:sldChg chg="modSp mod">
        <pc:chgData name="Kathy Moczerniak" userId="482eff44a8730993" providerId="LiveId" clId="{62A337A0-7702-4561-BFD1-8B43FB79CECE}" dt="2020-05-25T22:34:48.569" v="196"/>
        <pc:sldMkLst>
          <pc:docMk/>
          <pc:sldMk cId="3959890959" sldId="337"/>
        </pc:sldMkLst>
        <pc:spChg chg="mod">
          <ac:chgData name="Kathy Moczerniak" userId="482eff44a8730993" providerId="LiveId" clId="{62A337A0-7702-4561-BFD1-8B43FB79CECE}" dt="2020-05-25T22:34:48.569" v="196"/>
          <ac:spMkLst>
            <pc:docMk/>
            <pc:sldMk cId="3959890959" sldId="337"/>
            <ac:spMk id="2" creationId="{B0216FC4-2430-4EF0-8D0E-620B324A5D27}"/>
          </ac:spMkLst>
        </pc:spChg>
        <pc:spChg chg="mod">
          <ac:chgData name="Kathy Moczerniak" userId="482eff44a8730993" providerId="LiveId" clId="{62A337A0-7702-4561-BFD1-8B43FB79CECE}" dt="2020-05-20T04:46:36.530" v="56" actId="20577"/>
          <ac:spMkLst>
            <pc:docMk/>
            <pc:sldMk cId="3959890959" sldId="337"/>
            <ac:spMk id="3" creationId="{5FD2334C-22A4-4BCA-B2D4-90C0F6FCA4DC}"/>
          </ac:spMkLst>
        </pc:spChg>
      </pc:sldChg>
      <pc:sldChg chg="modSp">
        <pc:chgData name="Kathy Moczerniak" userId="482eff44a8730993" providerId="LiveId" clId="{62A337A0-7702-4561-BFD1-8B43FB79CECE}" dt="2020-05-25T22:34:48.569" v="196"/>
        <pc:sldMkLst>
          <pc:docMk/>
          <pc:sldMk cId="1712713939" sldId="338"/>
        </pc:sldMkLst>
        <pc:spChg chg="mod">
          <ac:chgData name="Kathy Moczerniak" userId="482eff44a8730993" providerId="LiveId" clId="{62A337A0-7702-4561-BFD1-8B43FB79CECE}" dt="2020-05-25T22:34:48.569" v="196"/>
          <ac:spMkLst>
            <pc:docMk/>
            <pc:sldMk cId="1712713939" sldId="338"/>
            <ac:spMk id="3" creationId="{5A8F3747-2B0C-A543-976C-719721FA9D78}"/>
          </ac:spMkLst>
        </pc:spChg>
      </pc:sldChg>
      <pc:sldChg chg="modSp mod">
        <pc:chgData name="Kathy Moczerniak" userId="482eff44a8730993" providerId="LiveId" clId="{62A337A0-7702-4561-BFD1-8B43FB79CECE}" dt="2020-05-25T02:08:37.324" v="179" actId="20577"/>
        <pc:sldMkLst>
          <pc:docMk/>
          <pc:sldMk cId="1271711144" sldId="340"/>
        </pc:sldMkLst>
        <pc:spChg chg="mod">
          <ac:chgData name="Kathy Moczerniak" userId="482eff44a8730993" providerId="LiveId" clId="{62A337A0-7702-4561-BFD1-8B43FB79CECE}" dt="2020-05-25T02:08:37.324" v="179" actId="20577"/>
          <ac:spMkLst>
            <pc:docMk/>
            <pc:sldMk cId="1271711144" sldId="340"/>
            <ac:spMk id="3" creationId="{BCEDA568-FF13-4F0A-9B69-D5EBCEC81C19}"/>
          </ac:spMkLst>
        </pc:spChg>
      </pc:sldChg>
      <pc:sldChg chg="modSp">
        <pc:chgData name="Kathy Moczerniak" userId="482eff44a8730993" providerId="LiveId" clId="{62A337A0-7702-4561-BFD1-8B43FB79CECE}" dt="2020-05-25T22:34:48.569" v="196"/>
        <pc:sldMkLst>
          <pc:docMk/>
          <pc:sldMk cId="740672452" sldId="341"/>
        </pc:sldMkLst>
        <pc:spChg chg="mod">
          <ac:chgData name="Kathy Moczerniak" userId="482eff44a8730993" providerId="LiveId" clId="{62A337A0-7702-4561-BFD1-8B43FB79CECE}" dt="2020-05-25T22:34:48.569" v="196"/>
          <ac:spMkLst>
            <pc:docMk/>
            <pc:sldMk cId="740672452" sldId="341"/>
            <ac:spMk id="2" creationId="{E6938DDE-2422-4A22-B5E4-189343FC7E04}"/>
          </ac:spMkLst>
        </pc:spChg>
      </pc:sldChg>
      <pc:sldChg chg="modSp">
        <pc:chgData name="Kathy Moczerniak" userId="482eff44a8730993" providerId="LiveId" clId="{62A337A0-7702-4561-BFD1-8B43FB79CECE}" dt="2020-05-25T22:34:48.569" v="196"/>
        <pc:sldMkLst>
          <pc:docMk/>
          <pc:sldMk cId="2239495210" sldId="342"/>
        </pc:sldMkLst>
        <pc:spChg chg="mod">
          <ac:chgData name="Kathy Moczerniak" userId="482eff44a8730993" providerId="LiveId" clId="{62A337A0-7702-4561-BFD1-8B43FB79CECE}" dt="2020-05-25T22:34:48.569" v="196"/>
          <ac:spMkLst>
            <pc:docMk/>
            <pc:sldMk cId="2239495210" sldId="342"/>
            <ac:spMk id="2" creationId="{EB6095D8-0979-4618-A140-3860414F4E75}"/>
          </ac:spMkLst>
        </pc:spChg>
      </pc:sldChg>
      <pc:sldChg chg="modSp mod">
        <pc:chgData name="Kathy Moczerniak" userId="482eff44a8730993" providerId="LiveId" clId="{62A337A0-7702-4561-BFD1-8B43FB79CECE}" dt="2020-05-25T02:24:27.124" v="195" actId="20577"/>
        <pc:sldMkLst>
          <pc:docMk/>
          <pc:sldMk cId="61231144" sldId="343"/>
        </pc:sldMkLst>
        <pc:spChg chg="mod">
          <ac:chgData name="Kathy Moczerniak" userId="482eff44a8730993" providerId="LiveId" clId="{62A337A0-7702-4561-BFD1-8B43FB79CECE}" dt="2020-05-25T02:24:27.124" v="195" actId="20577"/>
          <ac:spMkLst>
            <pc:docMk/>
            <pc:sldMk cId="61231144" sldId="343"/>
            <ac:spMk id="3" creationId="{00000000-0000-0000-0000-000000000000}"/>
          </ac:spMkLst>
        </pc:spChg>
      </pc:sldChg>
      <pc:sldChg chg="modSp">
        <pc:chgData name="Kathy Moczerniak" userId="482eff44a8730993" providerId="LiveId" clId="{62A337A0-7702-4561-BFD1-8B43FB79CECE}" dt="2020-05-25T22:34:48.569" v="196"/>
        <pc:sldMkLst>
          <pc:docMk/>
          <pc:sldMk cId="2683696901" sldId="344"/>
        </pc:sldMkLst>
        <pc:spChg chg="mod">
          <ac:chgData name="Kathy Moczerniak" userId="482eff44a8730993" providerId="LiveId" clId="{62A337A0-7702-4561-BFD1-8B43FB79CECE}" dt="2020-05-25T22:34:48.569" v="196"/>
          <ac:spMkLst>
            <pc:docMk/>
            <pc:sldMk cId="2683696901" sldId="344"/>
            <ac:spMk id="4" creationId="{00000000-0000-0000-0000-000000000000}"/>
          </ac:spMkLst>
        </pc:spChg>
      </pc:sldChg>
      <pc:sldChg chg="modSp mod">
        <pc:chgData name="Kathy Moczerniak" userId="482eff44a8730993" providerId="LiveId" clId="{62A337A0-7702-4561-BFD1-8B43FB79CECE}" dt="2020-05-25T01:13:53.202" v="132" actId="20577"/>
        <pc:sldMkLst>
          <pc:docMk/>
          <pc:sldMk cId="363468548" sldId="345"/>
        </pc:sldMkLst>
        <pc:spChg chg="mod">
          <ac:chgData name="Kathy Moczerniak" userId="482eff44a8730993" providerId="LiveId" clId="{62A337A0-7702-4561-BFD1-8B43FB79CECE}" dt="2020-05-25T01:13:53.202" v="132" actId="20577"/>
          <ac:spMkLst>
            <pc:docMk/>
            <pc:sldMk cId="363468548" sldId="345"/>
            <ac:spMk id="4" creationId="{00000000-0000-0000-0000-000000000000}"/>
          </ac:spMkLst>
        </pc:spChg>
      </pc:sldChg>
      <pc:sldChg chg="modSp mod">
        <pc:chgData name="Kathy Moczerniak" userId="482eff44a8730993" providerId="LiveId" clId="{62A337A0-7702-4561-BFD1-8B43FB79CECE}" dt="2020-05-25T01:14:58.506" v="134" actId="20577"/>
        <pc:sldMkLst>
          <pc:docMk/>
          <pc:sldMk cId="826809311" sldId="346"/>
        </pc:sldMkLst>
        <pc:spChg chg="mod">
          <ac:chgData name="Kathy Moczerniak" userId="482eff44a8730993" providerId="LiveId" clId="{62A337A0-7702-4561-BFD1-8B43FB79CECE}" dt="2020-05-25T01:14:58.506" v="134" actId="20577"/>
          <ac:spMkLst>
            <pc:docMk/>
            <pc:sldMk cId="826809311" sldId="346"/>
            <ac:spMk id="3" creationId="{00000000-0000-0000-0000-000000000000}"/>
          </ac:spMkLst>
        </pc:spChg>
      </pc:sldChg>
      <pc:sldChg chg="modSp mod">
        <pc:chgData name="Kathy Moczerniak" userId="482eff44a8730993" providerId="LiveId" clId="{62A337A0-7702-4561-BFD1-8B43FB79CECE}" dt="2020-05-25T01:15:38.741" v="136" actId="20577"/>
        <pc:sldMkLst>
          <pc:docMk/>
          <pc:sldMk cId="1410725133" sldId="347"/>
        </pc:sldMkLst>
        <pc:spChg chg="mod">
          <ac:chgData name="Kathy Moczerniak" userId="482eff44a8730993" providerId="LiveId" clId="{62A337A0-7702-4561-BFD1-8B43FB79CECE}" dt="2020-05-25T01:15:38.741" v="136" actId="20577"/>
          <ac:spMkLst>
            <pc:docMk/>
            <pc:sldMk cId="1410725133" sldId="347"/>
            <ac:spMk id="3" creationId="{00000000-0000-0000-0000-000000000000}"/>
          </ac:spMkLst>
        </pc:spChg>
      </pc:sldChg>
      <pc:sldChg chg="modSp mod">
        <pc:chgData name="Kathy Moczerniak" userId="482eff44a8730993" providerId="LiveId" clId="{62A337A0-7702-4561-BFD1-8B43FB79CECE}" dt="2020-05-25T22:34:48.569" v="196"/>
        <pc:sldMkLst>
          <pc:docMk/>
          <pc:sldMk cId="4064826366" sldId="348"/>
        </pc:sldMkLst>
        <pc:spChg chg="mod">
          <ac:chgData name="Kathy Moczerniak" userId="482eff44a8730993" providerId="LiveId" clId="{62A337A0-7702-4561-BFD1-8B43FB79CECE}" dt="2020-05-25T22:34:48.569" v="196"/>
          <ac:spMkLst>
            <pc:docMk/>
            <pc:sldMk cId="4064826366" sldId="348"/>
            <ac:spMk id="5" creationId="{00000000-0000-0000-0000-000000000000}"/>
          </ac:spMkLst>
        </pc:spChg>
        <pc:spChg chg="mod">
          <ac:chgData name="Kathy Moczerniak" userId="482eff44a8730993" providerId="LiveId" clId="{62A337A0-7702-4561-BFD1-8B43FB79CECE}" dt="2020-05-25T02:00:34.351" v="167" actId="20577"/>
          <ac:spMkLst>
            <pc:docMk/>
            <pc:sldMk cId="4064826366" sldId="348"/>
            <ac:spMk id="6" creationId="{00000000-0000-0000-0000-000000000000}"/>
          </ac:spMkLst>
        </pc:spChg>
      </pc:sldChg>
      <pc:sldChg chg="modSp">
        <pc:chgData name="Kathy Moczerniak" userId="482eff44a8730993" providerId="LiveId" clId="{62A337A0-7702-4561-BFD1-8B43FB79CECE}" dt="2020-05-25T22:34:48.569" v="196"/>
        <pc:sldMkLst>
          <pc:docMk/>
          <pc:sldMk cId="1026347331" sldId="349"/>
        </pc:sldMkLst>
        <pc:spChg chg="mod">
          <ac:chgData name="Kathy Moczerniak" userId="482eff44a8730993" providerId="LiveId" clId="{62A337A0-7702-4561-BFD1-8B43FB79CECE}" dt="2020-05-25T22:34:48.569" v="196"/>
          <ac:spMkLst>
            <pc:docMk/>
            <pc:sldMk cId="1026347331" sldId="349"/>
            <ac:spMk id="2" creationId="{00000000-0000-0000-0000-000000000000}"/>
          </ac:spMkLst>
        </pc:spChg>
      </pc:sldChg>
      <pc:sldChg chg="modSp mod">
        <pc:chgData name="Kathy Moczerniak" userId="482eff44a8730993" providerId="LiveId" clId="{62A337A0-7702-4561-BFD1-8B43FB79CECE}" dt="2020-05-25T22:34:48.569" v="196"/>
        <pc:sldMkLst>
          <pc:docMk/>
          <pc:sldMk cId="2208900396" sldId="350"/>
        </pc:sldMkLst>
        <pc:spChg chg="mod">
          <ac:chgData name="Kathy Moczerniak" userId="482eff44a8730993" providerId="LiveId" clId="{62A337A0-7702-4561-BFD1-8B43FB79CECE}" dt="2020-05-25T22:34:48.569" v="196"/>
          <ac:spMkLst>
            <pc:docMk/>
            <pc:sldMk cId="2208900396" sldId="350"/>
            <ac:spMk id="2" creationId="{00000000-0000-0000-0000-000000000000}"/>
          </ac:spMkLst>
        </pc:spChg>
        <pc:spChg chg="mod">
          <ac:chgData name="Kathy Moczerniak" userId="482eff44a8730993" providerId="LiveId" clId="{62A337A0-7702-4561-BFD1-8B43FB79CECE}" dt="2020-05-25T02:01:32.997" v="169" actId="20577"/>
          <ac:spMkLst>
            <pc:docMk/>
            <pc:sldMk cId="2208900396" sldId="350"/>
            <ac:spMk id="3" creationId="{00000000-0000-0000-0000-000000000000}"/>
          </ac:spMkLst>
        </pc:spChg>
      </pc:sldChg>
      <pc:sldChg chg="modSp">
        <pc:chgData name="Kathy Moczerniak" userId="482eff44a8730993" providerId="LiveId" clId="{62A337A0-7702-4561-BFD1-8B43FB79CECE}" dt="2020-05-25T22:34:48.569" v="196"/>
        <pc:sldMkLst>
          <pc:docMk/>
          <pc:sldMk cId="1252836" sldId="351"/>
        </pc:sldMkLst>
        <pc:spChg chg="mod">
          <ac:chgData name="Kathy Moczerniak" userId="482eff44a8730993" providerId="LiveId" clId="{62A337A0-7702-4561-BFD1-8B43FB79CECE}" dt="2020-05-25T22:34:48.569" v="196"/>
          <ac:spMkLst>
            <pc:docMk/>
            <pc:sldMk cId="1252836" sldId="351"/>
            <ac:spMk id="2" creationId="{211176F6-B77D-4471-934C-D5660838084C}"/>
          </ac:spMkLst>
        </pc:spChg>
      </pc:sldChg>
    </pc:docChg>
  </pc:docChgLst>
  <pc:docChgLst>
    <pc:chgData name="Kathy Moczerniak" userId="482eff44a8730993" providerId="LiveId" clId="{CADF3DA4-82B9-4EFC-875C-8D1E534E9A0E}"/>
    <pc:docChg chg="custSel addSld delSld modSld">
      <pc:chgData name="Kathy Moczerniak" userId="482eff44a8730993" providerId="LiveId" clId="{CADF3DA4-82B9-4EFC-875C-8D1E534E9A0E}" dt="2020-07-01T04:54:02.824" v="35" actId="1076"/>
      <pc:docMkLst>
        <pc:docMk/>
      </pc:docMkLst>
      <pc:sldChg chg="modSp">
        <pc:chgData name="Kathy Moczerniak" userId="482eff44a8730993" providerId="LiveId" clId="{CADF3DA4-82B9-4EFC-875C-8D1E534E9A0E}" dt="2020-07-01T03:49:59.761" v="6" actId="207"/>
        <pc:sldMkLst>
          <pc:docMk/>
          <pc:sldMk cId="2911493489" sldId="264"/>
        </pc:sldMkLst>
        <pc:spChg chg="mod">
          <ac:chgData name="Kathy Moczerniak" userId="482eff44a8730993" providerId="LiveId" clId="{CADF3DA4-82B9-4EFC-875C-8D1E534E9A0E}" dt="2020-07-01T03:49:59.761" v="6" actId="207"/>
          <ac:spMkLst>
            <pc:docMk/>
            <pc:sldMk cId="2911493489" sldId="264"/>
            <ac:spMk id="3" creationId="{045A3EF7-3972-433C-83EF-2D7D2097832B}"/>
          </ac:spMkLst>
        </pc:spChg>
      </pc:sldChg>
      <pc:sldChg chg="modSp mod">
        <pc:chgData name="Kathy Moczerniak" userId="482eff44a8730993" providerId="LiveId" clId="{CADF3DA4-82B9-4EFC-875C-8D1E534E9A0E}" dt="2020-07-01T03:50:20.268" v="8" actId="1076"/>
        <pc:sldMkLst>
          <pc:docMk/>
          <pc:sldMk cId="2290878040" sldId="265"/>
        </pc:sldMkLst>
        <pc:spChg chg="mod">
          <ac:chgData name="Kathy Moczerniak" userId="482eff44a8730993" providerId="LiveId" clId="{CADF3DA4-82B9-4EFC-875C-8D1E534E9A0E}" dt="2020-07-01T03:50:20.268" v="8" actId="1076"/>
          <ac:spMkLst>
            <pc:docMk/>
            <pc:sldMk cId="2290878040" sldId="265"/>
            <ac:spMk id="3" creationId="{C5D39D04-DB06-4BC7-8A6C-367566248443}"/>
          </ac:spMkLst>
        </pc:spChg>
      </pc:sldChg>
      <pc:sldChg chg="modSp mod">
        <pc:chgData name="Kathy Moczerniak" userId="482eff44a8730993" providerId="LiveId" clId="{CADF3DA4-82B9-4EFC-875C-8D1E534E9A0E}" dt="2020-06-30T22:08:08.019" v="1" actId="1076"/>
        <pc:sldMkLst>
          <pc:docMk/>
          <pc:sldMk cId="1587851664" sldId="266"/>
        </pc:sldMkLst>
        <pc:spChg chg="mod">
          <ac:chgData name="Kathy Moczerniak" userId="482eff44a8730993" providerId="LiveId" clId="{CADF3DA4-82B9-4EFC-875C-8D1E534E9A0E}" dt="2020-06-30T22:08:08.019" v="1" actId="1076"/>
          <ac:spMkLst>
            <pc:docMk/>
            <pc:sldMk cId="1587851664" sldId="266"/>
            <ac:spMk id="3" creationId="{DF14214B-2B53-4B3D-95FB-0F8F36CF0D16}"/>
          </ac:spMkLst>
        </pc:spChg>
      </pc:sldChg>
      <pc:sldChg chg="modSp mod">
        <pc:chgData name="Kathy Moczerniak" userId="482eff44a8730993" providerId="LiveId" clId="{CADF3DA4-82B9-4EFC-875C-8D1E534E9A0E}" dt="2020-07-01T03:50:34.617" v="10" actId="1076"/>
        <pc:sldMkLst>
          <pc:docMk/>
          <pc:sldMk cId="2570485699" sldId="269"/>
        </pc:sldMkLst>
        <pc:spChg chg="mod">
          <ac:chgData name="Kathy Moczerniak" userId="482eff44a8730993" providerId="LiveId" clId="{CADF3DA4-82B9-4EFC-875C-8D1E534E9A0E}" dt="2020-07-01T03:50:34.617" v="10" actId="1076"/>
          <ac:spMkLst>
            <pc:docMk/>
            <pc:sldMk cId="2570485699" sldId="269"/>
            <ac:spMk id="3" creationId="{02B6FA34-F704-4E3A-B7B4-90F53B5FF833}"/>
          </ac:spMkLst>
        </pc:spChg>
      </pc:sldChg>
      <pc:sldChg chg="modSp mod">
        <pc:chgData name="Kathy Moczerniak" userId="482eff44a8730993" providerId="LiveId" clId="{CADF3DA4-82B9-4EFC-875C-8D1E534E9A0E}" dt="2020-07-01T03:52:47.590" v="22" actId="1076"/>
        <pc:sldMkLst>
          <pc:docMk/>
          <pc:sldMk cId="3592893626" sldId="275"/>
        </pc:sldMkLst>
        <pc:spChg chg="mod">
          <ac:chgData name="Kathy Moczerniak" userId="482eff44a8730993" providerId="LiveId" clId="{CADF3DA4-82B9-4EFC-875C-8D1E534E9A0E}" dt="2020-07-01T03:52:47.590" v="22" actId="1076"/>
          <ac:spMkLst>
            <pc:docMk/>
            <pc:sldMk cId="3592893626" sldId="275"/>
            <ac:spMk id="3" creationId="{D5373A83-C090-4968-8133-A6333D3239CC}"/>
          </ac:spMkLst>
        </pc:spChg>
      </pc:sldChg>
      <pc:sldChg chg="modSp mod">
        <pc:chgData name="Kathy Moczerniak" userId="482eff44a8730993" providerId="LiveId" clId="{CADF3DA4-82B9-4EFC-875C-8D1E534E9A0E}" dt="2020-07-01T03:53:03.610" v="24" actId="12"/>
        <pc:sldMkLst>
          <pc:docMk/>
          <pc:sldMk cId="1247650863" sldId="276"/>
        </pc:sldMkLst>
        <pc:spChg chg="mod">
          <ac:chgData name="Kathy Moczerniak" userId="482eff44a8730993" providerId="LiveId" clId="{CADF3DA4-82B9-4EFC-875C-8D1E534E9A0E}" dt="2020-07-01T03:53:03.610" v="24" actId="12"/>
          <ac:spMkLst>
            <pc:docMk/>
            <pc:sldMk cId="1247650863" sldId="276"/>
            <ac:spMk id="3" creationId="{F9F4A031-EB19-4BD9-9AE4-17A0D9FA8FB9}"/>
          </ac:spMkLst>
        </pc:spChg>
      </pc:sldChg>
      <pc:sldChg chg="modSp mod">
        <pc:chgData name="Kathy Moczerniak" userId="482eff44a8730993" providerId="LiveId" clId="{CADF3DA4-82B9-4EFC-875C-8D1E534E9A0E}" dt="2020-07-01T03:54:16.656" v="31" actId="1076"/>
        <pc:sldMkLst>
          <pc:docMk/>
          <pc:sldMk cId="2223485742" sldId="294"/>
        </pc:sldMkLst>
        <pc:spChg chg="mod">
          <ac:chgData name="Kathy Moczerniak" userId="482eff44a8730993" providerId="LiveId" clId="{CADF3DA4-82B9-4EFC-875C-8D1E534E9A0E}" dt="2020-07-01T03:54:16.656" v="31" actId="1076"/>
          <ac:spMkLst>
            <pc:docMk/>
            <pc:sldMk cId="2223485742" sldId="294"/>
            <ac:spMk id="3" creationId="{23F4F844-2C6F-40B9-AC74-F2596878E9E4}"/>
          </ac:spMkLst>
        </pc:spChg>
      </pc:sldChg>
      <pc:sldChg chg="modSp mod">
        <pc:chgData name="Kathy Moczerniak" userId="482eff44a8730993" providerId="LiveId" clId="{CADF3DA4-82B9-4EFC-875C-8D1E534E9A0E}" dt="2020-07-01T03:53:19.081" v="26" actId="12"/>
        <pc:sldMkLst>
          <pc:docMk/>
          <pc:sldMk cId="643606592" sldId="310"/>
        </pc:sldMkLst>
        <pc:spChg chg="mod">
          <ac:chgData name="Kathy Moczerniak" userId="482eff44a8730993" providerId="LiveId" clId="{CADF3DA4-82B9-4EFC-875C-8D1E534E9A0E}" dt="2020-07-01T03:53:19.081" v="26" actId="12"/>
          <ac:spMkLst>
            <pc:docMk/>
            <pc:sldMk cId="643606592" sldId="310"/>
            <ac:spMk id="3" creationId="{991DA390-41BC-4B6C-AC1A-C6BDEB93733A}"/>
          </ac:spMkLst>
        </pc:spChg>
      </pc:sldChg>
      <pc:sldChg chg="modSp mod modClrScheme chgLayout">
        <pc:chgData name="Kathy Moczerniak" userId="482eff44a8730993" providerId="LiveId" clId="{CADF3DA4-82B9-4EFC-875C-8D1E534E9A0E}" dt="2020-07-01T04:54:02.824" v="35" actId="1076"/>
        <pc:sldMkLst>
          <pc:docMk/>
          <pc:sldMk cId="810180798" sldId="311"/>
        </pc:sldMkLst>
        <pc:spChg chg="mod ord">
          <ac:chgData name="Kathy Moczerniak" userId="482eff44a8730993" providerId="LiveId" clId="{CADF3DA4-82B9-4EFC-875C-8D1E534E9A0E}" dt="2020-07-01T04:53:53.578" v="34" actId="700"/>
          <ac:spMkLst>
            <pc:docMk/>
            <pc:sldMk cId="810180798" sldId="311"/>
            <ac:spMk id="2" creationId="{501FF6A3-5B18-4C7D-9BE0-F37C26D66344}"/>
          </ac:spMkLst>
        </pc:spChg>
        <pc:spChg chg="mod ord">
          <ac:chgData name="Kathy Moczerniak" userId="482eff44a8730993" providerId="LiveId" clId="{CADF3DA4-82B9-4EFC-875C-8D1E534E9A0E}" dt="2020-07-01T04:54:02.824" v="35" actId="1076"/>
          <ac:spMkLst>
            <pc:docMk/>
            <pc:sldMk cId="810180798" sldId="311"/>
            <ac:spMk id="3" creationId="{1EE7FA35-CB13-4B9A-845C-F2D2BB1BC184}"/>
          </ac:spMkLst>
        </pc:spChg>
      </pc:sldChg>
      <pc:sldChg chg="modSp mod">
        <pc:chgData name="Kathy Moczerniak" userId="482eff44a8730993" providerId="LiveId" clId="{CADF3DA4-82B9-4EFC-875C-8D1E534E9A0E}" dt="2020-07-01T03:55:49.034" v="32" actId="1076"/>
        <pc:sldMkLst>
          <pc:docMk/>
          <pc:sldMk cId="2706032054" sldId="312"/>
        </pc:sldMkLst>
        <pc:spChg chg="mod">
          <ac:chgData name="Kathy Moczerniak" userId="482eff44a8730993" providerId="LiveId" clId="{CADF3DA4-82B9-4EFC-875C-8D1E534E9A0E}" dt="2020-07-01T03:55:49.034" v="32" actId="1076"/>
          <ac:spMkLst>
            <pc:docMk/>
            <pc:sldMk cId="2706032054" sldId="312"/>
            <ac:spMk id="3" creationId="{FA96DE92-2DAB-49E8-B055-4DD004967D28}"/>
          </ac:spMkLst>
        </pc:spChg>
      </pc:sldChg>
      <pc:sldChg chg="modSp mod">
        <pc:chgData name="Kathy Moczerniak" userId="482eff44a8730993" providerId="LiveId" clId="{CADF3DA4-82B9-4EFC-875C-8D1E534E9A0E}" dt="2020-07-01T03:53:38.558" v="27" actId="1076"/>
        <pc:sldMkLst>
          <pc:docMk/>
          <pc:sldMk cId="855061048" sldId="322"/>
        </pc:sldMkLst>
        <pc:spChg chg="mod">
          <ac:chgData name="Kathy Moczerniak" userId="482eff44a8730993" providerId="LiveId" clId="{CADF3DA4-82B9-4EFC-875C-8D1E534E9A0E}" dt="2020-07-01T03:53:38.558" v="27" actId="1076"/>
          <ac:spMkLst>
            <pc:docMk/>
            <pc:sldMk cId="855061048" sldId="322"/>
            <ac:spMk id="3" creationId="{1ED7487E-CAB4-425B-A53C-463A0BDC684D}"/>
          </ac:spMkLst>
        </pc:spChg>
      </pc:sldChg>
      <pc:sldChg chg="modSp mod">
        <pc:chgData name="Kathy Moczerniak" userId="482eff44a8730993" providerId="LiveId" clId="{CADF3DA4-82B9-4EFC-875C-8D1E534E9A0E}" dt="2020-07-01T03:50:27.889" v="9" actId="1076"/>
        <pc:sldMkLst>
          <pc:docMk/>
          <pc:sldMk cId="4250683220" sldId="331"/>
        </pc:sldMkLst>
        <pc:spChg chg="mod">
          <ac:chgData name="Kathy Moczerniak" userId="482eff44a8730993" providerId="LiveId" clId="{CADF3DA4-82B9-4EFC-875C-8D1E534E9A0E}" dt="2020-07-01T03:50:27.889" v="9" actId="1076"/>
          <ac:spMkLst>
            <pc:docMk/>
            <pc:sldMk cId="4250683220" sldId="331"/>
            <ac:spMk id="3" creationId="{6D8B8977-3530-4831-91DF-6167570388C4}"/>
          </ac:spMkLst>
        </pc:spChg>
      </pc:sldChg>
      <pc:sldChg chg="modSp mod">
        <pc:chgData name="Kathy Moczerniak" userId="482eff44a8730993" providerId="LiveId" clId="{CADF3DA4-82B9-4EFC-875C-8D1E534E9A0E}" dt="2020-07-01T03:52:34.862" v="21" actId="12"/>
        <pc:sldMkLst>
          <pc:docMk/>
          <pc:sldMk cId="1708685793" sldId="333"/>
        </pc:sldMkLst>
        <pc:spChg chg="mod">
          <ac:chgData name="Kathy Moczerniak" userId="482eff44a8730993" providerId="LiveId" clId="{CADF3DA4-82B9-4EFC-875C-8D1E534E9A0E}" dt="2020-07-01T03:52:34.862" v="21" actId="12"/>
          <ac:spMkLst>
            <pc:docMk/>
            <pc:sldMk cId="1708685793" sldId="333"/>
            <ac:spMk id="3" creationId="{10E6B3FD-B782-4BA4-9584-2AE4C1AF2FE0}"/>
          </ac:spMkLst>
        </pc:spChg>
      </pc:sldChg>
      <pc:sldChg chg="del">
        <pc:chgData name="Kathy Moczerniak" userId="482eff44a8730993" providerId="LiveId" clId="{CADF3DA4-82B9-4EFC-875C-8D1E534E9A0E}" dt="2020-07-01T03:43:53.570" v="3" actId="47"/>
        <pc:sldMkLst>
          <pc:docMk/>
          <pc:sldMk cId="1712713939" sldId="338"/>
        </pc:sldMkLst>
      </pc:sldChg>
      <pc:sldChg chg="del">
        <pc:chgData name="Kathy Moczerniak" userId="482eff44a8730993" providerId="LiveId" clId="{CADF3DA4-82B9-4EFC-875C-8D1E534E9A0E}" dt="2020-07-01T04:53:40.395" v="33" actId="47"/>
        <pc:sldMkLst>
          <pc:docMk/>
          <pc:sldMk cId="1634761629" sldId="339"/>
        </pc:sldMkLst>
      </pc:sldChg>
      <pc:sldChg chg="modSp">
        <pc:chgData name="Kathy Moczerniak" userId="482eff44a8730993" providerId="LiveId" clId="{CADF3DA4-82B9-4EFC-875C-8D1E534E9A0E}" dt="2020-07-01T03:48:46.887" v="4" actId="207"/>
        <pc:sldMkLst>
          <pc:docMk/>
          <pc:sldMk cId="2683696901" sldId="344"/>
        </pc:sldMkLst>
        <pc:spChg chg="mod">
          <ac:chgData name="Kathy Moczerniak" userId="482eff44a8730993" providerId="LiveId" clId="{CADF3DA4-82B9-4EFC-875C-8D1E534E9A0E}" dt="2020-07-01T03:48:46.887" v="4" actId="207"/>
          <ac:spMkLst>
            <pc:docMk/>
            <pc:sldMk cId="2683696901" sldId="344"/>
            <ac:spMk id="6" creationId="{00000000-0000-0000-0000-000000000000}"/>
          </ac:spMkLst>
        </pc:spChg>
      </pc:sldChg>
      <pc:sldChg chg="modSp mod">
        <pc:chgData name="Kathy Moczerniak" userId="482eff44a8730993" providerId="LiveId" clId="{CADF3DA4-82B9-4EFC-875C-8D1E534E9A0E}" dt="2020-07-01T03:51:22.808" v="15" actId="12"/>
        <pc:sldMkLst>
          <pc:docMk/>
          <pc:sldMk cId="363468548" sldId="345"/>
        </pc:sldMkLst>
        <pc:spChg chg="mod">
          <ac:chgData name="Kathy Moczerniak" userId="482eff44a8730993" providerId="LiveId" clId="{CADF3DA4-82B9-4EFC-875C-8D1E534E9A0E}" dt="2020-07-01T03:51:22.808" v="15" actId="12"/>
          <ac:spMkLst>
            <pc:docMk/>
            <pc:sldMk cId="363468548" sldId="345"/>
            <ac:spMk id="4" creationId="{00000000-0000-0000-0000-000000000000}"/>
          </ac:spMkLst>
        </pc:spChg>
      </pc:sldChg>
      <pc:sldChg chg="modSp mod">
        <pc:chgData name="Kathy Moczerniak" userId="482eff44a8730993" providerId="LiveId" clId="{CADF3DA4-82B9-4EFC-875C-8D1E534E9A0E}" dt="2020-07-01T03:51:44.940" v="17" actId="12"/>
        <pc:sldMkLst>
          <pc:docMk/>
          <pc:sldMk cId="826809311" sldId="346"/>
        </pc:sldMkLst>
        <pc:spChg chg="mod">
          <ac:chgData name="Kathy Moczerniak" userId="482eff44a8730993" providerId="LiveId" clId="{CADF3DA4-82B9-4EFC-875C-8D1E534E9A0E}" dt="2020-07-01T03:51:44.940" v="17" actId="12"/>
          <ac:spMkLst>
            <pc:docMk/>
            <pc:sldMk cId="826809311" sldId="346"/>
            <ac:spMk id="3" creationId="{00000000-0000-0000-0000-000000000000}"/>
          </ac:spMkLst>
        </pc:spChg>
      </pc:sldChg>
      <pc:sldChg chg="modSp mod">
        <pc:chgData name="Kathy Moczerniak" userId="482eff44a8730993" providerId="LiveId" clId="{CADF3DA4-82B9-4EFC-875C-8D1E534E9A0E}" dt="2020-07-01T03:52:12.984" v="19" actId="12"/>
        <pc:sldMkLst>
          <pc:docMk/>
          <pc:sldMk cId="1410725133" sldId="347"/>
        </pc:sldMkLst>
        <pc:spChg chg="mod">
          <ac:chgData name="Kathy Moczerniak" userId="482eff44a8730993" providerId="LiveId" clId="{CADF3DA4-82B9-4EFC-875C-8D1E534E9A0E}" dt="2020-07-01T03:52:12.984" v="19" actId="12"/>
          <ac:spMkLst>
            <pc:docMk/>
            <pc:sldMk cId="1410725133" sldId="347"/>
            <ac:spMk id="3" creationId="{00000000-0000-0000-0000-000000000000}"/>
          </ac:spMkLst>
        </pc:spChg>
      </pc:sldChg>
      <pc:sldChg chg="modSp mod">
        <pc:chgData name="Kathy Moczerniak" userId="482eff44a8730993" providerId="LiveId" clId="{CADF3DA4-82B9-4EFC-875C-8D1E534E9A0E}" dt="2020-07-01T03:53:47.276" v="29" actId="20577"/>
        <pc:sldMkLst>
          <pc:docMk/>
          <pc:sldMk cId="4064826366" sldId="348"/>
        </pc:sldMkLst>
        <pc:spChg chg="mod">
          <ac:chgData name="Kathy Moczerniak" userId="482eff44a8730993" providerId="LiveId" clId="{CADF3DA4-82B9-4EFC-875C-8D1E534E9A0E}" dt="2020-07-01T03:53:47.276" v="29" actId="20577"/>
          <ac:spMkLst>
            <pc:docMk/>
            <pc:sldMk cId="4064826366" sldId="348"/>
            <ac:spMk id="6" creationId="{00000000-0000-0000-0000-000000000000}"/>
          </ac:spMkLst>
        </pc:spChg>
      </pc:sldChg>
      <pc:sldChg chg="modSp">
        <pc:chgData name="Kathy Moczerniak" userId="482eff44a8730993" providerId="LiveId" clId="{CADF3DA4-82B9-4EFC-875C-8D1E534E9A0E}" dt="2020-07-01T03:53:58.415" v="30" actId="207"/>
        <pc:sldMkLst>
          <pc:docMk/>
          <pc:sldMk cId="1026347331" sldId="349"/>
        </pc:sldMkLst>
        <pc:spChg chg="mod">
          <ac:chgData name="Kathy Moczerniak" userId="482eff44a8730993" providerId="LiveId" clId="{CADF3DA4-82B9-4EFC-875C-8D1E534E9A0E}" dt="2020-07-01T03:53:58.415" v="30" actId="207"/>
          <ac:spMkLst>
            <pc:docMk/>
            <pc:sldMk cId="1026347331" sldId="349"/>
            <ac:spMk id="3" creationId="{00000000-0000-0000-0000-000000000000}"/>
          </ac:spMkLst>
        </pc:spChg>
      </pc:sldChg>
      <pc:sldChg chg="add">
        <pc:chgData name="Kathy Moczerniak" userId="482eff44a8730993" providerId="LiveId" clId="{CADF3DA4-82B9-4EFC-875C-8D1E534E9A0E}" dt="2020-07-01T03:42:52.518" v="2"/>
        <pc:sldMkLst>
          <pc:docMk/>
          <pc:sldMk cId="198711288" sldId="363"/>
        </pc:sldMkLst>
      </pc:sldChg>
      <pc:sldChg chg="add">
        <pc:chgData name="Kathy Moczerniak" userId="482eff44a8730993" providerId="LiveId" clId="{CADF3DA4-82B9-4EFC-875C-8D1E534E9A0E}" dt="2020-07-01T03:42:52.518" v="2"/>
        <pc:sldMkLst>
          <pc:docMk/>
          <pc:sldMk cId="2096488440" sldId="364"/>
        </pc:sldMkLst>
      </pc:sldChg>
      <pc:sldChg chg="add">
        <pc:chgData name="Kathy Moczerniak" userId="482eff44a8730993" providerId="LiveId" clId="{CADF3DA4-82B9-4EFC-875C-8D1E534E9A0E}" dt="2020-07-01T03:42:52.518" v="2"/>
        <pc:sldMkLst>
          <pc:docMk/>
          <pc:sldMk cId="3567099756" sldId="365"/>
        </pc:sldMkLst>
      </pc:sldChg>
      <pc:sldChg chg="add">
        <pc:chgData name="Kathy Moczerniak" userId="482eff44a8730993" providerId="LiveId" clId="{CADF3DA4-82B9-4EFC-875C-8D1E534E9A0E}" dt="2020-07-01T03:42:52.518" v="2"/>
        <pc:sldMkLst>
          <pc:docMk/>
          <pc:sldMk cId="1708899476" sldId="366"/>
        </pc:sldMkLst>
      </pc:sldChg>
      <pc:sldChg chg="add">
        <pc:chgData name="Kathy Moczerniak" userId="482eff44a8730993" providerId="LiveId" clId="{CADF3DA4-82B9-4EFC-875C-8D1E534E9A0E}" dt="2020-07-01T03:42:52.518" v="2"/>
        <pc:sldMkLst>
          <pc:docMk/>
          <pc:sldMk cId="2626566786" sldId="367"/>
        </pc:sldMkLst>
      </pc:sldChg>
      <pc:sldChg chg="add">
        <pc:chgData name="Kathy Moczerniak" userId="482eff44a8730993" providerId="LiveId" clId="{CADF3DA4-82B9-4EFC-875C-8D1E534E9A0E}" dt="2020-07-01T03:42:52.518" v="2"/>
        <pc:sldMkLst>
          <pc:docMk/>
          <pc:sldMk cId="1051569019" sldId="368"/>
        </pc:sldMkLst>
      </pc:sldChg>
      <pc:sldChg chg="add">
        <pc:chgData name="Kathy Moczerniak" userId="482eff44a8730993" providerId="LiveId" clId="{CADF3DA4-82B9-4EFC-875C-8D1E534E9A0E}" dt="2020-07-01T03:42:52.518" v="2"/>
        <pc:sldMkLst>
          <pc:docMk/>
          <pc:sldMk cId="221618476" sldId="564"/>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dirty="0">
              <a:latin typeface="Arial" panose="020B0604020202020204" pitchFamily="34" charset="0"/>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EEBDA6D-DC69-4DCE-BAF7-6763517D3376}" type="datetimeFigureOut">
              <a:rPr lang="en-US">
                <a:latin typeface="Arial" panose="020B0604020202020204" pitchFamily="34" charset="0"/>
              </a:rPr>
              <a:t>1/25/2024</a:t>
            </a:fld>
            <a:endParaRPr dirty="0">
              <a:latin typeface="Arial" panose="020B0604020202020204" pitchFamily="34" charset="0"/>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dirty="0">
              <a:latin typeface="Arial" panose="020B0604020202020204" pitchFamily="34" charset="0"/>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2977E94-A6AB-4E02-8E43-E89F9CF4757F}" type="slidenum">
              <a:rPr>
                <a:latin typeface="Arial" panose="020B0604020202020204" pitchFamily="34" charset="0"/>
              </a:rPr>
              <a:t>‹#›</a:t>
            </a:fld>
            <a:endParaRPr dirty="0">
              <a:latin typeface="Arial" panose="020B0604020202020204" pitchFamily="34" charset="0"/>
            </a:endParaRPr>
          </a:p>
        </p:txBody>
      </p:sp>
    </p:spTree>
    <p:extLst>
      <p:ext uri="{BB962C8B-B14F-4D97-AF65-F5344CB8AC3E}">
        <p14:creationId xmlns:p14="http://schemas.microsoft.com/office/powerpoint/2010/main" val="21542583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rial" panose="020B0604020202020204" pitchFamily="34" charset="0"/>
              </a:defRPr>
            </a:lvl1pPr>
          </a:lstStyle>
          <a:p>
            <a:fld id="{237F6C43-988E-4257-9A1C-C162EF036D58}" type="datetimeFigureOut">
              <a:rPr lang="en-US" smtClean="0"/>
              <a:pPr/>
              <a:t>1/25/2024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panose="020B0604020202020204" pitchFamily="34" charset="0"/>
              </a:defRPr>
            </a:lvl1pPr>
          </a:lstStyle>
          <a:p>
            <a:fld id="{DED491D0-8E1B-49C7-849B-A28568D94497}" type="slidenum">
              <a:rPr lang="en-US" smtClean="0"/>
              <a:pPr/>
              <a:t>‹#›</a:t>
            </a:fld>
            <a:endParaRPr lang="en-US" dirty="0"/>
          </a:p>
        </p:txBody>
      </p:sp>
    </p:spTree>
    <p:extLst>
      <p:ext uri="{BB962C8B-B14F-4D97-AF65-F5344CB8AC3E}">
        <p14:creationId xmlns:p14="http://schemas.microsoft.com/office/powerpoint/2010/main" val="1726325886"/>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rial" panose="020B0604020202020204" pitchFamily="34" charset="0"/>
        <a:ea typeface="+mn-ea"/>
        <a:cs typeface="+mn-cs"/>
      </a:defRPr>
    </a:lvl1pPr>
    <a:lvl2pPr marL="457200" algn="l" defTabSz="914400" rtl="0" eaLnBrk="1" latinLnBrk="0" hangingPunct="1">
      <a:defRPr sz="1200" b="0" i="0" kern="1200">
        <a:solidFill>
          <a:schemeClr val="tx1"/>
        </a:solidFill>
        <a:latin typeface="Arial" panose="020B0604020202020204" pitchFamily="34" charset="0"/>
        <a:ea typeface="+mn-ea"/>
        <a:cs typeface="+mn-cs"/>
      </a:defRPr>
    </a:lvl2pPr>
    <a:lvl3pPr marL="914400" algn="l" defTabSz="914400" rtl="0" eaLnBrk="1" latinLnBrk="0" hangingPunct="1">
      <a:defRPr sz="1200" b="0" i="0" kern="1200">
        <a:solidFill>
          <a:schemeClr val="tx1"/>
        </a:solidFill>
        <a:latin typeface="Arial" panose="020B0604020202020204" pitchFamily="34" charset="0"/>
        <a:ea typeface="+mn-ea"/>
        <a:cs typeface="+mn-cs"/>
      </a:defRPr>
    </a:lvl3pPr>
    <a:lvl4pPr marL="1371600" algn="l" defTabSz="914400" rtl="0" eaLnBrk="1" latinLnBrk="0" hangingPunct="1">
      <a:defRPr sz="1200" b="0" i="0" kern="1200">
        <a:solidFill>
          <a:schemeClr val="tx1"/>
        </a:solidFill>
        <a:latin typeface="Arial" panose="020B0604020202020204" pitchFamily="34" charset="0"/>
        <a:ea typeface="+mn-ea"/>
        <a:cs typeface="+mn-cs"/>
      </a:defRPr>
    </a:lvl4pPr>
    <a:lvl5pPr marL="1828800" algn="l" defTabSz="914400" rtl="0" eaLnBrk="1" latinLnBrk="0" hangingPunct="1">
      <a:defRPr sz="1200" b="0" i="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bwMode="invGray">
      <p:bgPr>
        <a:solidFill>
          <a:srgbClr val="003B74"/>
        </a:solidFill>
        <a:effectLst/>
      </p:bgPr>
    </p:bg>
    <p:spTree>
      <p:nvGrpSpPr>
        <p:cNvPr id="1" name=""/>
        <p:cNvGrpSpPr/>
        <p:nvPr/>
      </p:nvGrpSpPr>
      <p:grpSpPr>
        <a:xfrm>
          <a:off x="0" y="0"/>
          <a:ext cx="0" cy="0"/>
          <a:chOff x="0" y="0"/>
          <a:chExt cx="0" cy="0"/>
        </a:xfrm>
      </p:grpSpPr>
      <p:sp>
        <p:nvSpPr>
          <p:cNvPr id="9" name="Rectangle 8"/>
          <p:cNvSpPr/>
          <p:nvPr/>
        </p:nvSpPr>
        <p:spPr>
          <a:xfrm>
            <a:off x="0" y="1851660"/>
            <a:ext cx="12192000" cy="377190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b="0" i="0" dirty="0">
              <a:latin typeface="Arial" panose="020B0604020202020204" pitchFamily="34" charset="0"/>
            </a:endParaRPr>
          </a:p>
        </p:txBody>
      </p:sp>
      <p:sp>
        <p:nvSpPr>
          <p:cNvPr id="10" name="Rectangle 9"/>
          <p:cNvSpPr/>
          <p:nvPr/>
        </p:nvSpPr>
        <p:spPr>
          <a:xfrm>
            <a:off x="-1" y="701802"/>
            <a:ext cx="12192001" cy="1033272"/>
          </a:xfrm>
          <a:prstGeom prst="rect">
            <a:avLst/>
          </a:prstGeom>
          <a:solidFill>
            <a:srgbClr val="FFC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b="0" i="0" dirty="0">
              <a:latin typeface="Arial" panose="020B0604020202020204" pitchFamily="34" charset="0"/>
            </a:endParaRPr>
          </a:p>
        </p:txBody>
      </p:sp>
      <p:sp>
        <p:nvSpPr>
          <p:cNvPr id="2" name="Title 1"/>
          <p:cNvSpPr>
            <a:spLocks noGrp="1"/>
          </p:cNvSpPr>
          <p:nvPr>
            <p:ph type="ctrTitle" hasCustomPrompt="1"/>
          </p:nvPr>
        </p:nvSpPr>
        <p:spPr bwMode="black">
          <a:xfrm>
            <a:off x="882217" y="2200275"/>
            <a:ext cx="6421553" cy="3074670"/>
          </a:xfrm>
          <a:noFill/>
        </p:spPr>
        <p:txBody>
          <a:bodyPr lIns="0" tIns="0" rIns="0" bIns="0" anchor="ctr" anchorCtr="0">
            <a:normAutofit/>
          </a:bodyPr>
          <a:lstStyle>
            <a:lvl1pPr algn="l">
              <a:lnSpc>
                <a:spcPct val="90000"/>
              </a:lnSpc>
              <a:defRPr sz="6000" b="1">
                <a:solidFill>
                  <a:schemeClr val="tx1"/>
                </a:solidFill>
              </a:defRPr>
            </a:lvl1pPr>
          </a:lstStyle>
          <a:p>
            <a:r>
              <a:rPr lang="en-US" dirty="0"/>
              <a:t>Chapter Title</a:t>
            </a:r>
            <a:endParaRPr dirty="0"/>
          </a:p>
        </p:txBody>
      </p:sp>
      <p:sp>
        <p:nvSpPr>
          <p:cNvPr id="3" name="Subtitle 2"/>
          <p:cNvSpPr>
            <a:spLocks noGrp="1"/>
          </p:cNvSpPr>
          <p:nvPr>
            <p:ph type="subTitle" idx="1" hasCustomPrompt="1"/>
          </p:nvPr>
        </p:nvSpPr>
        <p:spPr>
          <a:xfrm>
            <a:off x="882217" y="845820"/>
            <a:ext cx="6524423" cy="777639"/>
          </a:xfrm>
        </p:spPr>
        <p:txBody>
          <a:bodyPr lIns="0" tIns="0" rIns="0" bIns="0" anchor="ctr" anchorCtr="0">
            <a:normAutofit/>
          </a:bodyPr>
          <a:lstStyle>
            <a:lvl1pPr marL="0" indent="0" algn="l">
              <a:spcBef>
                <a:spcPts val="0"/>
              </a:spcBef>
              <a:buNone/>
              <a:defRPr sz="3200" b="1">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CHAPTER 1</a:t>
            </a:r>
            <a:endParaRPr dirty="0"/>
          </a:p>
        </p:txBody>
      </p:sp>
      <p:sp>
        <p:nvSpPr>
          <p:cNvPr id="7" name="Picture Placeholder 6">
            <a:extLst>
              <a:ext uri="{FF2B5EF4-FFF2-40B4-BE49-F238E27FC236}">
                <a16:creationId xmlns:a16="http://schemas.microsoft.com/office/drawing/2014/main" xmlns="" id="{EC9CFE91-0E8B-934B-8D25-5CBB7FD65D50}"/>
              </a:ext>
            </a:extLst>
          </p:cNvPr>
          <p:cNvSpPr>
            <a:spLocks noGrp="1"/>
          </p:cNvSpPr>
          <p:nvPr>
            <p:ph type="pic" sz="quarter" idx="10"/>
          </p:nvPr>
        </p:nvSpPr>
        <p:spPr>
          <a:xfrm>
            <a:off x="8100060" y="388500"/>
            <a:ext cx="3604981" cy="6081000"/>
          </a:xfrm>
        </p:spPr>
        <p:txBody>
          <a:bodyPr/>
          <a:lstStyle/>
          <a:p>
            <a:endParaRPr lang="en-US" dirty="0"/>
          </a:p>
        </p:txBody>
      </p:sp>
      <p:sp>
        <p:nvSpPr>
          <p:cNvPr id="17" name="Rectangle 16">
            <a:extLst>
              <a:ext uri="{FF2B5EF4-FFF2-40B4-BE49-F238E27FC236}">
                <a16:creationId xmlns:a16="http://schemas.microsoft.com/office/drawing/2014/main" xmlns="" id="{BEEECFBC-FB4D-9945-A4FF-28E342055AC3}"/>
              </a:ext>
            </a:extLst>
          </p:cNvPr>
          <p:cNvSpPr/>
          <p:nvPr userDrawn="1"/>
        </p:nvSpPr>
        <p:spPr>
          <a:xfrm>
            <a:off x="0" y="6503670"/>
            <a:ext cx="12192000" cy="215444"/>
          </a:xfrm>
          <a:prstGeom prst="rect">
            <a:avLst/>
          </a:prstGeom>
        </p:spPr>
        <p:txBody>
          <a:bodyPr wrap="square">
            <a:spAutoFit/>
          </a:bodyPr>
          <a:lstStyle/>
          <a:p>
            <a:pPr algn="ctr"/>
            <a:r>
              <a:rPr lang="en-US" sz="800" dirty="0">
                <a:solidFill>
                  <a:schemeClr val="bg2"/>
                </a:solidFill>
                <a:latin typeface="Arial" panose="020B0604020202020204" pitchFamily="34" charset="0"/>
                <a:cs typeface="Arial" panose="020B0604020202020204" pitchFamily="34" charset="0"/>
              </a:rPr>
              <a:t>Copyright © 2021 by Public Safety Group, A Division of Jones &amp; Bartlett Learning. www.psglearning.com.</a:t>
            </a:r>
          </a:p>
        </p:txBody>
      </p:sp>
    </p:spTree>
    <p:extLst>
      <p:ext uri="{BB962C8B-B14F-4D97-AF65-F5344CB8AC3E}">
        <p14:creationId xmlns:p14="http://schemas.microsoft.com/office/powerpoint/2010/main" val="3047549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41E3BDFD-7FA5-2143-88E5-0CEE0A6011AD}"/>
              </a:ext>
            </a:extLst>
          </p:cNvPr>
          <p:cNvSpPr/>
          <p:nvPr userDrawn="1"/>
        </p:nvSpPr>
        <p:spPr>
          <a:xfrm>
            <a:off x="0" y="6503670"/>
            <a:ext cx="12192000" cy="215444"/>
          </a:xfrm>
          <a:prstGeom prst="rect">
            <a:avLst/>
          </a:prstGeom>
        </p:spPr>
        <p:txBody>
          <a:bodyPr wrap="square">
            <a:spAutoFit/>
          </a:bodyPr>
          <a:lstStyle/>
          <a:p>
            <a:pPr algn="ctr"/>
            <a:r>
              <a:rPr lang="en-US" sz="800" dirty="0">
                <a:latin typeface="Arial" panose="020B0604020202020204" pitchFamily="34" charset="0"/>
                <a:cs typeface="Arial" panose="020B0604020202020204" pitchFamily="34" charset="0"/>
              </a:rPr>
              <a:t>Copyright © 2021 by Public Safety Group, A Division of Jones &amp; Bartlett Learning. www.psglearning.com. Background texture © Bunphot/Getty Images.</a:t>
            </a:r>
          </a:p>
        </p:txBody>
      </p:sp>
      <p:sp>
        <p:nvSpPr>
          <p:cNvPr id="6" name="Rectangle 5">
            <a:extLst>
              <a:ext uri="{FF2B5EF4-FFF2-40B4-BE49-F238E27FC236}">
                <a16:creationId xmlns:a16="http://schemas.microsoft.com/office/drawing/2014/main" xmlns="" id="{A4FD052D-18CE-1249-A891-AB3E165F4441}"/>
              </a:ext>
            </a:extLst>
          </p:cNvPr>
          <p:cNvSpPr/>
          <p:nvPr userDrawn="1"/>
        </p:nvSpPr>
        <p:spPr>
          <a:xfrm>
            <a:off x="0" y="2274570"/>
            <a:ext cx="12192000" cy="1760220"/>
          </a:xfrm>
          <a:prstGeom prst="rect">
            <a:avLst/>
          </a:prstGeom>
          <a:solidFill>
            <a:srgbClr val="003B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 Placeholder 7">
            <a:extLst>
              <a:ext uri="{FF2B5EF4-FFF2-40B4-BE49-F238E27FC236}">
                <a16:creationId xmlns:a16="http://schemas.microsoft.com/office/drawing/2014/main" xmlns="" id="{8C0E0F34-F7A9-8D4B-9F49-A76F8B00661D}"/>
              </a:ext>
            </a:extLst>
          </p:cNvPr>
          <p:cNvSpPr>
            <a:spLocks noGrp="1"/>
          </p:cNvSpPr>
          <p:nvPr>
            <p:ph type="body" sz="quarter" idx="10" hasCustomPrompt="1"/>
          </p:nvPr>
        </p:nvSpPr>
        <p:spPr>
          <a:xfrm>
            <a:off x="935038" y="2571750"/>
            <a:ext cx="10321925" cy="1165225"/>
          </a:xfrm>
        </p:spPr>
        <p:txBody>
          <a:bodyPr anchor="ctr" anchorCtr="0"/>
          <a:lstStyle>
            <a:lvl1pPr marL="0" indent="0" algn="ctr">
              <a:buNone/>
              <a:defRPr sz="4800" b="1">
                <a:solidFill>
                  <a:srgbClr val="FFFFFF"/>
                </a:solidFill>
              </a:defRPr>
            </a:lvl1pPr>
          </a:lstStyle>
          <a:p>
            <a:pPr lvl="0"/>
            <a:r>
              <a:rPr lang="en-US" dirty="0"/>
              <a:t>Divider</a:t>
            </a:r>
          </a:p>
        </p:txBody>
      </p:sp>
    </p:spTree>
    <p:extLst>
      <p:ext uri="{BB962C8B-B14F-4D97-AF65-F5344CB8AC3E}">
        <p14:creationId xmlns:p14="http://schemas.microsoft.com/office/powerpoint/2010/main" val="1830296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Click to edit Master title style</a:t>
            </a:r>
            <a:endParaRPr dirty="0"/>
          </a:p>
        </p:txBody>
      </p:sp>
      <p:sp>
        <p:nvSpPr>
          <p:cNvPr id="3" name="Content Placeholder 2"/>
          <p:cNvSpPr>
            <a:spLocks noGrp="1"/>
          </p:cNvSpPr>
          <p:nvPr>
            <p:ph idx="1"/>
          </p:nvPr>
        </p:nvSpPr>
        <p:spPr>
          <a:xfrm>
            <a:off x="925830" y="1490870"/>
            <a:ext cx="10287000" cy="4699047"/>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Tree>
    <p:extLst>
      <p:ext uri="{BB962C8B-B14F-4D97-AF65-F5344CB8AC3E}">
        <p14:creationId xmlns:p14="http://schemas.microsoft.com/office/powerpoint/2010/main" val="541333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Click to edit Master title style</a:t>
            </a:r>
            <a:endParaRPr dirty="0"/>
          </a:p>
        </p:txBody>
      </p:sp>
      <p:sp>
        <p:nvSpPr>
          <p:cNvPr id="3" name="Content Placeholder 2"/>
          <p:cNvSpPr>
            <a:spLocks noGrp="1"/>
          </p:cNvSpPr>
          <p:nvPr>
            <p:ph sz="half" idx="1"/>
          </p:nvPr>
        </p:nvSpPr>
        <p:spPr>
          <a:xfrm>
            <a:off x="914400" y="1461052"/>
            <a:ext cx="4855464" cy="472943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Content Placeholder 3"/>
          <p:cNvSpPr>
            <a:spLocks noGrp="1"/>
          </p:cNvSpPr>
          <p:nvPr>
            <p:ph sz="half" idx="2"/>
          </p:nvPr>
        </p:nvSpPr>
        <p:spPr>
          <a:xfrm>
            <a:off x="6415368" y="1461052"/>
            <a:ext cx="4862232" cy="472943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Tree>
    <p:extLst>
      <p:ext uri="{BB962C8B-B14F-4D97-AF65-F5344CB8AC3E}">
        <p14:creationId xmlns:p14="http://schemas.microsoft.com/office/powerpoint/2010/main" val="3201040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dirty="0"/>
          </a:p>
        </p:txBody>
      </p:sp>
      <p:sp>
        <p:nvSpPr>
          <p:cNvPr id="3" name="Text Placeholder 2"/>
          <p:cNvSpPr>
            <a:spLocks noGrp="1"/>
          </p:cNvSpPr>
          <p:nvPr>
            <p:ph type="body" idx="1"/>
          </p:nvPr>
        </p:nvSpPr>
        <p:spPr>
          <a:xfrm>
            <a:off x="777240" y="1496187"/>
            <a:ext cx="4992624" cy="470916"/>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777240" y="2077278"/>
            <a:ext cx="4992624" cy="439083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11" name="Picture Placeholder 10">
            <a:extLst>
              <a:ext uri="{FF2B5EF4-FFF2-40B4-BE49-F238E27FC236}">
                <a16:creationId xmlns:a16="http://schemas.microsoft.com/office/drawing/2014/main" xmlns="" id="{A3169499-437D-8F4D-94AA-E2299357328F}"/>
              </a:ext>
            </a:extLst>
          </p:cNvPr>
          <p:cNvSpPr>
            <a:spLocks noGrp="1"/>
          </p:cNvSpPr>
          <p:nvPr>
            <p:ph type="pic" sz="quarter" idx="10"/>
          </p:nvPr>
        </p:nvSpPr>
        <p:spPr>
          <a:xfrm>
            <a:off x="6096000" y="1496186"/>
            <a:ext cx="5208588" cy="4556743"/>
          </a:xfrm>
        </p:spPr>
        <p:txBody>
          <a:bodyPr/>
          <a:lstStyle/>
          <a:p>
            <a:endParaRPr lang="en-US" dirty="0"/>
          </a:p>
        </p:txBody>
      </p:sp>
      <p:sp>
        <p:nvSpPr>
          <p:cNvPr id="12" name="Text Placeholder 8">
            <a:extLst>
              <a:ext uri="{FF2B5EF4-FFF2-40B4-BE49-F238E27FC236}">
                <a16:creationId xmlns:a16="http://schemas.microsoft.com/office/drawing/2014/main" xmlns="" id="{B116746D-2971-C346-AB96-03BED323E049}"/>
              </a:ext>
            </a:extLst>
          </p:cNvPr>
          <p:cNvSpPr>
            <a:spLocks noGrp="1"/>
          </p:cNvSpPr>
          <p:nvPr>
            <p:ph type="body" sz="quarter" idx="11" hasCustomPrompt="1"/>
          </p:nvPr>
        </p:nvSpPr>
        <p:spPr>
          <a:xfrm>
            <a:off x="6096000" y="6142515"/>
            <a:ext cx="5208588" cy="651192"/>
          </a:xfrm>
        </p:spPr>
        <p:txBody>
          <a:bodyPr/>
          <a:lstStyle>
            <a:lvl1pPr marL="0" indent="0">
              <a:buNone/>
              <a:defRPr sz="1000"/>
            </a:lvl1pPr>
          </a:lstStyle>
          <a:p>
            <a:pPr lvl="0"/>
            <a:r>
              <a:rPr lang="en-US" dirty="0"/>
              <a:t>Credit line FPO</a:t>
            </a:r>
          </a:p>
        </p:txBody>
      </p:sp>
    </p:spTree>
    <p:extLst>
      <p:ext uri="{BB962C8B-B14F-4D97-AF65-F5344CB8AC3E}">
        <p14:creationId xmlns:p14="http://schemas.microsoft.com/office/powerpoint/2010/main" val="4261286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Click to edit Master title style</a:t>
            </a:r>
            <a:endParaRPr dirty="0"/>
          </a:p>
        </p:txBody>
      </p:sp>
    </p:spTree>
    <p:extLst>
      <p:ext uri="{BB962C8B-B14F-4D97-AF65-F5344CB8AC3E}">
        <p14:creationId xmlns:p14="http://schemas.microsoft.com/office/powerpoint/2010/main" val="2641611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lvl1pPr>
              <a:defRPr sz="3000"/>
            </a:lvl1pPr>
          </a:lstStyle>
          <a:p>
            <a:r>
              <a:rPr lang="en-US"/>
              <a:t>Click to edit Master title style</a:t>
            </a:r>
            <a:endParaRPr/>
          </a:p>
        </p:txBody>
      </p:sp>
      <p:sp>
        <p:nvSpPr>
          <p:cNvPr id="4" name="Text Placeholder 2"/>
          <p:cNvSpPr>
            <a:spLocks noGrp="1"/>
          </p:cNvSpPr>
          <p:nvPr>
            <p:ph type="body" sz="half" idx="2"/>
          </p:nvPr>
        </p:nvSpPr>
        <p:spPr>
          <a:xfrm>
            <a:off x="880110" y="1510748"/>
            <a:ext cx="4246582" cy="4404625"/>
          </a:xfrm>
        </p:spPr>
        <p:txBody>
          <a:bodyPr>
            <a:normAutofit/>
          </a:bodyPr>
          <a:lstStyle>
            <a:lvl1pPr marL="0" indent="0">
              <a:spcBef>
                <a:spcPts val="1500"/>
              </a:spcBef>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9" name="Text Placeholder 8">
            <a:extLst>
              <a:ext uri="{FF2B5EF4-FFF2-40B4-BE49-F238E27FC236}">
                <a16:creationId xmlns:a16="http://schemas.microsoft.com/office/drawing/2014/main" xmlns="" id="{752B3F09-47B3-324C-BCD8-DE2A52443CC0}"/>
              </a:ext>
            </a:extLst>
          </p:cNvPr>
          <p:cNvSpPr>
            <a:spLocks noGrp="1"/>
          </p:cNvSpPr>
          <p:nvPr>
            <p:ph type="body" sz="quarter" idx="10" hasCustomPrompt="1"/>
          </p:nvPr>
        </p:nvSpPr>
        <p:spPr>
          <a:xfrm>
            <a:off x="5518150" y="6046788"/>
            <a:ext cx="5792992" cy="651192"/>
          </a:xfrm>
        </p:spPr>
        <p:txBody>
          <a:bodyPr/>
          <a:lstStyle>
            <a:lvl1pPr marL="0" indent="0">
              <a:buNone/>
              <a:defRPr sz="1000"/>
            </a:lvl1pPr>
          </a:lstStyle>
          <a:p>
            <a:pPr lvl="0"/>
            <a:r>
              <a:rPr lang="en-US" dirty="0"/>
              <a:t>Credit line FPO</a:t>
            </a:r>
          </a:p>
        </p:txBody>
      </p:sp>
      <p:sp>
        <p:nvSpPr>
          <p:cNvPr id="11" name="Picture Placeholder 10">
            <a:extLst>
              <a:ext uri="{FF2B5EF4-FFF2-40B4-BE49-F238E27FC236}">
                <a16:creationId xmlns:a16="http://schemas.microsoft.com/office/drawing/2014/main" xmlns="" id="{8A3226D5-00A8-E049-8469-4BFBE39DD467}"/>
              </a:ext>
            </a:extLst>
          </p:cNvPr>
          <p:cNvSpPr>
            <a:spLocks noGrp="1"/>
          </p:cNvSpPr>
          <p:nvPr>
            <p:ph type="pic" sz="quarter" idx="11"/>
          </p:nvPr>
        </p:nvSpPr>
        <p:spPr>
          <a:xfrm>
            <a:off x="5518150" y="1508815"/>
            <a:ext cx="5792788" cy="4404624"/>
          </a:xfrm>
        </p:spPr>
        <p:txBody>
          <a:bodyPr/>
          <a:lstStyle/>
          <a:p>
            <a:endParaRPr lang="en-US" dirty="0"/>
          </a:p>
        </p:txBody>
      </p:sp>
    </p:spTree>
    <p:extLst>
      <p:ext uri="{BB962C8B-B14F-4D97-AF65-F5344CB8AC3E}">
        <p14:creationId xmlns:p14="http://schemas.microsoft.com/office/powerpoint/2010/main" val="3114742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lvl1pPr>
              <a:defRPr sz="3000"/>
            </a:lvl1pPr>
          </a:lstStyle>
          <a:p>
            <a:r>
              <a:rPr lang="en-US"/>
              <a:t>Click to edit Master title style</a:t>
            </a:r>
            <a:endParaRPr/>
          </a:p>
        </p:txBody>
      </p:sp>
      <p:sp>
        <p:nvSpPr>
          <p:cNvPr id="3" name="Content Placeholder 3"/>
          <p:cNvSpPr>
            <a:spLocks noGrp="1"/>
          </p:cNvSpPr>
          <p:nvPr>
            <p:ph idx="1" hasCustomPrompt="1"/>
          </p:nvPr>
        </p:nvSpPr>
        <p:spPr>
          <a:xfrm>
            <a:off x="921496" y="1461052"/>
            <a:ext cx="3181874" cy="4895328"/>
          </a:xfrm>
        </p:spPr>
        <p:txBody>
          <a:bodyPr>
            <a:normAutofit/>
          </a:bodyPr>
          <a:lstStyle>
            <a:lvl1pPr marL="0" indent="0">
              <a:buNone/>
              <a:defRPr sz="2200"/>
            </a:lvl1pPr>
            <a:lvl2pPr marL="457200" indent="0">
              <a:buNone/>
              <a:defRPr sz="2000"/>
            </a:lvl2pPr>
            <a:lvl3pPr marL="914400" indent="0">
              <a:buNone/>
              <a:defRPr sz="1800"/>
            </a:lvl3pPr>
            <a:lvl4pPr marL="1371600" indent="0">
              <a:buNone/>
              <a:defRPr sz="1600"/>
            </a:lvl4pPr>
            <a:lvl5pPr marL="1828800" indent="0">
              <a:buNone/>
              <a:defRPr sz="1600"/>
            </a:lvl5pPr>
            <a:lvl6pPr>
              <a:defRPr sz="1600"/>
            </a:lvl6pPr>
            <a:lvl7pPr>
              <a:defRPr sz="1600"/>
            </a:lvl7pPr>
            <a:lvl8pPr>
              <a:defRPr sz="1600"/>
            </a:lvl8pPr>
            <a:lvl9pPr>
              <a:defRPr sz="1600"/>
            </a:lvl9pPr>
          </a:lstStyle>
          <a:p>
            <a:pPr lvl="0"/>
            <a:r>
              <a:rPr lang="en-US" dirty="0"/>
              <a:t>Sample text</a:t>
            </a:r>
            <a:endParaRPr dirty="0"/>
          </a:p>
        </p:txBody>
      </p:sp>
      <p:sp>
        <p:nvSpPr>
          <p:cNvPr id="7" name="Content Placeholder 3">
            <a:extLst>
              <a:ext uri="{FF2B5EF4-FFF2-40B4-BE49-F238E27FC236}">
                <a16:creationId xmlns:a16="http://schemas.microsoft.com/office/drawing/2014/main" xmlns="" id="{40A1ED7B-82D7-5A47-A193-C7C24693D3C4}"/>
              </a:ext>
            </a:extLst>
          </p:cNvPr>
          <p:cNvSpPr>
            <a:spLocks noGrp="1"/>
          </p:cNvSpPr>
          <p:nvPr>
            <p:ph idx="10" hasCustomPrompt="1"/>
          </p:nvPr>
        </p:nvSpPr>
        <p:spPr>
          <a:xfrm>
            <a:off x="4487656" y="1461052"/>
            <a:ext cx="3181874" cy="4895328"/>
          </a:xfrm>
        </p:spPr>
        <p:txBody>
          <a:bodyPr>
            <a:normAutofit/>
          </a:bodyPr>
          <a:lstStyle>
            <a:lvl1pPr marL="0" indent="0">
              <a:buNone/>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Sample text</a:t>
            </a:r>
          </a:p>
        </p:txBody>
      </p:sp>
      <p:sp>
        <p:nvSpPr>
          <p:cNvPr id="8" name="Content Placeholder 3">
            <a:extLst>
              <a:ext uri="{FF2B5EF4-FFF2-40B4-BE49-F238E27FC236}">
                <a16:creationId xmlns:a16="http://schemas.microsoft.com/office/drawing/2014/main" xmlns="" id="{43872FE9-5E92-4F44-8A71-024A081C439C}"/>
              </a:ext>
            </a:extLst>
          </p:cNvPr>
          <p:cNvSpPr>
            <a:spLocks noGrp="1"/>
          </p:cNvSpPr>
          <p:nvPr>
            <p:ph idx="11" hasCustomPrompt="1"/>
          </p:nvPr>
        </p:nvSpPr>
        <p:spPr>
          <a:xfrm>
            <a:off x="8053816" y="1461052"/>
            <a:ext cx="3181874" cy="4895328"/>
          </a:xfrm>
        </p:spPr>
        <p:txBody>
          <a:bodyPr>
            <a:normAutofit/>
          </a:bodyPr>
          <a:lstStyle>
            <a:lvl1pPr marL="0" indent="0">
              <a:buNone/>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Sample text</a:t>
            </a:r>
          </a:p>
        </p:txBody>
      </p:sp>
    </p:spTree>
    <p:extLst>
      <p:ext uri="{BB962C8B-B14F-4D97-AF65-F5344CB8AC3E}">
        <p14:creationId xmlns:p14="http://schemas.microsoft.com/office/powerpoint/2010/main" val="3111696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758DA21-CD45-4346-8ABB-2E4B8968ED76}"/>
              </a:ext>
            </a:extLst>
          </p:cNvPr>
          <p:cNvSpPr>
            <a:spLocks noGrp="1"/>
          </p:cNvSpPr>
          <p:nvPr>
            <p:ph type="title"/>
          </p:nvPr>
        </p:nvSpPr>
        <p:spPr/>
        <p:txBody>
          <a:bodyPr/>
          <a:lstStyle/>
          <a:p>
            <a:r>
              <a:rPr lang="en-US"/>
              <a:t>Click to edit Master title style</a:t>
            </a:r>
          </a:p>
        </p:txBody>
      </p:sp>
      <p:sp>
        <p:nvSpPr>
          <p:cNvPr id="3" name="Text Placeholder 2">
            <a:extLst>
              <a:ext uri="{FF2B5EF4-FFF2-40B4-BE49-F238E27FC236}">
                <a16:creationId xmlns:a16="http://schemas.microsoft.com/office/drawing/2014/main" xmlns="" id="{24A68A9B-FE73-4BBF-87AC-D56385A0C7C8}"/>
              </a:ext>
            </a:extLst>
          </p:cNvPr>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C5A9D0F-FCBA-4F01-BC36-305A31CB5051}"/>
              </a:ext>
            </a:extLst>
          </p:cNvPr>
          <p:cNvSpPr>
            <a:spLocks noGrp="1"/>
          </p:cNvSpPr>
          <p:nvPr>
            <p:ph type="dt" sz="half" idx="10"/>
          </p:nvPr>
        </p:nvSpPr>
        <p:spPr/>
        <p:txBody>
          <a:bodyPr/>
          <a:lstStyle/>
          <a:p>
            <a:fld id="{F305B68F-7677-40CD-85F4-24592FE19012}" type="datetimeFigureOut">
              <a:rPr lang="en-US" smtClean="0"/>
              <a:t>1/25/2024</a:t>
            </a:fld>
            <a:endParaRPr lang="en-US" dirty="0"/>
          </a:p>
        </p:txBody>
      </p:sp>
      <p:sp>
        <p:nvSpPr>
          <p:cNvPr id="5" name="Footer Placeholder 4">
            <a:extLst>
              <a:ext uri="{FF2B5EF4-FFF2-40B4-BE49-F238E27FC236}">
                <a16:creationId xmlns:a16="http://schemas.microsoft.com/office/drawing/2014/main" xmlns="" id="{B7F54A94-CBE8-4997-865C-C780B5297C6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BB40C71E-46C3-4A1F-8985-54D40654C50A}"/>
              </a:ext>
            </a:extLst>
          </p:cNvPr>
          <p:cNvSpPr>
            <a:spLocks noGrp="1"/>
          </p:cNvSpPr>
          <p:nvPr>
            <p:ph type="sldNum" sz="quarter" idx="12"/>
          </p:nvPr>
        </p:nvSpPr>
        <p:spPr/>
        <p:txBody>
          <a:bodyPr/>
          <a:lstStyle/>
          <a:p>
            <a:fld id="{DCB86CFD-E716-4C40-AB67-0C22D1AA7368}" type="slidenum">
              <a:rPr lang="en-US" smtClean="0"/>
              <a:t>‹#›</a:t>
            </a:fld>
            <a:endParaRPr lang="en-US" dirty="0"/>
          </a:p>
        </p:txBody>
      </p:sp>
    </p:spTree>
    <p:extLst>
      <p:ext uri="{BB962C8B-B14F-4D97-AF65-F5344CB8AC3E}">
        <p14:creationId xmlns:p14="http://schemas.microsoft.com/office/powerpoint/2010/main" val="20923297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 name="Rectangle 8"/>
          <p:cNvSpPr/>
          <p:nvPr/>
        </p:nvSpPr>
        <p:spPr>
          <a:xfrm>
            <a:off x="0" y="0"/>
            <a:ext cx="12188952" cy="118872"/>
          </a:xfrm>
          <a:prstGeom prst="rect">
            <a:avLst/>
          </a:prstGeom>
          <a:solidFill>
            <a:srgbClr val="FFC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b="0" i="0" dirty="0">
              <a:latin typeface="Arial" panose="020B0604020202020204" pitchFamily="34" charset="0"/>
            </a:endParaRPr>
          </a:p>
        </p:txBody>
      </p:sp>
      <p:sp>
        <p:nvSpPr>
          <p:cNvPr id="2" name="Title Placeholder 1"/>
          <p:cNvSpPr>
            <a:spLocks noGrp="1"/>
          </p:cNvSpPr>
          <p:nvPr>
            <p:ph type="title"/>
          </p:nvPr>
        </p:nvSpPr>
        <p:spPr bwMode="black">
          <a:xfrm>
            <a:off x="0" y="121033"/>
            <a:ext cx="12192000" cy="1002089"/>
          </a:xfrm>
          <a:prstGeom prst="rect">
            <a:avLst/>
          </a:prstGeom>
          <a:solidFill>
            <a:srgbClr val="003B74"/>
          </a:solidFill>
        </p:spPr>
        <p:txBody>
          <a:bodyPr vert="horz" lIns="914400" tIns="45720" rIns="914400" bIns="45720" rtlCol="0" anchor="ctr">
            <a:normAutofit/>
          </a:bodyPr>
          <a:lstStyle/>
          <a:p>
            <a:r>
              <a:rPr lang="en-US" dirty="0"/>
              <a:t>Click to edit Master title style</a:t>
            </a:r>
            <a:endParaRPr dirty="0"/>
          </a:p>
        </p:txBody>
      </p:sp>
      <p:sp>
        <p:nvSpPr>
          <p:cNvPr id="3" name="Text Placeholder 2"/>
          <p:cNvSpPr>
            <a:spLocks noGrp="1"/>
          </p:cNvSpPr>
          <p:nvPr>
            <p:ph type="body" idx="1"/>
          </p:nvPr>
        </p:nvSpPr>
        <p:spPr>
          <a:xfrm>
            <a:off x="891540" y="2203704"/>
            <a:ext cx="10435590" cy="398621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7" name="Rectangle 6">
            <a:extLst>
              <a:ext uri="{FF2B5EF4-FFF2-40B4-BE49-F238E27FC236}">
                <a16:creationId xmlns:a16="http://schemas.microsoft.com/office/drawing/2014/main" xmlns="" id="{21F38BD8-3F75-CE4C-AFEF-0C6B45F77F8C}"/>
              </a:ext>
            </a:extLst>
          </p:cNvPr>
          <p:cNvSpPr/>
          <p:nvPr userDrawn="1"/>
        </p:nvSpPr>
        <p:spPr>
          <a:xfrm rot="5400000">
            <a:off x="9544258" y="4245031"/>
            <a:ext cx="5010495" cy="215444"/>
          </a:xfrm>
          <a:prstGeom prst="rect">
            <a:avLst/>
          </a:prstGeom>
        </p:spPr>
        <p:txBody>
          <a:bodyPr wrap="square">
            <a:spAutoFit/>
          </a:bodyPr>
          <a:lstStyle/>
          <a:p>
            <a:r>
              <a:rPr lang="en-US" sz="800" dirty="0">
                <a:latin typeface="Arial" panose="020B0604020202020204" pitchFamily="34" charset="0"/>
                <a:cs typeface="Arial" panose="020B0604020202020204" pitchFamily="34" charset="0"/>
              </a:rPr>
              <a:t>Copyright © 2021 by Public Safety Group, A Division of Jones &amp; Bartlett Learning. www.psglearning.com.</a:t>
            </a:r>
          </a:p>
        </p:txBody>
      </p:sp>
    </p:spTree>
    <p:extLst>
      <p:ext uri="{BB962C8B-B14F-4D97-AF65-F5344CB8AC3E}">
        <p14:creationId xmlns:p14="http://schemas.microsoft.com/office/powerpoint/2010/main" val="2871921020"/>
      </p:ext>
    </p:extLst>
  </p:cSld>
  <p:clrMap bg1="lt1" tx1="dk1" bg2="lt2" tx2="dk2" accent1="accent1" accent2="accent2" accent3="accent3" accent4="accent4" accent5="accent5" accent6="accent6" hlink="hlink" folHlink="folHlink"/>
  <p:sldLayoutIdLst>
    <p:sldLayoutId id="2147483649" r:id="rId1"/>
    <p:sldLayoutId id="2147483655" r:id="rId2"/>
    <p:sldLayoutId id="2147483650" r:id="rId3"/>
    <p:sldLayoutId id="2147483652" r:id="rId4"/>
    <p:sldLayoutId id="2147483653" r:id="rId5"/>
    <p:sldLayoutId id="2147483654" r:id="rId6"/>
    <p:sldLayoutId id="2147483656" r:id="rId7"/>
    <p:sldLayoutId id="2147483657" r:id="rId8"/>
    <p:sldLayoutId id="2147483658"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5000"/>
        </a:lnSpc>
        <a:spcBef>
          <a:spcPct val="0"/>
        </a:spcBef>
        <a:buNone/>
        <a:defRPr sz="3000" b="1" kern="1200">
          <a:solidFill>
            <a:schemeClr val="bg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1500"/>
        </a:spcBef>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30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6pPr>
      <a:lvl7pPr marL="29718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7pPr>
      <a:lvl8pPr marL="34290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8pPr>
      <a:lvl9pPr marL="3886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5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5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6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6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ubtitle 14">
            <a:extLst>
              <a:ext uri="{FF2B5EF4-FFF2-40B4-BE49-F238E27FC236}">
                <a16:creationId xmlns:a16="http://schemas.microsoft.com/office/drawing/2014/main" xmlns="" id="{CF4F1586-DE6A-1A40-AEF4-23ADA41937E4}"/>
              </a:ext>
            </a:extLst>
          </p:cNvPr>
          <p:cNvSpPr>
            <a:spLocks noGrp="1"/>
          </p:cNvSpPr>
          <p:nvPr>
            <p:ph type="subTitle" idx="1"/>
          </p:nvPr>
        </p:nvSpPr>
        <p:spPr/>
        <p:txBody>
          <a:bodyPr/>
          <a:lstStyle/>
          <a:p>
            <a:r>
              <a:rPr lang="en-US" dirty="0"/>
              <a:t>CHAPTER 17</a:t>
            </a:r>
          </a:p>
        </p:txBody>
      </p:sp>
      <p:sp>
        <p:nvSpPr>
          <p:cNvPr id="19" name="Title 18">
            <a:extLst>
              <a:ext uri="{FF2B5EF4-FFF2-40B4-BE49-F238E27FC236}">
                <a16:creationId xmlns:a16="http://schemas.microsoft.com/office/drawing/2014/main" xmlns="" id="{A58A35F8-EA88-094E-8EAD-88FE6A07C447}"/>
              </a:ext>
            </a:extLst>
          </p:cNvPr>
          <p:cNvSpPr>
            <a:spLocks noGrp="1"/>
          </p:cNvSpPr>
          <p:nvPr>
            <p:ph type="ctrTitle"/>
          </p:nvPr>
        </p:nvSpPr>
        <p:spPr/>
        <p:txBody>
          <a:bodyPr>
            <a:normAutofit/>
          </a:bodyPr>
          <a:lstStyle/>
          <a:p>
            <a:r>
              <a:rPr lang="en-US" sz="4800" dirty="0"/>
              <a:t>Childbirth, Obstetric Emergencies, and Sexual Assault</a:t>
            </a:r>
          </a:p>
        </p:txBody>
      </p:sp>
      <p:pic>
        <p:nvPicPr>
          <p:cNvPr id="6" name="Picture 5" descr="A photo shows the cover of the book Outdoor Emergency Care: A Patroller's Guide to Medical Care, Sixth Edition, Editor: C. McNamara, BS, NRP; Medical Editor: David H. Johe, MD; Associate Editor: A. Endly, BA, DH, NREM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33790" y="372177"/>
            <a:ext cx="3602438" cy="6077209"/>
          </a:xfrm>
          <a:prstGeom prst="rect">
            <a:avLst/>
          </a:prstGeom>
        </p:spPr>
      </p:pic>
    </p:spTree>
    <p:extLst>
      <p:ext uri="{BB962C8B-B14F-4D97-AF65-F5344CB8AC3E}">
        <p14:creationId xmlns:p14="http://schemas.microsoft.com/office/powerpoint/2010/main" val="1732698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6106DD5-E90F-4EA1-A55F-DEFE98B544C8}"/>
              </a:ext>
            </a:extLst>
          </p:cNvPr>
          <p:cNvSpPr>
            <a:spLocks noGrp="1"/>
          </p:cNvSpPr>
          <p:nvPr>
            <p:ph type="title"/>
          </p:nvPr>
        </p:nvSpPr>
        <p:spPr/>
        <p:txBody>
          <a:bodyPr/>
          <a:lstStyle/>
          <a:p>
            <a:pPr marR="0" rtl="0"/>
            <a:r>
              <a:rPr lang="en-US" b="1" i="0" u="none" strike="noStrike" kern="1600" baseline="0" dirty="0"/>
              <a:t>Chapter Overview </a:t>
            </a:r>
          </a:p>
        </p:txBody>
      </p:sp>
      <p:sp>
        <p:nvSpPr>
          <p:cNvPr id="3" name="Text Placeholder 2">
            <a:extLst>
              <a:ext uri="{FF2B5EF4-FFF2-40B4-BE49-F238E27FC236}">
                <a16:creationId xmlns:a16="http://schemas.microsoft.com/office/drawing/2014/main" xmlns="" id="{B5794227-5114-4FA3-9457-FB56DBCAADEF}"/>
              </a:ext>
            </a:extLst>
          </p:cNvPr>
          <p:cNvSpPr>
            <a:spLocks noGrp="1"/>
          </p:cNvSpPr>
          <p:nvPr>
            <p:ph type="body" idx="1"/>
          </p:nvPr>
        </p:nvSpPr>
        <p:spPr/>
        <p:txBody>
          <a:bodyPr/>
          <a:lstStyle/>
          <a:p>
            <a:pPr marR="0" lvl="0" rtl="0"/>
            <a:r>
              <a:rPr lang="en-US" sz="2400" u="none" strike="noStrike" baseline="0" dirty="0"/>
              <a:t>For thousands of years, women have been delivering babies without the assistance of medical personnel. </a:t>
            </a:r>
          </a:p>
          <a:p>
            <a:pPr lvl="1"/>
            <a:r>
              <a:rPr lang="en-US" u="none" strike="noStrike" baseline="0" dirty="0"/>
              <a:t>Women who have a normal, uncomplicated childbirth need very little help.</a:t>
            </a:r>
          </a:p>
          <a:p>
            <a:pPr lvl="1"/>
            <a:r>
              <a:rPr lang="en-US" dirty="0"/>
              <a:t>E</a:t>
            </a:r>
            <a:r>
              <a:rPr lang="en-US" u="none" strike="noStrike" baseline="0" dirty="0"/>
              <a:t>ven in an uncomplicated childbirth, the right assistance can enhance safety and comfort for the mother and child. </a:t>
            </a:r>
          </a:p>
          <a:p>
            <a:r>
              <a:rPr lang="en-US" sz="2400" u="none" strike="noStrike" baseline="0" dirty="0"/>
              <a:t>Helping the mother when complications arise can prove lifesaving for the woman, the newborn, or both.</a:t>
            </a:r>
          </a:p>
          <a:p>
            <a:r>
              <a:rPr lang="en-US" sz="2400" dirty="0"/>
              <a:t>It is i</a:t>
            </a:r>
            <a:r>
              <a:rPr lang="en-US" sz="2400" u="none" strike="noStrike" baseline="0" dirty="0"/>
              <a:t>mportant for OEC technicians to understand key concepts relating to pregnancy, labor, and delivery. </a:t>
            </a:r>
          </a:p>
        </p:txBody>
      </p:sp>
    </p:spTree>
    <p:extLst>
      <p:ext uri="{BB962C8B-B14F-4D97-AF65-F5344CB8AC3E}">
        <p14:creationId xmlns:p14="http://schemas.microsoft.com/office/powerpoint/2010/main" val="20060757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670286D-2525-4966-B6BC-3A37524572E6}"/>
              </a:ext>
            </a:extLst>
          </p:cNvPr>
          <p:cNvSpPr>
            <a:spLocks noGrp="1"/>
          </p:cNvSpPr>
          <p:nvPr>
            <p:ph type="title"/>
          </p:nvPr>
        </p:nvSpPr>
        <p:spPr/>
        <p:txBody>
          <a:bodyPr/>
          <a:lstStyle/>
          <a:p>
            <a:pPr marR="0" rtl="0"/>
            <a:r>
              <a:rPr lang="en-US" b="1" i="0" u="none" strike="noStrike" kern="1600" baseline="0" dirty="0"/>
              <a:t>Chapter Overview </a:t>
            </a:r>
          </a:p>
        </p:txBody>
      </p:sp>
      <p:sp>
        <p:nvSpPr>
          <p:cNvPr id="3" name="Text Placeholder 2">
            <a:extLst>
              <a:ext uri="{FF2B5EF4-FFF2-40B4-BE49-F238E27FC236}">
                <a16:creationId xmlns:a16="http://schemas.microsoft.com/office/drawing/2014/main" xmlns="" id="{D675797D-E0D2-4663-96AB-0FA82B37C714}"/>
              </a:ext>
            </a:extLst>
          </p:cNvPr>
          <p:cNvSpPr>
            <a:spLocks noGrp="1"/>
          </p:cNvSpPr>
          <p:nvPr>
            <p:ph type="body" idx="1"/>
          </p:nvPr>
        </p:nvSpPr>
        <p:spPr/>
        <p:txBody>
          <a:bodyPr/>
          <a:lstStyle/>
          <a:p>
            <a:pPr marR="0" lvl="0" rtl="0"/>
            <a:r>
              <a:rPr lang="en-US" sz="2400" u="none" strike="noStrike" baseline="0" dirty="0"/>
              <a:t>Some women have medical conditions while pregnant such as high blood pressure or gestational diabetes. </a:t>
            </a:r>
          </a:p>
          <a:p>
            <a:pPr marR="0" lvl="0" rtl="0"/>
            <a:r>
              <a:rPr lang="en-US" sz="2400" u="none" strike="noStrike" baseline="0" dirty="0"/>
              <a:t>Trauma can potentially result in the injury or death of two patients—the mother and the fetus. </a:t>
            </a:r>
          </a:p>
          <a:p>
            <a:pPr marR="0" lvl="0" rtl="0"/>
            <a:r>
              <a:rPr lang="en-US" sz="2400" dirty="0"/>
              <a:t>G</a:t>
            </a:r>
            <a:r>
              <a:rPr lang="en-US" sz="2400" u="none" strike="noStrike" baseline="0" dirty="0"/>
              <a:t>oals for management of obstetric emergencies and pregnancy complications are the rapid identification of a potentially serious or life-threatening condition followed by immediate prehospital care and evacuation to a medical center.</a:t>
            </a:r>
          </a:p>
        </p:txBody>
      </p:sp>
    </p:spTree>
    <p:extLst>
      <p:ext uri="{BB962C8B-B14F-4D97-AF65-F5344CB8AC3E}">
        <p14:creationId xmlns:p14="http://schemas.microsoft.com/office/powerpoint/2010/main" val="32265539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5A8F3747-2B0C-A543-976C-719721FA9D78}"/>
              </a:ext>
            </a:extLst>
          </p:cNvPr>
          <p:cNvSpPr>
            <a:spLocks noGrp="1"/>
          </p:cNvSpPr>
          <p:nvPr>
            <p:ph type="body" sz="quarter" idx="10"/>
          </p:nvPr>
        </p:nvSpPr>
        <p:spPr/>
        <p:txBody>
          <a:bodyPr/>
          <a:lstStyle/>
          <a:p>
            <a:r>
              <a:rPr lang="en-US" dirty="0"/>
              <a:t>Anatomy and Physiology</a:t>
            </a:r>
          </a:p>
        </p:txBody>
      </p:sp>
    </p:spTree>
    <p:extLst>
      <p:ext uri="{BB962C8B-B14F-4D97-AF65-F5344CB8AC3E}">
        <p14:creationId xmlns:p14="http://schemas.microsoft.com/office/powerpoint/2010/main" val="599963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F21FCB3-71CB-4FF5-82A1-E2633045655F}"/>
              </a:ext>
            </a:extLst>
          </p:cNvPr>
          <p:cNvSpPr>
            <a:spLocks noGrp="1"/>
          </p:cNvSpPr>
          <p:nvPr>
            <p:ph type="title"/>
          </p:nvPr>
        </p:nvSpPr>
        <p:spPr>
          <a:xfrm>
            <a:off x="0" y="121033"/>
            <a:ext cx="12192000" cy="1002089"/>
          </a:xfrm>
        </p:spPr>
        <p:txBody>
          <a:bodyPr anchor="ctr">
            <a:normAutofit/>
          </a:bodyPr>
          <a:lstStyle/>
          <a:p>
            <a:pPr marR="0" rtl="0"/>
            <a:r>
              <a:rPr lang="en-US" b="1" i="0" u="none" strike="noStrike" kern="1600" baseline="0" dirty="0"/>
              <a:t>The Reproductive</a:t>
            </a:r>
            <a:r>
              <a:rPr lang="en-US" b="1" i="0" u="none" strike="noStrike" kern="1600" dirty="0"/>
              <a:t> Cycle</a:t>
            </a:r>
            <a:endParaRPr lang="en-US" sz="1400" b="1" i="0" u="none" strike="noStrike" kern="1600" baseline="0" dirty="0"/>
          </a:p>
        </p:txBody>
      </p:sp>
      <p:sp>
        <p:nvSpPr>
          <p:cNvPr id="3" name="Text Placeholder 2">
            <a:extLst>
              <a:ext uri="{FF2B5EF4-FFF2-40B4-BE49-F238E27FC236}">
                <a16:creationId xmlns:a16="http://schemas.microsoft.com/office/drawing/2014/main" xmlns="" id="{77C59A5B-BA65-4B28-84D1-81F4FA9863FA}"/>
              </a:ext>
            </a:extLst>
          </p:cNvPr>
          <p:cNvSpPr>
            <a:spLocks noGrp="1"/>
          </p:cNvSpPr>
          <p:nvPr>
            <p:ph type="body" idx="1"/>
          </p:nvPr>
        </p:nvSpPr>
        <p:spPr>
          <a:xfrm>
            <a:off x="919249" y="1805933"/>
            <a:ext cx="5315296" cy="4937325"/>
          </a:xfrm>
        </p:spPr>
        <p:txBody>
          <a:bodyPr>
            <a:normAutofit/>
          </a:bodyPr>
          <a:lstStyle/>
          <a:p>
            <a:pPr>
              <a:buFont typeface="Wingdings" charset="2"/>
              <a:buChar char="§"/>
            </a:pPr>
            <a:r>
              <a:rPr lang="en-US" u="none" strike="noStrike" baseline="0" dirty="0"/>
              <a:t>This cycle occurs about once every 28 days during a woman’s reproductive years. </a:t>
            </a:r>
          </a:p>
          <a:p>
            <a:pPr lvl="1"/>
            <a:r>
              <a:rPr lang="en-US" sz="2200" dirty="0"/>
              <a:t>Begins </a:t>
            </a:r>
            <a:r>
              <a:rPr lang="en-US" sz="2200" u="none" strike="noStrike" baseline="0" dirty="0"/>
              <a:t>with ovulation, when an ovum or egg is released from an ovary. </a:t>
            </a:r>
          </a:p>
          <a:p>
            <a:pPr lvl="1"/>
            <a:r>
              <a:rPr lang="en-US" sz="2200" dirty="0"/>
              <a:t>O</a:t>
            </a:r>
            <a:r>
              <a:rPr lang="en-US" sz="2200" u="none" strike="noStrike" baseline="0" dirty="0"/>
              <a:t>vum travels through a fallopian tube to the uterus. </a:t>
            </a:r>
          </a:p>
          <a:p>
            <a:pPr lvl="1"/>
            <a:r>
              <a:rPr lang="en-US" sz="2200" u="none" strike="noStrike" baseline="0" dirty="0"/>
              <a:t>For pregnancy to occur, the ovum must be fertilized by a sperm while in the fallopian tube. </a:t>
            </a:r>
          </a:p>
          <a:p>
            <a:pPr lvl="2"/>
            <a:endParaRPr lang="en-US" sz="2000" u="none" strike="noStrike" baseline="0" dirty="0"/>
          </a:p>
        </p:txBody>
      </p:sp>
      <p:pic>
        <p:nvPicPr>
          <p:cNvPr id="5" name="Picture 4"/>
          <p:cNvPicPr>
            <a:picLocks noChangeAspect="1"/>
          </p:cNvPicPr>
          <p:nvPr/>
        </p:nvPicPr>
        <p:blipFill>
          <a:blip r:embed="rId2"/>
          <a:stretch>
            <a:fillRect/>
          </a:stretch>
        </p:blipFill>
        <p:spPr>
          <a:xfrm>
            <a:off x="10200673" y="440311"/>
            <a:ext cx="1359526" cy="1365622"/>
          </a:xfrm>
          <a:prstGeom prst="rect">
            <a:avLst/>
          </a:prstGeom>
        </p:spPr>
      </p:pic>
      <p:sp>
        <p:nvSpPr>
          <p:cNvPr id="6" name="TextBox 5"/>
          <p:cNvSpPr txBox="1"/>
          <p:nvPr/>
        </p:nvSpPr>
        <p:spPr>
          <a:xfrm>
            <a:off x="10200673" y="892289"/>
            <a:ext cx="1359526" cy="461665"/>
          </a:xfrm>
          <a:prstGeom prst="rect">
            <a:avLst/>
          </a:prstGeom>
          <a:noFill/>
        </p:spPr>
        <p:txBody>
          <a:bodyPr wrap="square" rtlCol="0">
            <a:spAutoFit/>
          </a:bodyPr>
          <a:lstStyle/>
          <a:p>
            <a:pPr algn="ctr"/>
            <a:r>
              <a:rPr lang="en-US" sz="2400" b="1" dirty="0">
                <a:latin typeface="Arial Narrow" panose="020B0506020202030204" pitchFamily="34" charset="0"/>
              </a:rPr>
              <a:t>17-1</a:t>
            </a:r>
          </a:p>
        </p:txBody>
      </p:sp>
      <p:pic>
        <p:nvPicPr>
          <p:cNvPr id="1026" name="Picture 2" descr="The upper fundus of the uterus, the placenta between the fundus and the fetus, amniotic fluid surrounding the fetus within the uterus, the lower Cervix of the uterus, the Vagina opening out. Sacrum and Rectum behind the vagina, Urinary bladder and Pubic symphysis to the front of the vagina below the protruding uterus are shown." title="Illustration shows the structures within a woman during a full-term pregnanc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62750" y="2079353"/>
            <a:ext cx="4469822" cy="38803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019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3E5763D-0CD3-457D-ABAF-20D2D18E828A}"/>
              </a:ext>
            </a:extLst>
          </p:cNvPr>
          <p:cNvSpPr>
            <a:spLocks noGrp="1"/>
          </p:cNvSpPr>
          <p:nvPr>
            <p:ph type="title"/>
          </p:nvPr>
        </p:nvSpPr>
        <p:spPr/>
        <p:txBody>
          <a:bodyPr/>
          <a:lstStyle/>
          <a:p>
            <a:pPr marR="0" rtl="0"/>
            <a:r>
              <a:rPr lang="en-US" b="1" i="0" u="none" strike="noStrike" kern="1600" baseline="0" dirty="0"/>
              <a:t>The Reproductive</a:t>
            </a:r>
            <a:r>
              <a:rPr lang="en-US" b="1" i="0" u="none" strike="noStrike" kern="1600" dirty="0"/>
              <a:t> Cycle</a:t>
            </a:r>
            <a:endParaRPr lang="en-US" sz="1400" b="1" i="0" u="none" strike="noStrike" kern="1600" baseline="0" dirty="0"/>
          </a:p>
        </p:txBody>
      </p:sp>
      <p:sp>
        <p:nvSpPr>
          <p:cNvPr id="3" name="Text Placeholder 2">
            <a:extLst>
              <a:ext uri="{FF2B5EF4-FFF2-40B4-BE49-F238E27FC236}">
                <a16:creationId xmlns:a16="http://schemas.microsoft.com/office/drawing/2014/main" xmlns="" id="{045A3EF7-3972-433C-83EF-2D7D2097832B}"/>
              </a:ext>
            </a:extLst>
          </p:cNvPr>
          <p:cNvSpPr>
            <a:spLocks noGrp="1"/>
          </p:cNvSpPr>
          <p:nvPr>
            <p:ph type="body" idx="1"/>
          </p:nvPr>
        </p:nvSpPr>
        <p:spPr/>
        <p:txBody>
          <a:bodyPr/>
          <a:lstStyle/>
          <a:p>
            <a:r>
              <a:rPr lang="en-US" dirty="0"/>
              <a:t>Fertilized ovum then continues into the uterus, which has become thicker and richer in blood vessels because of hormones.</a:t>
            </a:r>
          </a:p>
          <a:p>
            <a:pPr marR="0" lvl="0" rtl="0"/>
            <a:r>
              <a:rPr lang="en-US" dirty="0"/>
              <a:t>F</a:t>
            </a:r>
            <a:r>
              <a:rPr lang="en-US" u="none" strike="noStrike" baseline="0" dirty="0"/>
              <a:t>ertilized egg implants and grows in the lining of the uterus.</a:t>
            </a:r>
          </a:p>
          <a:p>
            <a:pPr marR="0" lvl="0" rtl="0"/>
            <a:r>
              <a:rPr lang="en-US" u="none" strike="noStrike" baseline="0" dirty="0"/>
              <a:t>If not fertilized, the ovum dies, and the lining of the uterus breaks down and is expelled through the vagina in the form of </a:t>
            </a:r>
            <a:r>
              <a:rPr lang="en-US" u="dbl" strike="noStrike" dirty="0">
                <a:solidFill>
                  <a:srgbClr val="C00000"/>
                </a:solidFill>
              </a:rPr>
              <a:t>menstruation</a:t>
            </a:r>
            <a:r>
              <a:rPr lang="en-US" u="none" strike="noStrike" baseline="0" dirty="0"/>
              <a:t>, or a menstrual period, which normally lasts for 5 to 7 days.</a:t>
            </a:r>
          </a:p>
          <a:p>
            <a:pPr marR="0" lvl="0" rtl="0"/>
            <a:r>
              <a:rPr lang="en-US" u="dbl" strike="noStrike" dirty="0">
                <a:solidFill>
                  <a:srgbClr val="C00000"/>
                </a:solidFill>
              </a:rPr>
              <a:t>Reproductive age</a:t>
            </a:r>
            <a:r>
              <a:rPr lang="en-US" strike="noStrike" dirty="0">
                <a:solidFill>
                  <a:srgbClr val="C00000"/>
                </a:solidFill>
              </a:rPr>
              <a:t> </a:t>
            </a:r>
            <a:r>
              <a:rPr lang="en-US" u="none" strike="noStrike" baseline="0" dirty="0"/>
              <a:t>is approximately ages 12 to 49 years.</a:t>
            </a:r>
          </a:p>
        </p:txBody>
      </p:sp>
      <p:pic>
        <p:nvPicPr>
          <p:cNvPr id="4" name="Picture 3"/>
          <p:cNvPicPr>
            <a:picLocks noChangeAspect="1"/>
          </p:cNvPicPr>
          <p:nvPr/>
        </p:nvPicPr>
        <p:blipFill>
          <a:blip r:embed="rId2"/>
          <a:stretch>
            <a:fillRect/>
          </a:stretch>
        </p:blipFill>
        <p:spPr>
          <a:xfrm>
            <a:off x="10200673" y="440311"/>
            <a:ext cx="1359526" cy="1365622"/>
          </a:xfrm>
          <a:prstGeom prst="rect">
            <a:avLst/>
          </a:prstGeom>
        </p:spPr>
      </p:pic>
      <p:sp>
        <p:nvSpPr>
          <p:cNvPr id="5" name="TextBox 4"/>
          <p:cNvSpPr txBox="1"/>
          <p:nvPr/>
        </p:nvSpPr>
        <p:spPr>
          <a:xfrm>
            <a:off x="10200673" y="892289"/>
            <a:ext cx="1359526" cy="461665"/>
          </a:xfrm>
          <a:prstGeom prst="rect">
            <a:avLst/>
          </a:prstGeom>
          <a:noFill/>
        </p:spPr>
        <p:txBody>
          <a:bodyPr wrap="square" rtlCol="0">
            <a:spAutoFit/>
          </a:bodyPr>
          <a:lstStyle/>
          <a:p>
            <a:pPr algn="ctr"/>
            <a:r>
              <a:rPr lang="en-US" sz="2400" b="1" dirty="0">
                <a:latin typeface="Arial Narrow" panose="020B0506020202030204" pitchFamily="34" charset="0"/>
              </a:rPr>
              <a:t>17-1</a:t>
            </a:r>
          </a:p>
        </p:txBody>
      </p:sp>
    </p:spTree>
    <p:extLst>
      <p:ext uri="{BB962C8B-B14F-4D97-AF65-F5344CB8AC3E}">
        <p14:creationId xmlns:p14="http://schemas.microsoft.com/office/powerpoint/2010/main" val="29114934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4FE10BA-90D4-4681-A8FC-E7A6372A9614}"/>
              </a:ext>
            </a:extLst>
          </p:cNvPr>
          <p:cNvSpPr>
            <a:spLocks noGrp="1"/>
          </p:cNvSpPr>
          <p:nvPr>
            <p:ph type="title"/>
          </p:nvPr>
        </p:nvSpPr>
        <p:spPr/>
        <p:txBody>
          <a:bodyPr/>
          <a:lstStyle/>
          <a:p>
            <a:r>
              <a:rPr lang="en-US" kern="1600" dirty="0">
                <a:solidFill>
                  <a:srgbClr val="FFFFFF"/>
                </a:solidFill>
              </a:rPr>
              <a:t>The Reproductive Cycle: Pregnancy</a:t>
            </a:r>
            <a:endParaRPr lang="en-US" sz="1400" b="1" i="0" u="none" strike="noStrike" kern="1600" baseline="0" dirty="0"/>
          </a:p>
        </p:txBody>
      </p:sp>
      <p:sp>
        <p:nvSpPr>
          <p:cNvPr id="3" name="Text Placeholder 2">
            <a:extLst>
              <a:ext uri="{FF2B5EF4-FFF2-40B4-BE49-F238E27FC236}">
                <a16:creationId xmlns:a16="http://schemas.microsoft.com/office/drawing/2014/main" xmlns="" id="{C5D39D04-DB06-4BC7-8A6C-367566248443}"/>
              </a:ext>
            </a:extLst>
          </p:cNvPr>
          <p:cNvSpPr>
            <a:spLocks noGrp="1"/>
          </p:cNvSpPr>
          <p:nvPr>
            <p:ph type="body" idx="1"/>
          </p:nvPr>
        </p:nvSpPr>
        <p:spPr>
          <a:xfrm>
            <a:off x="1040855" y="1621922"/>
            <a:ext cx="10110290" cy="4806696"/>
          </a:xfrm>
        </p:spPr>
        <p:txBody>
          <a:bodyPr/>
          <a:lstStyle/>
          <a:p>
            <a:pPr marR="0" lvl="0" rtl="0"/>
            <a:r>
              <a:rPr lang="en-US" u="none" strike="noStrike" baseline="0" dirty="0"/>
              <a:t>Following fertilization by a sperm, an embryo is formed. </a:t>
            </a:r>
          </a:p>
          <a:p>
            <a:pPr lvl="1"/>
            <a:r>
              <a:rPr lang="en-US" dirty="0"/>
              <a:t>E</a:t>
            </a:r>
            <a:r>
              <a:rPr lang="en-US" u="none" strike="noStrike" baseline="0" dirty="0"/>
              <a:t>mbryo becomes a fetus from the beginning of the 9th week of pregnancy until delivery.</a:t>
            </a:r>
          </a:p>
          <a:p>
            <a:pPr lvl="1"/>
            <a:r>
              <a:rPr lang="en-US" u="none" strike="noStrike" baseline="0" dirty="0"/>
              <a:t>In humans, birth normally occurs between 37 to 42 weeks of pregnancy.</a:t>
            </a:r>
          </a:p>
          <a:p>
            <a:pPr marR="0" lvl="0" rtl="0"/>
            <a:r>
              <a:rPr lang="en-US" u="none" strike="noStrike" baseline="0" dirty="0"/>
              <a:t>The average </a:t>
            </a:r>
            <a:r>
              <a:rPr lang="en-US" u="dbl" strike="noStrike" dirty="0">
                <a:solidFill>
                  <a:srgbClr val="C00000"/>
                </a:solidFill>
              </a:rPr>
              <a:t>gestational period</a:t>
            </a:r>
            <a:r>
              <a:rPr lang="en-US" strike="noStrike" dirty="0">
                <a:solidFill>
                  <a:srgbClr val="C00000"/>
                </a:solidFill>
              </a:rPr>
              <a:t> </a:t>
            </a:r>
            <a:r>
              <a:rPr lang="en-US" u="none" strike="noStrike" baseline="0" dirty="0"/>
              <a:t>in humans is 280 days, or 40 weeks. </a:t>
            </a:r>
          </a:p>
          <a:p>
            <a:pPr lvl="1"/>
            <a:r>
              <a:rPr lang="en-US" dirty="0"/>
              <a:t>G</a:t>
            </a:r>
            <a:r>
              <a:rPr lang="en-US" u="none" strike="noStrike" baseline="0" dirty="0"/>
              <a:t>estational period begins on the first day of the woman’s last menstrual period. </a:t>
            </a:r>
          </a:p>
          <a:p>
            <a:pPr lvl="1"/>
            <a:r>
              <a:rPr lang="en-US" dirty="0"/>
              <a:t>G</a:t>
            </a:r>
            <a:r>
              <a:rPr lang="en-US" u="none" strike="noStrike" baseline="0" dirty="0"/>
              <a:t>estational period is divided into three trimesters of 12 weeks each. </a:t>
            </a:r>
          </a:p>
          <a:p>
            <a:pPr marR="0" lvl="0" rtl="0"/>
            <a:r>
              <a:rPr lang="en-US" u="none" strike="noStrike" baseline="0" dirty="0"/>
              <a:t>Delivery before 37 weeks is considered “preterm” or premature and can result in a wide spectrum of problems for the infant.</a:t>
            </a:r>
          </a:p>
          <a:p>
            <a:pPr lvl="1"/>
            <a:r>
              <a:rPr lang="en-US" dirty="0"/>
              <a:t>M</a:t>
            </a:r>
            <a:r>
              <a:rPr lang="en-US" u="none" strike="noStrike" baseline="0" dirty="0"/>
              <a:t>ost of which result from immature lungs that cannot absorb oxygen</a:t>
            </a:r>
          </a:p>
          <a:p>
            <a:pPr lvl="1"/>
            <a:r>
              <a:rPr lang="en-US" dirty="0"/>
              <a:t>I</a:t>
            </a:r>
            <a:r>
              <a:rPr lang="en-US" u="none" strike="noStrike" baseline="0" dirty="0"/>
              <a:t>nfants born before the third trimester of pregnancy have a very low chance of survival.</a:t>
            </a:r>
          </a:p>
        </p:txBody>
      </p:sp>
      <p:pic>
        <p:nvPicPr>
          <p:cNvPr id="5" name="Picture 4"/>
          <p:cNvPicPr>
            <a:picLocks noChangeAspect="1"/>
          </p:cNvPicPr>
          <p:nvPr/>
        </p:nvPicPr>
        <p:blipFill>
          <a:blip r:embed="rId2"/>
          <a:stretch>
            <a:fillRect/>
          </a:stretch>
        </p:blipFill>
        <p:spPr>
          <a:xfrm>
            <a:off x="10200673" y="440311"/>
            <a:ext cx="1359526" cy="1365622"/>
          </a:xfrm>
          <a:prstGeom prst="rect">
            <a:avLst/>
          </a:prstGeom>
        </p:spPr>
      </p:pic>
      <p:sp>
        <p:nvSpPr>
          <p:cNvPr id="6" name="TextBox 5"/>
          <p:cNvSpPr txBox="1"/>
          <p:nvPr/>
        </p:nvSpPr>
        <p:spPr>
          <a:xfrm>
            <a:off x="10200673" y="892289"/>
            <a:ext cx="1359526" cy="461665"/>
          </a:xfrm>
          <a:prstGeom prst="rect">
            <a:avLst/>
          </a:prstGeom>
          <a:noFill/>
        </p:spPr>
        <p:txBody>
          <a:bodyPr wrap="square" rtlCol="0">
            <a:spAutoFit/>
          </a:bodyPr>
          <a:lstStyle/>
          <a:p>
            <a:pPr algn="ctr"/>
            <a:r>
              <a:rPr lang="en-US" sz="2400" b="1" dirty="0">
                <a:latin typeface="Arial Narrow" panose="020B0506020202030204" pitchFamily="34" charset="0"/>
              </a:rPr>
              <a:t>17-1</a:t>
            </a:r>
          </a:p>
        </p:txBody>
      </p:sp>
    </p:spTree>
    <p:extLst>
      <p:ext uri="{BB962C8B-B14F-4D97-AF65-F5344CB8AC3E}">
        <p14:creationId xmlns:p14="http://schemas.microsoft.com/office/powerpoint/2010/main" val="22908780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259021C-2478-4276-8852-E37C650D436B}"/>
              </a:ext>
            </a:extLst>
          </p:cNvPr>
          <p:cNvSpPr>
            <a:spLocks noGrp="1"/>
          </p:cNvSpPr>
          <p:nvPr>
            <p:ph type="title"/>
          </p:nvPr>
        </p:nvSpPr>
        <p:spPr/>
        <p:txBody>
          <a:bodyPr/>
          <a:lstStyle/>
          <a:p>
            <a:pPr marR="0" rtl="0"/>
            <a:r>
              <a:rPr lang="en-US" b="1" i="0" u="none" strike="noStrike" kern="1600" baseline="0" dirty="0"/>
              <a:t>The Reproductive</a:t>
            </a:r>
            <a:r>
              <a:rPr lang="en-US" b="1" i="0" u="none" strike="noStrike" kern="1600" dirty="0"/>
              <a:t> Cycle: 1</a:t>
            </a:r>
            <a:r>
              <a:rPr lang="en-US" b="1" i="0" u="none" strike="noStrike" kern="1600" baseline="30000" dirty="0"/>
              <a:t>st</a:t>
            </a:r>
            <a:r>
              <a:rPr lang="en-US" b="1" i="0" u="none" strike="noStrike" kern="1600" dirty="0"/>
              <a:t> Trimester</a:t>
            </a:r>
            <a:endParaRPr lang="en-US" sz="1400" b="1" i="0" u="none" strike="noStrike" kern="1600" baseline="0" dirty="0"/>
          </a:p>
        </p:txBody>
      </p:sp>
      <p:sp>
        <p:nvSpPr>
          <p:cNvPr id="3" name="Text Placeholder 2">
            <a:extLst>
              <a:ext uri="{FF2B5EF4-FFF2-40B4-BE49-F238E27FC236}">
                <a16:creationId xmlns:a16="http://schemas.microsoft.com/office/drawing/2014/main" xmlns="" id="{DF14214B-2B53-4B3D-95FB-0F8F36CF0D16}"/>
              </a:ext>
            </a:extLst>
          </p:cNvPr>
          <p:cNvSpPr>
            <a:spLocks noGrp="1"/>
          </p:cNvSpPr>
          <p:nvPr>
            <p:ph type="body" idx="1"/>
          </p:nvPr>
        </p:nvSpPr>
        <p:spPr>
          <a:xfrm>
            <a:off x="878205" y="1929757"/>
            <a:ext cx="10435590" cy="3945482"/>
          </a:xfrm>
        </p:spPr>
        <p:txBody>
          <a:bodyPr/>
          <a:lstStyle/>
          <a:p>
            <a:pPr marR="0" lvl="0" rtl="0"/>
            <a:r>
              <a:rPr lang="en-US" sz="2000" u="none" strike="noStrike" baseline="0" dirty="0"/>
              <a:t>As the fetus develops, a woman’s body changes during pregnancy. </a:t>
            </a:r>
          </a:p>
          <a:p>
            <a:pPr lvl="1"/>
            <a:r>
              <a:rPr lang="en-US" u="none" strike="noStrike" baseline="0" dirty="0"/>
              <a:t>During the first trimester, a pregnant woman may notice swelling of her breasts, fatigue, nausea, and the need to urinate frequently. </a:t>
            </a:r>
          </a:p>
          <a:p>
            <a:pPr lvl="1"/>
            <a:r>
              <a:rPr lang="en-US" u="none" strike="noStrike" baseline="0" dirty="0"/>
              <a:t>Vomiting is common, especially in the morning, and when severe or protracted it may prompt the woman to seek medical attention.</a:t>
            </a:r>
          </a:p>
          <a:p>
            <a:pPr lvl="0"/>
            <a:r>
              <a:rPr lang="en-US" sz="2000" dirty="0"/>
              <a:t>The fetus develops within the mother’s uterus inside a bag-like amniotic sac filled with up to a liter of clear amniotic fluid. </a:t>
            </a:r>
          </a:p>
          <a:p>
            <a:pPr lvl="1"/>
            <a:r>
              <a:rPr lang="en-US" dirty="0"/>
              <a:t>Fluid helps to insulate, cushion, and protect the developing baby.</a:t>
            </a:r>
          </a:p>
          <a:p>
            <a:pPr lvl="1"/>
            <a:r>
              <a:rPr lang="en-US" dirty="0"/>
              <a:t>Nourishment is provided from the mother by way of a vascular placenta, which is attached to the uterine wall and connected to the baby by the umbilical cord.</a:t>
            </a:r>
          </a:p>
          <a:p>
            <a:pPr lvl="2"/>
            <a:endParaRPr lang="en-US" sz="2000" u="none" strike="noStrike" baseline="0" dirty="0"/>
          </a:p>
        </p:txBody>
      </p:sp>
      <p:pic>
        <p:nvPicPr>
          <p:cNvPr id="4" name="Picture 3"/>
          <p:cNvPicPr>
            <a:picLocks noChangeAspect="1"/>
          </p:cNvPicPr>
          <p:nvPr/>
        </p:nvPicPr>
        <p:blipFill>
          <a:blip r:embed="rId2"/>
          <a:stretch>
            <a:fillRect/>
          </a:stretch>
        </p:blipFill>
        <p:spPr>
          <a:xfrm>
            <a:off x="10200673" y="440311"/>
            <a:ext cx="1359526" cy="1365622"/>
          </a:xfrm>
          <a:prstGeom prst="rect">
            <a:avLst/>
          </a:prstGeom>
        </p:spPr>
      </p:pic>
      <p:sp>
        <p:nvSpPr>
          <p:cNvPr id="5" name="TextBox 4"/>
          <p:cNvSpPr txBox="1"/>
          <p:nvPr/>
        </p:nvSpPr>
        <p:spPr>
          <a:xfrm>
            <a:off x="10200673" y="707623"/>
            <a:ext cx="1359526" cy="830997"/>
          </a:xfrm>
          <a:prstGeom prst="rect">
            <a:avLst/>
          </a:prstGeom>
          <a:noFill/>
        </p:spPr>
        <p:txBody>
          <a:bodyPr wrap="square" rtlCol="0">
            <a:spAutoFit/>
          </a:bodyPr>
          <a:lstStyle/>
          <a:p>
            <a:pPr algn="ctr"/>
            <a:r>
              <a:rPr lang="en-US" sz="2400" b="1" dirty="0">
                <a:latin typeface="Arial Narrow" panose="020B0506020202030204" pitchFamily="34" charset="0"/>
              </a:rPr>
              <a:t>17-1 </a:t>
            </a:r>
          </a:p>
          <a:p>
            <a:pPr algn="ctr"/>
            <a:r>
              <a:rPr lang="en-US" sz="2400" b="1" dirty="0">
                <a:latin typeface="Arial Narrow" panose="020B0506020202030204" pitchFamily="34" charset="0"/>
              </a:rPr>
              <a:t>17-5</a:t>
            </a:r>
          </a:p>
        </p:txBody>
      </p:sp>
    </p:spTree>
    <p:extLst>
      <p:ext uri="{BB962C8B-B14F-4D97-AF65-F5344CB8AC3E}">
        <p14:creationId xmlns:p14="http://schemas.microsoft.com/office/powerpoint/2010/main" val="15878516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6605E0F-A4AB-4A9C-AEE3-3DD887CAA97F}"/>
              </a:ext>
            </a:extLst>
          </p:cNvPr>
          <p:cNvSpPr>
            <a:spLocks noGrp="1"/>
          </p:cNvSpPr>
          <p:nvPr>
            <p:ph type="title"/>
          </p:nvPr>
        </p:nvSpPr>
        <p:spPr/>
        <p:txBody>
          <a:bodyPr/>
          <a:lstStyle/>
          <a:p>
            <a:pPr marR="0" rtl="0"/>
            <a:r>
              <a:rPr lang="en-US" b="1" i="0" u="none" strike="noStrike" kern="1600" baseline="0" dirty="0"/>
              <a:t>The Reproductive</a:t>
            </a:r>
            <a:r>
              <a:rPr lang="en-US" b="1" i="0" u="none" strike="noStrike" kern="1600" dirty="0"/>
              <a:t> Cycle: 2</a:t>
            </a:r>
            <a:r>
              <a:rPr lang="en-US" b="1" i="0" u="none" strike="noStrike" kern="1600" baseline="30000" dirty="0"/>
              <a:t>nd</a:t>
            </a:r>
            <a:r>
              <a:rPr lang="en-US" b="1" i="0" u="none" strike="noStrike" kern="1600" dirty="0"/>
              <a:t> Trimester</a:t>
            </a:r>
            <a:endParaRPr lang="en-US" sz="1400" b="1" i="0" u="none" strike="noStrike" kern="1600" baseline="0" dirty="0"/>
          </a:p>
        </p:txBody>
      </p:sp>
      <p:sp>
        <p:nvSpPr>
          <p:cNvPr id="3" name="Text Placeholder 2">
            <a:extLst>
              <a:ext uri="{FF2B5EF4-FFF2-40B4-BE49-F238E27FC236}">
                <a16:creationId xmlns:a16="http://schemas.microsoft.com/office/drawing/2014/main" xmlns="" id="{6D8B8977-3530-4831-91DF-6167570388C4}"/>
              </a:ext>
            </a:extLst>
          </p:cNvPr>
          <p:cNvSpPr>
            <a:spLocks noGrp="1"/>
          </p:cNvSpPr>
          <p:nvPr>
            <p:ph type="body" idx="1"/>
          </p:nvPr>
        </p:nvSpPr>
        <p:spPr>
          <a:xfrm>
            <a:off x="775426" y="2493818"/>
            <a:ext cx="10435590" cy="3616696"/>
          </a:xfrm>
        </p:spPr>
        <p:txBody>
          <a:bodyPr/>
          <a:lstStyle/>
          <a:p>
            <a:pPr marR="0" lvl="0" rtl="0"/>
            <a:r>
              <a:rPr lang="en-US" sz="2400" u="none" strike="noStrike" baseline="0" dirty="0"/>
              <a:t>By the end of the 12th week:</a:t>
            </a:r>
          </a:p>
          <a:p>
            <a:pPr lvl="1"/>
            <a:r>
              <a:rPr lang="en-US" dirty="0"/>
              <a:t>T</a:t>
            </a:r>
            <a:r>
              <a:rPr lang="en-US" u="none" strike="noStrike" baseline="0" dirty="0"/>
              <a:t>he baby’s vital organs have developed.</a:t>
            </a:r>
          </a:p>
          <a:p>
            <a:pPr lvl="1"/>
            <a:r>
              <a:rPr lang="en-US" dirty="0"/>
              <a:t>I</a:t>
            </a:r>
            <a:r>
              <a:rPr lang="en-US" u="none" strike="noStrike" baseline="0" dirty="0"/>
              <a:t>ts bones start developing.</a:t>
            </a:r>
          </a:p>
          <a:p>
            <a:pPr lvl="1"/>
            <a:r>
              <a:rPr lang="en-US" dirty="0"/>
              <a:t>T</a:t>
            </a:r>
            <a:r>
              <a:rPr lang="en-US" u="none" strike="noStrike" baseline="0" dirty="0"/>
              <a:t>he limbs become more pronounced. </a:t>
            </a:r>
          </a:p>
          <a:p>
            <a:pPr lvl="1"/>
            <a:r>
              <a:rPr lang="en-US" u="none" strike="noStrike" baseline="0" dirty="0"/>
              <a:t>At</a:t>
            </a:r>
            <a:r>
              <a:rPr lang="en-US" u="none" strike="noStrike" dirty="0"/>
              <a:t> this point, the </a:t>
            </a:r>
            <a:r>
              <a:rPr lang="en-US" u="none" strike="noStrike" baseline="0" dirty="0"/>
              <a:t>fetus is about 4 inches long.</a:t>
            </a:r>
          </a:p>
          <a:p>
            <a:pPr lvl="1"/>
            <a:endParaRPr lang="en-US" sz="1800" u="none" strike="noStrike" baseline="0" dirty="0"/>
          </a:p>
        </p:txBody>
      </p:sp>
      <p:pic>
        <p:nvPicPr>
          <p:cNvPr id="6" name="Picture 5"/>
          <p:cNvPicPr>
            <a:picLocks noChangeAspect="1"/>
          </p:cNvPicPr>
          <p:nvPr/>
        </p:nvPicPr>
        <p:blipFill>
          <a:blip r:embed="rId2"/>
          <a:stretch>
            <a:fillRect/>
          </a:stretch>
        </p:blipFill>
        <p:spPr>
          <a:xfrm>
            <a:off x="10200673" y="440311"/>
            <a:ext cx="1359526" cy="1365622"/>
          </a:xfrm>
          <a:prstGeom prst="rect">
            <a:avLst/>
          </a:prstGeom>
        </p:spPr>
      </p:pic>
      <p:sp>
        <p:nvSpPr>
          <p:cNvPr id="7" name="TextBox 6"/>
          <p:cNvSpPr txBox="1"/>
          <p:nvPr/>
        </p:nvSpPr>
        <p:spPr>
          <a:xfrm>
            <a:off x="10200673" y="707623"/>
            <a:ext cx="1359526" cy="830997"/>
          </a:xfrm>
          <a:prstGeom prst="rect">
            <a:avLst/>
          </a:prstGeom>
          <a:noFill/>
        </p:spPr>
        <p:txBody>
          <a:bodyPr wrap="square" rtlCol="0">
            <a:spAutoFit/>
          </a:bodyPr>
          <a:lstStyle/>
          <a:p>
            <a:pPr algn="ctr"/>
            <a:r>
              <a:rPr lang="en-US" sz="2400" b="1" dirty="0">
                <a:latin typeface="Arial Narrow" panose="020B0506020202030204" pitchFamily="34" charset="0"/>
              </a:rPr>
              <a:t>17-1 </a:t>
            </a:r>
          </a:p>
          <a:p>
            <a:pPr algn="ctr"/>
            <a:r>
              <a:rPr lang="en-US" sz="2400" b="1" dirty="0">
                <a:latin typeface="Arial Narrow" panose="020B0506020202030204" pitchFamily="34" charset="0"/>
              </a:rPr>
              <a:t>17-5</a:t>
            </a:r>
          </a:p>
        </p:txBody>
      </p:sp>
    </p:spTree>
    <p:extLst>
      <p:ext uri="{BB962C8B-B14F-4D97-AF65-F5344CB8AC3E}">
        <p14:creationId xmlns:p14="http://schemas.microsoft.com/office/powerpoint/2010/main" val="11145304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6605E0F-A4AB-4A9C-AEE3-3DD887CAA97F}"/>
              </a:ext>
            </a:extLst>
          </p:cNvPr>
          <p:cNvSpPr>
            <a:spLocks noGrp="1"/>
          </p:cNvSpPr>
          <p:nvPr>
            <p:ph type="title"/>
          </p:nvPr>
        </p:nvSpPr>
        <p:spPr/>
        <p:txBody>
          <a:bodyPr/>
          <a:lstStyle/>
          <a:p>
            <a:pPr marR="0" rtl="0"/>
            <a:r>
              <a:rPr lang="en-US" b="1" i="0" u="none" strike="noStrike" kern="1600" baseline="0" dirty="0"/>
              <a:t>The Reproductive</a:t>
            </a:r>
            <a:r>
              <a:rPr lang="en-US" b="1" i="0" u="none" strike="noStrike" kern="1600" dirty="0"/>
              <a:t> Cycle: 2</a:t>
            </a:r>
            <a:r>
              <a:rPr lang="en-US" b="1" i="0" u="none" strike="noStrike" kern="1600" baseline="30000" dirty="0"/>
              <a:t>nd</a:t>
            </a:r>
            <a:r>
              <a:rPr lang="en-US" b="1" i="0" u="none" strike="noStrike" kern="1600" dirty="0"/>
              <a:t> Trimester</a:t>
            </a:r>
            <a:endParaRPr lang="en-US" sz="1400" b="1" i="0" u="none" strike="noStrike" kern="1600" baseline="0" dirty="0"/>
          </a:p>
        </p:txBody>
      </p:sp>
      <p:sp>
        <p:nvSpPr>
          <p:cNvPr id="3" name="Text Placeholder 2">
            <a:extLst>
              <a:ext uri="{FF2B5EF4-FFF2-40B4-BE49-F238E27FC236}">
                <a16:creationId xmlns:a16="http://schemas.microsoft.com/office/drawing/2014/main" xmlns="" id="{6D8B8977-3530-4831-91DF-6167570388C4}"/>
              </a:ext>
            </a:extLst>
          </p:cNvPr>
          <p:cNvSpPr>
            <a:spLocks noGrp="1"/>
          </p:cNvSpPr>
          <p:nvPr>
            <p:ph type="body" idx="1"/>
          </p:nvPr>
        </p:nvSpPr>
        <p:spPr>
          <a:xfrm>
            <a:off x="765901" y="1538620"/>
            <a:ext cx="10435590" cy="4821210"/>
          </a:xfrm>
        </p:spPr>
        <p:txBody>
          <a:bodyPr/>
          <a:lstStyle/>
          <a:p>
            <a:pPr lvl="0"/>
            <a:r>
              <a:rPr lang="en-US" sz="2400" dirty="0"/>
              <a:t>By the second trimester:</a:t>
            </a:r>
          </a:p>
          <a:p>
            <a:pPr lvl="1"/>
            <a:r>
              <a:rPr lang="en-US" dirty="0"/>
              <a:t>Mother:</a:t>
            </a:r>
          </a:p>
          <a:p>
            <a:pPr lvl="2"/>
            <a:r>
              <a:rPr lang="en-US" dirty="0"/>
              <a:t>Nausea usually resolves.</a:t>
            </a:r>
          </a:p>
          <a:p>
            <a:pPr lvl="2"/>
            <a:r>
              <a:rPr lang="en-US" dirty="0"/>
              <a:t>Mother’s breasts continue to enlarge.</a:t>
            </a:r>
          </a:p>
          <a:p>
            <a:pPr lvl="2"/>
            <a:r>
              <a:rPr lang="en-US" dirty="0"/>
              <a:t>The uterus begins to expand out of the pelvis. </a:t>
            </a:r>
          </a:p>
          <a:p>
            <a:pPr lvl="2"/>
            <a:r>
              <a:rPr lang="en-US" dirty="0"/>
              <a:t>Women may find it more difficult to sleep on their backs during this stage.</a:t>
            </a:r>
          </a:p>
          <a:p>
            <a:pPr lvl="2"/>
            <a:r>
              <a:rPr lang="en-US" dirty="0"/>
              <a:t>They may experience backache, gas, or constipation.</a:t>
            </a:r>
          </a:p>
          <a:p>
            <a:pPr lvl="1"/>
            <a:r>
              <a:rPr lang="en-US" dirty="0"/>
              <a:t>Fetus:</a:t>
            </a:r>
          </a:p>
          <a:p>
            <a:pPr lvl="2"/>
            <a:r>
              <a:rPr lang="en-US" dirty="0"/>
              <a:t>The fetus continues to grow.</a:t>
            </a:r>
          </a:p>
          <a:p>
            <a:pPr lvl="2"/>
            <a:r>
              <a:rPr lang="en-US" dirty="0"/>
              <a:t>Facial features become more distinguishable. </a:t>
            </a:r>
          </a:p>
          <a:p>
            <a:pPr lvl="2"/>
            <a:r>
              <a:rPr lang="en-US" dirty="0"/>
              <a:t>Brain and spinal cord continue to grow, and the kidneys and liver begin functioning. </a:t>
            </a:r>
          </a:p>
          <a:p>
            <a:pPr lvl="2"/>
            <a:r>
              <a:rPr lang="en-US" dirty="0"/>
              <a:t>Woman will now feel the baby’s movement. </a:t>
            </a:r>
          </a:p>
          <a:p>
            <a:pPr lvl="2"/>
            <a:r>
              <a:rPr lang="en-US" dirty="0"/>
              <a:t>By the end of this trimester, hair, nails, and eyelids begin to form.</a:t>
            </a:r>
          </a:p>
          <a:p>
            <a:pPr lvl="1"/>
            <a:endParaRPr lang="en-US" sz="2400" u="none" strike="noStrike" baseline="0" dirty="0"/>
          </a:p>
        </p:txBody>
      </p:sp>
      <p:pic>
        <p:nvPicPr>
          <p:cNvPr id="6" name="Picture 5"/>
          <p:cNvPicPr>
            <a:picLocks noChangeAspect="1"/>
          </p:cNvPicPr>
          <p:nvPr/>
        </p:nvPicPr>
        <p:blipFill>
          <a:blip r:embed="rId2"/>
          <a:stretch>
            <a:fillRect/>
          </a:stretch>
        </p:blipFill>
        <p:spPr>
          <a:xfrm>
            <a:off x="10200673" y="440311"/>
            <a:ext cx="1359526" cy="1365622"/>
          </a:xfrm>
          <a:prstGeom prst="rect">
            <a:avLst/>
          </a:prstGeom>
        </p:spPr>
      </p:pic>
      <p:sp>
        <p:nvSpPr>
          <p:cNvPr id="7" name="TextBox 6"/>
          <p:cNvSpPr txBox="1"/>
          <p:nvPr/>
        </p:nvSpPr>
        <p:spPr>
          <a:xfrm>
            <a:off x="10200673" y="707623"/>
            <a:ext cx="1359526" cy="830997"/>
          </a:xfrm>
          <a:prstGeom prst="rect">
            <a:avLst/>
          </a:prstGeom>
          <a:noFill/>
        </p:spPr>
        <p:txBody>
          <a:bodyPr wrap="square" rtlCol="0">
            <a:spAutoFit/>
          </a:bodyPr>
          <a:lstStyle/>
          <a:p>
            <a:pPr algn="ctr"/>
            <a:r>
              <a:rPr lang="en-US" sz="2400" b="1" dirty="0">
                <a:latin typeface="Arial Narrow" panose="020B0506020202030204" pitchFamily="34" charset="0"/>
              </a:rPr>
              <a:t>17-1 </a:t>
            </a:r>
          </a:p>
          <a:p>
            <a:pPr algn="ctr"/>
            <a:r>
              <a:rPr lang="en-US" sz="2400" b="1" dirty="0">
                <a:latin typeface="Arial Narrow" panose="020B0506020202030204" pitchFamily="34" charset="0"/>
              </a:rPr>
              <a:t>17-5</a:t>
            </a:r>
          </a:p>
        </p:txBody>
      </p:sp>
    </p:spTree>
    <p:extLst>
      <p:ext uri="{BB962C8B-B14F-4D97-AF65-F5344CB8AC3E}">
        <p14:creationId xmlns:p14="http://schemas.microsoft.com/office/powerpoint/2010/main" val="42506832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FF40CB1-9754-4EE3-9FB3-88AAFD05EFE7}"/>
              </a:ext>
            </a:extLst>
          </p:cNvPr>
          <p:cNvSpPr>
            <a:spLocks noGrp="1"/>
          </p:cNvSpPr>
          <p:nvPr>
            <p:ph type="title"/>
          </p:nvPr>
        </p:nvSpPr>
        <p:spPr>
          <a:xfrm>
            <a:off x="0" y="121033"/>
            <a:ext cx="12192000" cy="1002089"/>
          </a:xfrm>
        </p:spPr>
        <p:txBody>
          <a:bodyPr anchor="ctr">
            <a:normAutofit/>
          </a:bodyPr>
          <a:lstStyle/>
          <a:p>
            <a:pPr marR="0" rtl="0"/>
            <a:r>
              <a:rPr lang="en-US" b="1" i="0" u="none" strike="noStrike" kern="1600" baseline="0" dirty="0"/>
              <a:t>The Reproductive Cycle: 3</a:t>
            </a:r>
            <a:r>
              <a:rPr lang="en-US" b="1" i="0" u="none" strike="noStrike" kern="1600" baseline="30000" dirty="0"/>
              <a:t>rd</a:t>
            </a:r>
            <a:r>
              <a:rPr lang="en-US" b="1" i="0" u="none" strike="noStrike" kern="1600" baseline="0" dirty="0"/>
              <a:t> Trimester</a:t>
            </a:r>
            <a:endParaRPr lang="en-US" sz="1400" b="1" i="0" u="none" strike="noStrike" kern="1600" baseline="0" dirty="0"/>
          </a:p>
        </p:txBody>
      </p:sp>
      <p:sp>
        <p:nvSpPr>
          <p:cNvPr id="3" name="Text Placeholder 2">
            <a:extLst>
              <a:ext uri="{FF2B5EF4-FFF2-40B4-BE49-F238E27FC236}">
                <a16:creationId xmlns:a16="http://schemas.microsoft.com/office/drawing/2014/main" xmlns="" id="{02B6FA34-F704-4E3A-B7B4-90F53B5FF833}"/>
              </a:ext>
            </a:extLst>
          </p:cNvPr>
          <p:cNvSpPr>
            <a:spLocks noGrp="1"/>
          </p:cNvSpPr>
          <p:nvPr>
            <p:ph idx="1"/>
          </p:nvPr>
        </p:nvSpPr>
        <p:spPr>
          <a:xfrm>
            <a:off x="952500" y="1632900"/>
            <a:ext cx="10607699" cy="4699047"/>
          </a:xfrm>
        </p:spPr>
        <p:txBody>
          <a:bodyPr>
            <a:normAutofit/>
          </a:bodyPr>
          <a:lstStyle/>
          <a:p>
            <a:pPr marR="0" lvl="0" rtl="0"/>
            <a:r>
              <a:rPr lang="en-US" sz="2000" u="none" strike="noStrike" baseline="0" dirty="0"/>
              <a:t>During the third trimester:</a:t>
            </a:r>
          </a:p>
          <a:p>
            <a:pPr lvl="1"/>
            <a:r>
              <a:rPr lang="en-US" sz="1800" dirty="0"/>
              <a:t>Fetus:</a:t>
            </a:r>
          </a:p>
          <a:p>
            <a:pPr lvl="2"/>
            <a:r>
              <a:rPr lang="en-US" dirty="0"/>
              <a:t>M</a:t>
            </a:r>
            <a:r>
              <a:rPr lang="en-US" u="none" strike="noStrike" baseline="0" dirty="0"/>
              <a:t>aintains steady growth</a:t>
            </a:r>
          </a:p>
          <a:p>
            <a:pPr lvl="2"/>
            <a:r>
              <a:rPr lang="en-US" dirty="0"/>
              <a:t>B</a:t>
            </a:r>
            <a:r>
              <a:rPr lang="en-US" u="none" strike="noStrike" baseline="0" dirty="0"/>
              <a:t>rain continues to develop, eyelashes form, and the eyes open. </a:t>
            </a:r>
          </a:p>
          <a:p>
            <a:pPr lvl="2"/>
            <a:r>
              <a:rPr lang="en-US" u="none" strike="noStrike" baseline="0" dirty="0"/>
              <a:t>By week 30, the fetus weighs about 3 pounds. </a:t>
            </a:r>
          </a:p>
          <a:p>
            <a:pPr lvl="1"/>
            <a:r>
              <a:rPr lang="en-US" dirty="0"/>
              <a:t>Mother:</a:t>
            </a:r>
          </a:p>
          <a:p>
            <a:pPr lvl="2"/>
            <a:r>
              <a:rPr lang="en-US" dirty="0"/>
              <a:t>A</a:t>
            </a:r>
            <a:r>
              <a:rPr lang="en-US" u="none" strike="noStrike" baseline="0" dirty="0"/>
              <a:t>dditional weight gain can make a pregnant woman feel off balance, creating a risk for falls, especially during outdoor recreational activities. </a:t>
            </a:r>
          </a:p>
          <a:p>
            <a:pPr lvl="2"/>
            <a:r>
              <a:rPr lang="en-US" u="none" strike="noStrike" baseline="0" dirty="0"/>
              <a:t>Some swelling of the feet and hands is common, as are indigestion, fatigue, difficulty sleeping, and difficulty breathing (due to the growing uterus expanding high into the abdomen).</a:t>
            </a:r>
          </a:p>
          <a:p>
            <a:r>
              <a:rPr lang="en-US" dirty="0"/>
              <a:t>By the end of the third trimester, the fetus usually rotates within the uterus to a head-down position in preparation for delivery.</a:t>
            </a:r>
          </a:p>
        </p:txBody>
      </p:sp>
      <p:pic>
        <p:nvPicPr>
          <p:cNvPr id="6" name="Picture 5"/>
          <p:cNvPicPr>
            <a:picLocks noChangeAspect="1"/>
          </p:cNvPicPr>
          <p:nvPr/>
        </p:nvPicPr>
        <p:blipFill>
          <a:blip r:embed="rId2"/>
          <a:stretch>
            <a:fillRect/>
          </a:stretch>
        </p:blipFill>
        <p:spPr>
          <a:xfrm>
            <a:off x="10200673" y="440311"/>
            <a:ext cx="1359526" cy="1365622"/>
          </a:xfrm>
          <a:prstGeom prst="rect">
            <a:avLst/>
          </a:prstGeom>
        </p:spPr>
      </p:pic>
      <p:sp>
        <p:nvSpPr>
          <p:cNvPr id="7" name="TextBox 6"/>
          <p:cNvSpPr txBox="1"/>
          <p:nvPr/>
        </p:nvSpPr>
        <p:spPr>
          <a:xfrm>
            <a:off x="10200673" y="707623"/>
            <a:ext cx="1359526" cy="830997"/>
          </a:xfrm>
          <a:prstGeom prst="rect">
            <a:avLst/>
          </a:prstGeom>
          <a:noFill/>
        </p:spPr>
        <p:txBody>
          <a:bodyPr wrap="square" rtlCol="0">
            <a:spAutoFit/>
          </a:bodyPr>
          <a:lstStyle/>
          <a:p>
            <a:pPr algn="ctr"/>
            <a:r>
              <a:rPr lang="en-US" sz="2400" b="1" dirty="0">
                <a:latin typeface="Arial Narrow" panose="020B0506020202030204" pitchFamily="34" charset="0"/>
              </a:rPr>
              <a:t>17-1</a:t>
            </a:r>
          </a:p>
          <a:p>
            <a:pPr algn="ctr"/>
            <a:r>
              <a:rPr lang="en-US" sz="2400" b="1" dirty="0">
                <a:latin typeface="Arial Narrow" panose="020B0506020202030204" pitchFamily="34" charset="0"/>
              </a:rPr>
              <a:t>17-5</a:t>
            </a:r>
          </a:p>
        </p:txBody>
      </p:sp>
    </p:spTree>
    <p:extLst>
      <p:ext uri="{BB962C8B-B14F-4D97-AF65-F5344CB8AC3E}">
        <p14:creationId xmlns:p14="http://schemas.microsoft.com/office/powerpoint/2010/main" val="2570485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21033"/>
            <a:ext cx="12192000" cy="1816624"/>
          </a:xfrm>
        </p:spPr>
        <p:txBody>
          <a:bodyPr/>
          <a:lstStyle/>
          <a:p>
            <a:r>
              <a:rPr lang="en-US" dirty="0"/>
              <a:t>The following presentation will utilize two symbols to identify material necessary for an OEC Technician to comprehend:</a:t>
            </a:r>
          </a:p>
        </p:txBody>
      </p:sp>
      <p:sp>
        <p:nvSpPr>
          <p:cNvPr id="4" name="Content Placeholder 3"/>
          <p:cNvSpPr>
            <a:spLocks noGrp="1"/>
          </p:cNvSpPr>
          <p:nvPr>
            <p:ph sz="half" idx="1"/>
          </p:nvPr>
        </p:nvSpPr>
        <p:spPr>
          <a:xfrm>
            <a:off x="914400" y="4626429"/>
            <a:ext cx="4855464" cy="1796142"/>
          </a:xfrm>
        </p:spPr>
        <p:txBody>
          <a:bodyPr/>
          <a:lstStyle/>
          <a:p>
            <a:pPr marL="0" indent="0" algn="ctr">
              <a:buNone/>
            </a:pPr>
            <a:r>
              <a:rPr lang="en-US" sz="2800" b="1" dirty="0"/>
              <a:t>Meets a Chapter Objective. </a:t>
            </a:r>
          </a:p>
          <a:p>
            <a:pPr marL="0" indent="0" algn="ctr">
              <a:buNone/>
            </a:pPr>
            <a:r>
              <a:rPr lang="en-US" dirty="0"/>
              <a:t>This symbol will have the corresponding Objective Number denoted within.</a:t>
            </a:r>
          </a:p>
        </p:txBody>
      </p:sp>
      <p:sp>
        <p:nvSpPr>
          <p:cNvPr id="5" name="Content Placeholder 4"/>
          <p:cNvSpPr>
            <a:spLocks noGrp="1"/>
          </p:cNvSpPr>
          <p:nvPr>
            <p:ph sz="half" idx="2"/>
          </p:nvPr>
        </p:nvSpPr>
        <p:spPr>
          <a:xfrm>
            <a:off x="6415368" y="4626428"/>
            <a:ext cx="4862232" cy="1564059"/>
          </a:xfrm>
        </p:spPr>
        <p:txBody>
          <a:bodyPr/>
          <a:lstStyle/>
          <a:p>
            <a:pPr marL="0" indent="0" algn="ctr">
              <a:buNone/>
            </a:pPr>
            <a:r>
              <a:rPr lang="en-US" sz="2800" b="1" dirty="0"/>
              <a:t>Identifies a Key Term.</a:t>
            </a:r>
          </a:p>
          <a:p>
            <a:pPr marL="0" indent="0" algn="ctr">
              <a:buNone/>
            </a:pPr>
            <a:r>
              <a:rPr lang="en-US" dirty="0"/>
              <a:t>The Key Term will be underlined for easy identification.</a:t>
            </a:r>
          </a:p>
          <a:p>
            <a:pPr marL="0" indent="0">
              <a:buNone/>
            </a:pPr>
            <a:endParaRPr lang="en-US" dirty="0"/>
          </a:p>
        </p:txBody>
      </p:sp>
      <p:sp>
        <p:nvSpPr>
          <p:cNvPr id="6" name="TextBox 5"/>
          <p:cNvSpPr txBox="1"/>
          <p:nvPr/>
        </p:nvSpPr>
        <p:spPr>
          <a:xfrm>
            <a:off x="6854398" y="2958877"/>
            <a:ext cx="3984171" cy="646331"/>
          </a:xfrm>
          <a:prstGeom prst="rect">
            <a:avLst/>
          </a:prstGeom>
          <a:noFill/>
        </p:spPr>
        <p:txBody>
          <a:bodyPr wrap="square" rtlCol="0">
            <a:spAutoFit/>
          </a:bodyPr>
          <a:lstStyle/>
          <a:p>
            <a:pPr algn="ctr"/>
            <a:r>
              <a:rPr lang="en-US" sz="3600" b="1" u="dbl" dirty="0">
                <a:solidFill>
                  <a:srgbClr val="C00000"/>
                </a:solidFill>
              </a:rPr>
              <a:t>key term</a:t>
            </a:r>
          </a:p>
        </p:txBody>
      </p:sp>
      <p:pic>
        <p:nvPicPr>
          <p:cNvPr id="7" name="Picture 6"/>
          <p:cNvPicPr>
            <a:picLocks noChangeAspect="1"/>
          </p:cNvPicPr>
          <p:nvPr/>
        </p:nvPicPr>
        <p:blipFill>
          <a:blip r:embed="rId2"/>
          <a:stretch>
            <a:fillRect/>
          </a:stretch>
        </p:blipFill>
        <p:spPr>
          <a:xfrm>
            <a:off x="2662369" y="2599231"/>
            <a:ext cx="1359526" cy="1365622"/>
          </a:xfrm>
          <a:prstGeom prst="rect">
            <a:avLst/>
          </a:prstGeom>
        </p:spPr>
      </p:pic>
    </p:spTree>
    <p:extLst>
      <p:ext uri="{BB962C8B-B14F-4D97-AF65-F5344CB8AC3E}">
        <p14:creationId xmlns:p14="http://schemas.microsoft.com/office/powerpoint/2010/main" val="2683696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01547DA-C3D9-4359-8BE9-19AFB19758BE}"/>
              </a:ext>
            </a:extLst>
          </p:cNvPr>
          <p:cNvSpPr>
            <a:spLocks noGrp="1"/>
          </p:cNvSpPr>
          <p:nvPr>
            <p:ph type="title"/>
          </p:nvPr>
        </p:nvSpPr>
        <p:spPr/>
        <p:txBody>
          <a:bodyPr/>
          <a:lstStyle/>
          <a:p>
            <a:pPr marR="0" rtl="0"/>
            <a:r>
              <a:rPr lang="en-US" b="1" i="0" u="none" strike="noStrike" kern="1600" baseline="0" dirty="0"/>
              <a:t>Anatomy of the Pregnancy</a:t>
            </a:r>
            <a:endParaRPr lang="en-US" sz="1400" b="1" i="0" u="none" strike="noStrike" kern="1600" baseline="0" dirty="0"/>
          </a:p>
        </p:txBody>
      </p:sp>
      <p:sp>
        <p:nvSpPr>
          <p:cNvPr id="3" name="Text Placeholder 2">
            <a:extLst>
              <a:ext uri="{FF2B5EF4-FFF2-40B4-BE49-F238E27FC236}">
                <a16:creationId xmlns:a16="http://schemas.microsoft.com/office/drawing/2014/main" xmlns="" id="{BC9A08FE-8AA4-490F-9D4E-DCE5EFC9F7FD}"/>
              </a:ext>
            </a:extLst>
          </p:cNvPr>
          <p:cNvSpPr>
            <a:spLocks noGrp="1"/>
          </p:cNvSpPr>
          <p:nvPr>
            <p:ph type="body" idx="1"/>
          </p:nvPr>
        </p:nvSpPr>
        <p:spPr>
          <a:xfrm>
            <a:off x="878205" y="2028041"/>
            <a:ext cx="10435590" cy="3475746"/>
          </a:xfrm>
        </p:spPr>
        <p:txBody>
          <a:bodyPr/>
          <a:lstStyle/>
          <a:p>
            <a:pPr marR="0" lvl="0" rtl="0"/>
            <a:r>
              <a:rPr lang="en-US" sz="2000" u="none" strike="noStrike" baseline="0" dirty="0"/>
              <a:t>Early in pregnancy:</a:t>
            </a:r>
            <a:r>
              <a:rPr lang="en-US" sz="2000" u="none" strike="noStrike" dirty="0"/>
              <a:t> </a:t>
            </a:r>
            <a:r>
              <a:rPr lang="en-US" sz="2000" u="none" strike="noStrike" baseline="0" dirty="0"/>
              <a:t>the uterus and developing fetus are protected by the pelvic bones and are not palpable. </a:t>
            </a:r>
          </a:p>
          <a:p>
            <a:r>
              <a:rPr lang="en-US" u="none" strike="noStrike" baseline="0" dirty="0"/>
              <a:t>After 12 to 13 weeks: the uterus emerges from this protective bony enclosure, making it vulnerable to direct trauma. </a:t>
            </a:r>
          </a:p>
          <a:p>
            <a:r>
              <a:rPr lang="en-US" u="none" strike="noStrike" baseline="0" dirty="0"/>
              <a:t>By 20 weeks: the uterus rises to the level of the umbilicus. </a:t>
            </a:r>
          </a:p>
          <a:p>
            <a:r>
              <a:rPr lang="en-US" u="none" strike="noStrike" baseline="0" dirty="0"/>
              <a:t>Toward the end of pregnancy: the uterus can extend as high as the diaphragm. </a:t>
            </a:r>
          </a:p>
          <a:p>
            <a:r>
              <a:rPr lang="en-US" dirty="0"/>
              <a:t>Full-term pregnancy: </a:t>
            </a:r>
            <a:r>
              <a:rPr lang="en-US" u="none" strike="noStrike" baseline="0" dirty="0"/>
              <a:t>the uterus may be found in all four quadrants of the abdomen as well as the pelvis.</a:t>
            </a:r>
          </a:p>
        </p:txBody>
      </p:sp>
      <p:pic>
        <p:nvPicPr>
          <p:cNvPr id="6" name="Picture 5"/>
          <p:cNvPicPr>
            <a:picLocks noChangeAspect="1"/>
          </p:cNvPicPr>
          <p:nvPr/>
        </p:nvPicPr>
        <p:blipFill>
          <a:blip r:embed="rId2"/>
          <a:stretch>
            <a:fillRect/>
          </a:stretch>
        </p:blipFill>
        <p:spPr>
          <a:xfrm>
            <a:off x="10200673" y="440311"/>
            <a:ext cx="1359526" cy="1365622"/>
          </a:xfrm>
          <a:prstGeom prst="rect">
            <a:avLst/>
          </a:prstGeom>
        </p:spPr>
      </p:pic>
      <p:sp>
        <p:nvSpPr>
          <p:cNvPr id="7" name="TextBox 6"/>
          <p:cNvSpPr txBox="1"/>
          <p:nvPr/>
        </p:nvSpPr>
        <p:spPr>
          <a:xfrm>
            <a:off x="10200673" y="707623"/>
            <a:ext cx="1359526" cy="830997"/>
          </a:xfrm>
          <a:prstGeom prst="rect">
            <a:avLst/>
          </a:prstGeom>
          <a:noFill/>
        </p:spPr>
        <p:txBody>
          <a:bodyPr wrap="square" rtlCol="0">
            <a:spAutoFit/>
          </a:bodyPr>
          <a:lstStyle/>
          <a:p>
            <a:pPr algn="ctr"/>
            <a:r>
              <a:rPr lang="en-US" sz="2400" b="1" dirty="0">
                <a:latin typeface="Arial Narrow" panose="020B0506020202030204" pitchFamily="34" charset="0"/>
              </a:rPr>
              <a:t>17-1 </a:t>
            </a:r>
          </a:p>
          <a:p>
            <a:pPr algn="ctr"/>
            <a:r>
              <a:rPr lang="en-US" sz="2400" b="1" dirty="0">
                <a:latin typeface="Arial Narrow" panose="020B0506020202030204" pitchFamily="34" charset="0"/>
              </a:rPr>
              <a:t>17-5</a:t>
            </a:r>
          </a:p>
        </p:txBody>
      </p:sp>
    </p:spTree>
    <p:extLst>
      <p:ext uri="{BB962C8B-B14F-4D97-AF65-F5344CB8AC3E}">
        <p14:creationId xmlns:p14="http://schemas.microsoft.com/office/powerpoint/2010/main" val="691561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563F031-7A7D-4428-830D-6DD41A27A813}"/>
              </a:ext>
            </a:extLst>
          </p:cNvPr>
          <p:cNvSpPr>
            <a:spLocks noGrp="1"/>
          </p:cNvSpPr>
          <p:nvPr>
            <p:ph type="title"/>
          </p:nvPr>
        </p:nvSpPr>
        <p:spPr/>
        <p:txBody>
          <a:bodyPr/>
          <a:lstStyle/>
          <a:p>
            <a:pPr marR="0" rtl="0"/>
            <a:r>
              <a:rPr lang="en-US" b="1" i="0" u="none" strike="noStrike" kern="1600" baseline="0" dirty="0"/>
              <a:t>Vitals during Pregnancy</a:t>
            </a:r>
            <a:endParaRPr lang="en-US" sz="1400" b="1" i="0" u="none" strike="noStrike" kern="1600" baseline="0" dirty="0"/>
          </a:p>
        </p:txBody>
      </p:sp>
      <p:sp>
        <p:nvSpPr>
          <p:cNvPr id="3" name="Text Placeholder 2">
            <a:extLst>
              <a:ext uri="{FF2B5EF4-FFF2-40B4-BE49-F238E27FC236}">
                <a16:creationId xmlns:a16="http://schemas.microsoft.com/office/drawing/2014/main" xmlns="" id="{AEDA5F4C-5374-4C22-9D6C-D9A1F694FBBA}"/>
              </a:ext>
            </a:extLst>
          </p:cNvPr>
          <p:cNvSpPr>
            <a:spLocks noGrp="1"/>
          </p:cNvSpPr>
          <p:nvPr>
            <p:ph type="body" idx="1"/>
          </p:nvPr>
        </p:nvSpPr>
        <p:spPr>
          <a:xfrm>
            <a:off x="704034" y="2493818"/>
            <a:ext cx="10435590" cy="3906982"/>
          </a:xfrm>
        </p:spPr>
        <p:txBody>
          <a:bodyPr>
            <a:noAutofit/>
          </a:bodyPr>
          <a:lstStyle/>
          <a:p>
            <a:pPr marR="0" lvl="0" rtl="0"/>
            <a:r>
              <a:rPr lang="en-US" sz="2400" u="none" strike="noStrike" baseline="0" dirty="0"/>
              <a:t>Changes to the maternal</a:t>
            </a:r>
            <a:r>
              <a:rPr lang="en-US" sz="2400" u="none" strike="noStrike" dirty="0"/>
              <a:t> </a:t>
            </a:r>
            <a:r>
              <a:rPr lang="en-US" sz="2400" u="none" strike="noStrike" baseline="0" dirty="0"/>
              <a:t>vital signs are normal during pregnancy. </a:t>
            </a:r>
          </a:p>
          <a:p>
            <a:pPr lvl="1"/>
            <a:r>
              <a:rPr lang="en-US" sz="2200" dirty="0"/>
              <a:t>H</a:t>
            </a:r>
            <a:r>
              <a:rPr lang="en-US" sz="2200" u="none" strike="noStrike" baseline="0" dirty="0"/>
              <a:t>eart rate</a:t>
            </a:r>
            <a:r>
              <a:rPr lang="en-US" sz="2200" u="none" strike="noStrike" dirty="0"/>
              <a:t> </a:t>
            </a:r>
            <a:r>
              <a:rPr lang="en-US" sz="2200" u="none" strike="noStrike" baseline="0" dirty="0"/>
              <a:t>increases by 15 to 20 beats per minute by the third trimester. </a:t>
            </a:r>
          </a:p>
          <a:p>
            <a:pPr lvl="1"/>
            <a:r>
              <a:rPr lang="en-US" dirty="0"/>
              <a:t>R</a:t>
            </a:r>
            <a:r>
              <a:rPr lang="en-US" u="none" strike="noStrike" baseline="0" dirty="0"/>
              <a:t>espiratory system is also subject to changes during pregnancy. </a:t>
            </a:r>
          </a:p>
          <a:p>
            <a:pPr lvl="2"/>
            <a:r>
              <a:rPr lang="en-US" sz="2000" u="none" strike="noStrike" baseline="0" dirty="0"/>
              <a:t>As the uterus expands, the diaphragm is pushed upward into the thorax, and the ribs compensate by flaring out. </a:t>
            </a:r>
          </a:p>
          <a:p>
            <a:pPr lvl="2"/>
            <a:r>
              <a:rPr lang="en-US" sz="2000" dirty="0"/>
              <a:t>M</a:t>
            </a:r>
            <a:r>
              <a:rPr lang="en-US" sz="2000" u="none" strike="noStrike" baseline="0" dirty="0"/>
              <a:t>other’s need for oxygen increases as the fetus and uterus grow and as blood volume </a:t>
            </a:r>
            <a:r>
              <a:rPr lang="en-US" sz="2000" dirty="0"/>
              <a:t>i</a:t>
            </a:r>
            <a:r>
              <a:rPr lang="en-US" sz="2000" u="none" strike="noStrike" baseline="0" dirty="0"/>
              <a:t>ncreases.</a:t>
            </a:r>
            <a:r>
              <a:rPr lang="en-US" sz="2000" dirty="0"/>
              <a:t> </a:t>
            </a:r>
          </a:p>
          <a:p>
            <a:pPr lvl="2"/>
            <a:r>
              <a:rPr lang="en-US" sz="2000" dirty="0"/>
              <a:t>Respiratory systems adapt resulting in an increase in respiratory rate.</a:t>
            </a:r>
          </a:p>
        </p:txBody>
      </p:sp>
      <p:pic>
        <p:nvPicPr>
          <p:cNvPr id="4" name="Picture 3"/>
          <p:cNvPicPr>
            <a:picLocks noChangeAspect="1"/>
          </p:cNvPicPr>
          <p:nvPr/>
        </p:nvPicPr>
        <p:blipFill>
          <a:blip r:embed="rId2"/>
          <a:stretch>
            <a:fillRect/>
          </a:stretch>
        </p:blipFill>
        <p:spPr>
          <a:xfrm>
            <a:off x="10200673" y="440311"/>
            <a:ext cx="1359526" cy="1365622"/>
          </a:xfrm>
          <a:prstGeom prst="rect">
            <a:avLst/>
          </a:prstGeom>
        </p:spPr>
      </p:pic>
      <p:sp>
        <p:nvSpPr>
          <p:cNvPr id="5" name="TextBox 4"/>
          <p:cNvSpPr txBox="1"/>
          <p:nvPr/>
        </p:nvSpPr>
        <p:spPr>
          <a:xfrm>
            <a:off x="10200673" y="892289"/>
            <a:ext cx="1359526" cy="461665"/>
          </a:xfrm>
          <a:prstGeom prst="rect">
            <a:avLst/>
          </a:prstGeom>
          <a:noFill/>
        </p:spPr>
        <p:txBody>
          <a:bodyPr wrap="square" rtlCol="0">
            <a:spAutoFit/>
          </a:bodyPr>
          <a:lstStyle/>
          <a:p>
            <a:pPr algn="ctr"/>
            <a:r>
              <a:rPr lang="en-US" sz="2400" b="1" dirty="0">
                <a:latin typeface="Arial Narrow" panose="020B0506020202030204" pitchFamily="34" charset="0"/>
              </a:rPr>
              <a:t>17-2</a:t>
            </a:r>
          </a:p>
        </p:txBody>
      </p:sp>
    </p:spTree>
    <p:extLst>
      <p:ext uri="{BB962C8B-B14F-4D97-AF65-F5344CB8AC3E}">
        <p14:creationId xmlns:p14="http://schemas.microsoft.com/office/powerpoint/2010/main" val="8629264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563F031-7A7D-4428-830D-6DD41A27A813}"/>
              </a:ext>
            </a:extLst>
          </p:cNvPr>
          <p:cNvSpPr>
            <a:spLocks noGrp="1"/>
          </p:cNvSpPr>
          <p:nvPr>
            <p:ph type="title"/>
          </p:nvPr>
        </p:nvSpPr>
        <p:spPr/>
        <p:txBody>
          <a:bodyPr/>
          <a:lstStyle/>
          <a:p>
            <a:pPr marR="0" rtl="0"/>
            <a:r>
              <a:rPr lang="en-US" b="1" i="0" u="none" strike="noStrike" kern="1600" baseline="0" dirty="0"/>
              <a:t>Blood Pressure During Pregnancy</a:t>
            </a:r>
            <a:endParaRPr lang="en-US" sz="1400" b="1" i="0" u="none" strike="noStrike" kern="1600" baseline="0" dirty="0"/>
          </a:p>
        </p:txBody>
      </p:sp>
      <p:sp>
        <p:nvSpPr>
          <p:cNvPr id="3" name="Text Placeholder 2">
            <a:extLst>
              <a:ext uri="{FF2B5EF4-FFF2-40B4-BE49-F238E27FC236}">
                <a16:creationId xmlns:a16="http://schemas.microsoft.com/office/drawing/2014/main" xmlns="" id="{AEDA5F4C-5374-4C22-9D6C-D9A1F694FBBA}"/>
              </a:ext>
            </a:extLst>
          </p:cNvPr>
          <p:cNvSpPr>
            <a:spLocks noGrp="1"/>
          </p:cNvSpPr>
          <p:nvPr>
            <p:ph type="body" idx="1"/>
          </p:nvPr>
        </p:nvSpPr>
        <p:spPr>
          <a:xfrm>
            <a:off x="704034" y="2503054"/>
            <a:ext cx="10435590" cy="3897745"/>
          </a:xfrm>
        </p:spPr>
        <p:txBody>
          <a:bodyPr>
            <a:noAutofit/>
          </a:bodyPr>
          <a:lstStyle/>
          <a:p>
            <a:r>
              <a:rPr lang="en-US" sz="2400" dirty="0"/>
              <a:t>Accurate blood pressures are obtained with the patient lying on her left side. </a:t>
            </a:r>
          </a:p>
          <a:p>
            <a:pPr lvl="1"/>
            <a:r>
              <a:rPr lang="en-US" sz="2200" dirty="0"/>
              <a:t>Take pressure from the right arm.</a:t>
            </a:r>
          </a:p>
          <a:p>
            <a:r>
              <a:rPr lang="en-US" sz="2400" dirty="0"/>
              <a:t>The pregnant woman’s normal blood pressure also changes. </a:t>
            </a:r>
          </a:p>
          <a:p>
            <a:pPr lvl="1"/>
            <a:r>
              <a:rPr lang="en-US" sz="2200" dirty="0"/>
              <a:t>Systolic decreases by 4 to 6 mm Hg.</a:t>
            </a:r>
          </a:p>
          <a:p>
            <a:pPr lvl="1"/>
            <a:r>
              <a:rPr lang="en-US" sz="2200" dirty="0"/>
              <a:t>Diastolic blood pressures decrease by 8 to 15 mm Hg.</a:t>
            </a:r>
          </a:p>
          <a:p>
            <a:pPr lvl="1"/>
            <a:r>
              <a:rPr lang="en-US" sz="2200" dirty="0"/>
              <a:t>Reaching their lowest point in mid-pregnancy before returning to normal levels by full term</a:t>
            </a:r>
            <a:endParaRPr lang="en-US" sz="2200" u="none" strike="noStrike" baseline="0" dirty="0"/>
          </a:p>
        </p:txBody>
      </p:sp>
      <p:pic>
        <p:nvPicPr>
          <p:cNvPr id="4" name="Picture 3"/>
          <p:cNvPicPr>
            <a:picLocks noChangeAspect="1"/>
          </p:cNvPicPr>
          <p:nvPr/>
        </p:nvPicPr>
        <p:blipFill>
          <a:blip r:embed="rId2"/>
          <a:stretch>
            <a:fillRect/>
          </a:stretch>
        </p:blipFill>
        <p:spPr>
          <a:xfrm>
            <a:off x="10200673" y="440311"/>
            <a:ext cx="1359526" cy="1365622"/>
          </a:xfrm>
          <a:prstGeom prst="rect">
            <a:avLst/>
          </a:prstGeom>
        </p:spPr>
      </p:pic>
      <p:sp>
        <p:nvSpPr>
          <p:cNvPr id="5" name="TextBox 4"/>
          <p:cNvSpPr txBox="1"/>
          <p:nvPr/>
        </p:nvSpPr>
        <p:spPr>
          <a:xfrm>
            <a:off x="10200673" y="892289"/>
            <a:ext cx="1359526" cy="461665"/>
          </a:xfrm>
          <a:prstGeom prst="rect">
            <a:avLst/>
          </a:prstGeom>
          <a:noFill/>
        </p:spPr>
        <p:txBody>
          <a:bodyPr wrap="square" rtlCol="0">
            <a:spAutoFit/>
          </a:bodyPr>
          <a:lstStyle/>
          <a:p>
            <a:pPr algn="ctr"/>
            <a:r>
              <a:rPr lang="en-US" sz="2400" b="1" dirty="0">
                <a:latin typeface="Arial Narrow" panose="020B0506020202030204" pitchFamily="34" charset="0"/>
              </a:rPr>
              <a:t>17-3</a:t>
            </a:r>
          </a:p>
        </p:txBody>
      </p:sp>
    </p:spTree>
    <p:extLst>
      <p:ext uri="{BB962C8B-B14F-4D97-AF65-F5344CB8AC3E}">
        <p14:creationId xmlns:p14="http://schemas.microsoft.com/office/powerpoint/2010/main" val="6892359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5A8F3747-2B0C-A543-976C-719721FA9D78}"/>
              </a:ext>
            </a:extLst>
          </p:cNvPr>
          <p:cNvSpPr>
            <a:spLocks noGrp="1"/>
          </p:cNvSpPr>
          <p:nvPr>
            <p:ph type="body" sz="quarter" idx="10"/>
          </p:nvPr>
        </p:nvSpPr>
        <p:spPr/>
        <p:txBody>
          <a:bodyPr/>
          <a:lstStyle/>
          <a:p>
            <a:r>
              <a:rPr lang="en-US" dirty="0"/>
              <a:t>Common Obstetric Emergencies</a:t>
            </a:r>
          </a:p>
        </p:txBody>
      </p:sp>
    </p:spTree>
    <p:extLst>
      <p:ext uri="{BB962C8B-B14F-4D97-AF65-F5344CB8AC3E}">
        <p14:creationId xmlns:p14="http://schemas.microsoft.com/office/powerpoint/2010/main" val="2100760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Ectopic Pregnancy</a:t>
            </a:r>
          </a:p>
        </p:txBody>
      </p:sp>
      <p:sp>
        <p:nvSpPr>
          <p:cNvPr id="4" name="Content Placeholder 3"/>
          <p:cNvSpPr>
            <a:spLocks noGrp="1"/>
          </p:cNvSpPr>
          <p:nvPr>
            <p:ph idx="1"/>
          </p:nvPr>
        </p:nvSpPr>
        <p:spPr>
          <a:xfrm>
            <a:off x="925829" y="1805932"/>
            <a:ext cx="10634369" cy="4660182"/>
          </a:xfrm>
        </p:spPr>
        <p:txBody>
          <a:bodyPr/>
          <a:lstStyle/>
          <a:p>
            <a:pPr>
              <a:buClr>
                <a:schemeClr val="tx2"/>
              </a:buClr>
            </a:pPr>
            <a:r>
              <a:rPr lang="en-US" u="dbl" dirty="0">
                <a:solidFill>
                  <a:srgbClr val="C00000"/>
                </a:solidFill>
              </a:rPr>
              <a:t>Ectopic Pregnancy</a:t>
            </a:r>
            <a:r>
              <a:rPr lang="en-US" dirty="0">
                <a:solidFill>
                  <a:srgbClr val="C00000"/>
                </a:solidFill>
              </a:rPr>
              <a:t> </a:t>
            </a:r>
            <a:r>
              <a:rPr lang="en-US" dirty="0"/>
              <a:t>is a serious and potentially life-threatening condition.</a:t>
            </a:r>
          </a:p>
          <a:p>
            <a:pPr lvl="1"/>
            <a:r>
              <a:rPr lang="en-US" sz="2200" dirty="0"/>
              <a:t>Fertilized egg implants outside of the uterus.</a:t>
            </a:r>
          </a:p>
          <a:p>
            <a:pPr lvl="1"/>
            <a:r>
              <a:rPr lang="en-US" sz="2200" dirty="0"/>
              <a:t>95% are within a fallopian tube</a:t>
            </a:r>
          </a:p>
          <a:p>
            <a:pPr lvl="1"/>
            <a:r>
              <a:rPr lang="en-US" sz="2200" dirty="0"/>
              <a:t>During first months of pregnancy, light vaginal bleeding or “spotting” occurs due to the fallopian tube stretching.</a:t>
            </a:r>
          </a:p>
          <a:p>
            <a:pPr lvl="2"/>
            <a:r>
              <a:rPr lang="en-US" sz="2000" dirty="0"/>
              <a:t>Many women misinterpret as menstrual period.</a:t>
            </a:r>
          </a:p>
          <a:p>
            <a:pPr lvl="1"/>
            <a:r>
              <a:rPr lang="en-US" sz="2200" dirty="0"/>
              <a:t>The tube eventually ruptures, resulting in:</a:t>
            </a:r>
          </a:p>
          <a:p>
            <a:pPr lvl="2"/>
            <a:r>
              <a:rPr lang="en-US" sz="2000" dirty="0"/>
              <a:t>Major internal bleeding</a:t>
            </a:r>
          </a:p>
          <a:p>
            <a:pPr lvl="2"/>
            <a:r>
              <a:rPr lang="en-US" sz="2000" dirty="0"/>
              <a:t>Severe pain</a:t>
            </a:r>
          </a:p>
          <a:p>
            <a:pPr lvl="2"/>
            <a:r>
              <a:rPr lang="en-US" sz="2000" dirty="0"/>
              <a:t>Hemorrhagic shock </a:t>
            </a:r>
          </a:p>
          <a:p>
            <a:pPr lvl="2"/>
            <a:r>
              <a:rPr lang="en-US" sz="2000" dirty="0"/>
              <a:t>Even death</a:t>
            </a:r>
          </a:p>
          <a:p>
            <a:pPr lvl="1"/>
            <a:r>
              <a:rPr lang="en-US" sz="2200" dirty="0"/>
              <a:t>Blood in the abdomen can cause referred pain in the left shoulder.</a:t>
            </a:r>
          </a:p>
        </p:txBody>
      </p:sp>
      <p:pic>
        <p:nvPicPr>
          <p:cNvPr id="5" name="Picture 4"/>
          <p:cNvPicPr>
            <a:picLocks noChangeAspect="1"/>
          </p:cNvPicPr>
          <p:nvPr/>
        </p:nvPicPr>
        <p:blipFill>
          <a:blip r:embed="rId2"/>
          <a:stretch>
            <a:fillRect/>
          </a:stretch>
        </p:blipFill>
        <p:spPr>
          <a:xfrm>
            <a:off x="10200673" y="440311"/>
            <a:ext cx="1359526" cy="1365622"/>
          </a:xfrm>
          <a:prstGeom prst="rect">
            <a:avLst/>
          </a:prstGeom>
        </p:spPr>
      </p:pic>
      <p:sp>
        <p:nvSpPr>
          <p:cNvPr id="6" name="TextBox 5"/>
          <p:cNvSpPr txBox="1"/>
          <p:nvPr/>
        </p:nvSpPr>
        <p:spPr>
          <a:xfrm>
            <a:off x="10200673" y="892289"/>
            <a:ext cx="1359526" cy="461665"/>
          </a:xfrm>
          <a:prstGeom prst="rect">
            <a:avLst/>
          </a:prstGeom>
          <a:noFill/>
        </p:spPr>
        <p:txBody>
          <a:bodyPr wrap="square" rtlCol="0">
            <a:spAutoFit/>
          </a:bodyPr>
          <a:lstStyle/>
          <a:p>
            <a:pPr algn="ctr"/>
            <a:r>
              <a:rPr lang="en-US" sz="2400" b="1" dirty="0">
                <a:latin typeface="Arial Narrow" panose="020B0506020202030204" pitchFamily="34" charset="0"/>
              </a:rPr>
              <a:t>17-6</a:t>
            </a:r>
          </a:p>
        </p:txBody>
      </p:sp>
    </p:spTree>
    <p:extLst>
      <p:ext uri="{BB962C8B-B14F-4D97-AF65-F5344CB8AC3E}">
        <p14:creationId xmlns:p14="http://schemas.microsoft.com/office/powerpoint/2010/main" val="363468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Miscarriage</a:t>
            </a:r>
          </a:p>
        </p:txBody>
      </p:sp>
      <p:sp>
        <p:nvSpPr>
          <p:cNvPr id="3" name="Content Placeholder 2"/>
          <p:cNvSpPr>
            <a:spLocks noGrp="1"/>
          </p:cNvSpPr>
          <p:nvPr>
            <p:ph idx="1"/>
          </p:nvPr>
        </p:nvSpPr>
        <p:spPr>
          <a:xfrm>
            <a:off x="925830" y="2536371"/>
            <a:ext cx="10287000" cy="3653546"/>
          </a:xfrm>
        </p:spPr>
        <p:txBody>
          <a:bodyPr/>
          <a:lstStyle/>
          <a:p>
            <a:pPr>
              <a:buClr>
                <a:schemeClr val="tx2"/>
              </a:buClr>
            </a:pPr>
            <a:r>
              <a:rPr lang="en-US" sz="2400" u="dbl" dirty="0">
                <a:solidFill>
                  <a:srgbClr val="C00000"/>
                </a:solidFill>
              </a:rPr>
              <a:t>Miscarriage</a:t>
            </a:r>
            <a:r>
              <a:rPr lang="en-US" sz="2400" dirty="0"/>
              <a:t> is the loss of pregnancy prior to 20 weeks gestation.</a:t>
            </a:r>
          </a:p>
          <a:p>
            <a:pPr lvl="1"/>
            <a:r>
              <a:rPr lang="en-US" sz="2400" dirty="0"/>
              <a:t>Also referred to as a Spontaneous Abortion</a:t>
            </a:r>
          </a:p>
          <a:p>
            <a:pPr lvl="1"/>
            <a:r>
              <a:rPr lang="en-US" sz="2400" dirty="0"/>
              <a:t>Any fetus less than 24 weeks will have little chance of survival.</a:t>
            </a:r>
          </a:p>
          <a:p>
            <a:pPr lvl="1"/>
            <a:r>
              <a:rPr lang="en-US" sz="2400" dirty="0"/>
              <a:t>Symptoms:</a:t>
            </a:r>
          </a:p>
          <a:p>
            <a:pPr lvl="2"/>
            <a:r>
              <a:rPr lang="en-US" sz="2000" dirty="0"/>
              <a:t>Spotting or bleeding is primary symptom.</a:t>
            </a:r>
          </a:p>
          <a:p>
            <a:pPr lvl="2"/>
            <a:r>
              <a:rPr lang="en-US" sz="2000" dirty="0"/>
              <a:t>Lower abdominal cramping</a:t>
            </a:r>
          </a:p>
          <a:p>
            <a:pPr lvl="1"/>
            <a:r>
              <a:rPr lang="en-US" sz="2400" dirty="0"/>
              <a:t>Roughly a fourth of all pregnant women will have a miscarriage.</a:t>
            </a:r>
          </a:p>
        </p:txBody>
      </p:sp>
      <p:pic>
        <p:nvPicPr>
          <p:cNvPr id="4" name="Picture 3"/>
          <p:cNvPicPr>
            <a:picLocks noChangeAspect="1"/>
          </p:cNvPicPr>
          <p:nvPr/>
        </p:nvPicPr>
        <p:blipFill>
          <a:blip r:embed="rId2"/>
          <a:stretch>
            <a:fillRect/>
          </a:stretch>
        </p:blipFill>
        <p:spPr>
          <a:xfrm>
            <a:off x="10200673" y="440311"/>
            <a:ext cx="1359526" cy="1365622"/>
          </a:xfrm>
          <a:prstGeom prst="rect">
            <a:avLst/>
          </a:prstGeom>
        </p:spPr>
      </p:pic>
      <p:sp>
        <p:nvSpPr>
          <p:cNvPr id="5" name="TextBox 4"/>
          <p:cNvSpPr txBox="1"/>
          <p:nvPr/>
        </p:nvSpPr>
        <p:spPr>
          <a:xfrm>
            <a:off x="10200673" y="892289"/>
            <a:ext cx="1359526" cy="461665"/>
          </a:xfrm>
          <a:prstGeom prst="rect">
            <a:avLst/>
          </a:prstGeom>
          <a:noFill/>
        </p:spPr>
        <p:txBody>
          <a:bodyPr wrap="square" rtlCol="0">
            <a:spAutoFit/>
          </a:bodyPr>
          <a:lstStyle/>
          <a:p>
            <a:pPr algn="ctr"/>
            <a:r>
              <a:rPr lang="en-US" sz="2400" b="1" dirty="0">
                <a:latin typeface="Arial Narrow" panose="020B0506020202030204" pitchFamily="34" charset="0"/>
              </a:rPr>
              <a:t>17-6</a:t>
            </a:r>
          </a:p>
        </p:txBody>
      </p:sp>
    </p:spTree>
    <p:extLst>
      <p:ext uri="{BB962C8B-B14F-4D97-AF65-F5344CB8AC3E}">
        <p14:creationId xmlns:p14="http://schemas.microsoft.com/office/powerpoint/2010/main" val="826809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Placenta Previa</a:t>
            </a:r>
          </a:p>
        </p:txBody>
      </p:sp>
      <p:sp>
        <p:nvSpPr>
          <p:cNvPr id="3" name="Content Placeholder 2"/>
          <p:cNvSpPr>
            <a:spLocks noGrp="1"/>
          </p:cNvSpPr>
          <p:nvPr>
            <p:ph idx="1"/>
          </p:nvPr>
        </p:nvSpPr>
        <p:spPr>
          <a:xfrm>
            <a:off x="904710" y="1752480"/>
            <a:ext cx="5148399" cy="4699047"/>
          </a:xfrm>
        </p:spPr>
        <p:txBody>
          <a:bodyPr/>
          <a:lstStyle/>
          <a:p>
            <a:pPr>
              <a:buClr>
                <a:schemeClr val="tx2"/>
              </a:buClr>
            </a:pPr>
            <a:r>
              <a:rPr lang="en-US" sz="2400" u="dbl" dirty="0">
                <a:solidFill>
                  <a:srgbClr val="C00000"/>
                </a:solidFill>
              </a:rPr>
              <a:t>Placenta Previa</a:t>
            </a:r>
            <a:r>
              <a:rPr lang="en-US" sz="2400" dirty="0">
                <a:solidFill>
                  <a:srgbClr val="C00000"/>
                </a:solidFill>
              </a:rPr>
              <a:t> </a:t>
            </a:r>
            <a:r>
              <a:rPr lang="en-US" sz="2400" dirty="0"/>
              <a:t>is a condition in which the placenta implanted abnormally low, covering the opening of the cervix.</a:t>
            </a:r>
          </a:p>
          <a:p>
            <a:pPr lvl="1"/>
            <a:r>
              <a:rPr lang="en-US" sz="2400" dirty="0"/>
              <a:t>Initially presents with painless, dark-red vaginal bleeding</a:t>
            </a:r>
          </a:p>
          <a:p>
            <a:pPr lvl="1"/>
            <a:r>
              <a:rPr lang="en-US" sz="2400" dirty="0"/>
              <a:t>Can result in termination of the pregnancy and severe maternal bleeding</a:t>
            </a:r>
          </a:p>
        </p:txBody>
      </p:sp>
      <p:pic>
        <p:nvPicPr>
          <p:cNvPr id="5" name="Picture 4"/>
          <p:cNvPicPr>
            <a:picLocks noChangeAspect="1"/>
          </p:cNvPicPr>
          <p:nvPr/>
        </p:nvPicPr>
        <p:blipFill>
          <a:blip r:embed="rId2"/>
          <a:stretch>
            <a:fillRect/>
          </a:stretch>
        </p:blipFill>
        <p:spPr>
          <a:xfrm>
            <a:off x="10200673" y="440311"/>
            <a:ext cx="1359526" cy="1365622"/>
          </a:xfrm>
          <a:prstGeom prst="rect">
            <a:avLst/>
          </a:prstGeom>
        </p:spPr>
      </p:pic>
      <p:sp>
        <p:nvSpPr>
          <p:cNvPr id="6" name="TextBox 5"/>
          <p:cNvSpPr txBox="1"/>
          <p:nvPr/>
        </p:nvSpPr>
        <p:spPr>
          <a:xfrm>
            <a:off x="10200673" y="892289"/>
            <a:ext cx="1359526" cy="461665"/>
          </a:xfrm>
          <a:prstGeom prst="rect">
            <a:avLst/>
          </a:prstGeom>
          <a:noFill/>
        </p:spPr>
        <p:txBody>
          <a:bodyPr wrap="square" rtlCol="0">
            <a:spAutoFit/>
          </a:bodyPr>
          <a:lstStyle/>
          <a:p>
            <a:pPr algn="ctr"/>
            <a:r>
              <a:rPr lang="en-US" sz="2400" b="1" dirty="0">
                <a:latin typeface="Arial Narrow" panose="020B0506020202030204" pitchFamily="34" charset="0"/>
              </a:rPr>
              <a:t>17-6</a:t>
            </a:r>
          </a:p>
        </p:txBody>
      </p:sp>
      <p:pic>
        <p:nvPicPr>
          <p:cNvPr id="2050" name="Picture 2" descr="Illustration shows the placenta implanted at the opening of the cervix, below the fetus and Hemorrhage through the vagin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23429" y="1860342"/>
            <a:ext cx="3804450" cy="40283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0725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558B9E9-0B0D-4104-AC7B-3B7AEB3FBD94}"/>
              </a:ext>
            </a:extLst>
          </p:cNvPr>
          <p:cNvSpPr>
            <a:spLocks noGrp="1"/>
          </p:cNvSpPr>
          <p:nvPr>
            <p:ph type="title"/>
          </p:nvPr>
        </p:nvSpPr>
        <p:spPr/>
        <p:txBody>
          <a:bodyPr/>
          <a:lstStyle/>
          <a:p>
            <a:pPr marR="0" rtl="0"/>
            <a:r>
              <a:rPr lang="en-US" kern="1600" dirty="0"/>
              <a:t>Uterine Rupture</a:t>
            </a:r>
            <a:endParaRPr lang="en-US" sz="1400" b="1" i="0" u="none" strike="noStrike" kern="1600" baseline="0" dirty="0"/>
          </a:p>
        </p:txBody>
      </p:sp>
      <p:sp>
        <p:nvSpPr>
          <p:cNvPr id="3" name="Text Placeholder 2">
            <a:extLst>
              <a:ext uri="{FF2B5EF4-FFF2-40B4-BE49-F238E27FC236}">
                <a16:creationId xmlns:a16="http://schemas.microsoft.com/office/drawing/2014/main" xmlns="" id="{10E6B3FD-B782-4BA4-9584-2AE4C1AF2FE0}"/>
              </a:ext>
            </a:extLst>
          </p:cNvPr>
          <p:cNvSpPr>
            <a:spLocks noGrp="1"/>
          </p:cNvSpPr>
          <p:nvPr>
            <p:ph type="body" idx="1"/>
          </p:nvPr>
        </p:nvSpPr>
        <p:spPr>
          <a:xfrm>
            <a:off x="760912" y="2404754"/>
            <a:ext cx="10799287" cy="2656773"/>
          </a:xfrm>
        </p:spPr>
        <p:txBody>
          <a:bodyPr/>
          <a:lstStyle/>
          <a:p>
            <a:r>
              <a:rPr lang="en-US" sz="2400" u="none" strike="noStrike" baseline="0" dirty="0"/>
              <a:t>Trauma to the abdomen during pregnancy can result in rupture of the uterus. </a:t>
            </a:r>
          </a:p>
          <a:p>
            <a:r>
              <a:rPr lang="en-US" sz="2400" u="none" strike="noStrike" baseline="0" dirty="0"/>
              <a:t>Muscular wall of the uterus tears.</a:t>
            </a:r>
          </a:p>
          <a:p>
            <a:pPr lvl="1"/>
            <a:r>
              <a:rPr lang="en-US" sz="2200" dirty="0"/>
              <a:t>M</a:t>
            </a:r>
            <a:r>
              <a:rPr lang="en-US" sz="2200" u="none" strike="noStrike" baseline="0" dirty="0"/>
              <a:t>assive bleeding results.</a:t>
            </a:r>
          </a:p>
          <a:p>
            <a:pPr lvl="1"/>
            <a:r>
              <a:rPr lang="en-US" sz="2200" dirty="0"/>
              <a:t>T</a:t>
            </a:r>
            <a:r>
              <a:rPr lang="en-US" sz="2200" u="none" strike="noStrike" baseline="0" dirty="0"/>
              <a:t>he fetus usually dies.</a:t>
            </a:r>
          </a:p>
          <a:p>
            <a:pPr lvl="1"/>
            <a:r>
              <a:rPr lang="en-US" sz="2200" dirty="0"/>
              <a:t>T</a:t>
            </a:r>
            <a:r>
              <a:rPr lang="en-US" sz="2200" u="none" strike="noStrike" baseline="0" dirty="0"/>
              <a:t>he mother’s life is in jeopardy. </a:t>
            </a:r>
          </a:p>
          <a:p>
            <a:r>
              <a:rPr lang="en-US" sz="2400" dirty="0"/>
              <a:t>T</a:t>
            </a:r>
            <a:r>
              <a:rPr lang="en-US" sz="2400" u="none" strike="noStrike" baseline="0" dirty="0"/>
              <a:t>rue emergency with shock to both mother and fetus occurring rapidly</a:t>
            </a:r>
          </a:p>
        </p:txBody>
      </p:sp>
      <p:pic>
        <p:nvPicPr>
          <p:cNvPr id="4" name="Picture 3"/>
          <p:cNvPicPr>
            <a:picLocks noChangeAspect="1"/>
          </p:cNvPicPr>
          <p:nvPr/>
        </p:nvPicPr>
        <p:blipFill>
          <a:blip r:embed="rId2"/>
          <a:stretch>
            <a:fillRect/>
          </a:stretch>
        </p:blipFill>
        <p:spPr>
          <a:xfrm>
            <a:off x="10200673" y="440311"/>
            <a:ext cx="1359526" cy="1365622"/>
          </a:xfrm>
          <a:prstGeom prst="rect">
            <a:avLst/>
          </a:prstGeom>
        </p:spPr>
      </p:pic>
      <p:sp>
        <p:nvSpPr>
          <p:cNvPr id="5" name="TextBox 4"/>
          <p:cNvSpPr txBox="1"/>
          <p:nvPr/>
        </p:nvSpPr>
        <p:spPr>
          <a:xfrm>
            <a:off x="10200673" y="892289"/>
            <a:ext cx="1359526" cy="461665"/>
          </a:xfrm>
          <a:prstGeom prst="rect">
            <a:avLst/>
          </a:prstGeom>
          <a:noFill/>
        </p:spPr>
        <p:txBody>
          <a:bodyPr wrap="square" rtlCol="0">
            <a:spAutoFit/>
          </a:bodyPr>
          <a:lstStyle/>
          <a:p>
            <a:pPr algn="ctr"/>
            <a:r>
              <a:rPr lang="en-US" sz="2400" b="1" dirty="0">
                <a:latin typeface="Arial Narrow" panose="020B0506020202030204" pitchFamily="34" charset="0"/>
              </a:rPr>
              <a:t>17-6</a:t>
            </a:r>
          </a:p>
        </p:txBody>
      </p:sp>
    </p:spTree>
    <p:extLst>
      <p:ext uri="{BB962C8B-B14F-4D97-AF65-F5344CB8AC3E}">
        <p14:creationId xmlns:p14="http://schemas.microsoft.com/office/powerpoint/2010/main" val="39363300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558B9E9-0B0D-4104-AC7B-3B7AEB3FBD94}"/>
              </a:ext>
            </a:extLst>
          </p:cNvPr>
          <p:cNvSpPr>
            <a:spLocks noGrp="1"/>
          </p:cNvSpPr>
          <p:nvPr>
            <p:ph type="title"/>
          </p:nvPr>
        </p:nvSpPr>
        <p:spPr/>
        <p:txBody>
          <a:bodyPr/>
          <a:lstStyle/>
          <a:p>
            <a:pPr marR="0" rtl="0"/>
            <a:r>
              <a:rPr lang="en-US" kern="1600" dirty="0"/>
              <a:t>Abruptio Placentae</a:t>
            </a:r>
            <a:endParaRPr lang="en-US" sz="1400" b="1" i="0" u="none" strike="noStrike" kern="1600" baseline="0" dirty="0"/>
          </a:p>
        </p:txBody>
      </p:sp>
      <p:sp>
        <p:nvSpPr>
          <p:cNvPr id="3" name="Text Placeholder 2">
            <a:extLst>
              <a:ext uri="{FF2B5EF4-FFF2-40B4-BE49-F238E27FC236}">
                <a16:creationId xmlns:a16="http://schemas.microsoft.com/office/drawing/2014/main" xmlns="" id="{10E6B3FD-B782-4BA4-9584-2AE4C1AF2FE0}"/>
              </a:ext>
            </a:extLst>
          </p:cNvPr>
          <p:cNvSpPr>
            <a:spLocks noGrp="1"/>
          </p:cNvSpPr>
          <p:nvPr>
            <p:ph type="body" idx="1"/>
          </p:nvPr>
        </p:nvSpPr>
        <p:spPr>
          <a:xfrm>
            <a:off x="760911" y="2125211"/>
            <a:ext cx="10799287" cy="4304617"/>
          </a:xfrm>
        </p:spPr>
        <p:txBody>
          <a:bodyPr/>
          <a:lstStyle/>
          <a:p>
            <a:pPr>
              <a:buClr>
                <a:schemeClr val="tx2"/>
              </a:buClr>
            </a:pPr>
            <a:r>
              <a:rPr lang="en-US" u="dbl" dirty="0">
                <a:solidFill>
                  <a:srgbClr val="C00000"/>
                </a:solidFill>
              </a:rPr>
              <a:t>Abruptio Placentae</a:t>
            </a:r>
            <a:r>
              <a:rPr lang="en-US" dirty="0">
                <a:solidFill>
                  <a:srgbClr val="C00000"/>
                </a:solidFill>
              </a:rPr>
              <a:t> </a:t>
            </a:r>
            <a:r>
              <a:rPr lang="en-US" dirty="0"/>
              <a:t>is the most common cause of fetal death.</a:t>
            </a:r>
          </a:p>
          <a:p>
            <a:pPr lvl="1"/>
            <a:r>
              <a:rPr lang="en-US" dirty="0"/>
              <a:t> After the death of the mother during pregnancy</a:t>
            </a:r>
          </a:p>
          <a:p>
            <a:r>
              <a:rPr lang="en-US" dirty="0"/>
              <a:t>Typically result of a shearing force produced when the body stops moving before the internal organs (uterus) stop. </a:t>
            </a:r>
          </a:p>
          <a:p>
            <a:r>
              <a:rPr lang="en-US" dirty="0"/>
              <a:t>Classic signs and symptoms include:</a:t>
            </a:r>
          </a:p>
          <a:p>
            <a:pPr lvl="1"/>
            <a:r>
              <a:rPr lang="en-US" dirty="0"/>
              <a:t>Vaginal bleeding</a:t>
            </a:r>
          </a:p>
          <a:p>
            <a:pPr lvl="1"/>
            <a:r>
              <a:rPr lang="en-US" dirty="0"/>
              <a:t>Abdominal pain</a:t>
            </a:r>
          </a:p>
          <a:p>
            <a:pPr lvl="1"/>
            <a:r>
              <a:rPr lang="en-US" dirty="0"/>
              <a:t>Constant uterine contractions</a:t>
            </a:r>
          </a:p>
          <a:p>
            <a:pPr lvl="1"/>
            <a:r>
              <a:rPr lang="en-US" dirty="0"/>
              <a:t>Expanding uterine height from bleeding inside the uterus</a:t>
            </a:r>
          </a:p>
          <a:p>
            <a:pPr lvl="1"/>
            <a:endParaRPr lang="en-US" u="none" strike="noStrike" baseline="0" dirty="0"/>
          </a:p>
        </p:txBody>
      </p:sp>
      <p:pic>
        <p:nvPicPr>
          <p:cNvPr id="4" name="Picture 3"/>
          <p:cNvPicPr>
            <a:picLocks noChangeAspect="1"/>
          </p:cNvPicPr>
          <p:nvPr/>
        </p:nvPicPr>
        <p:blipFill>
          <a:blip r:embed="rId2"/>
          <a:stretch>
            <a:fillRect/>
          </a:stretch>
        </p:blipFill>
        <p:spPr>
          <a:xfrm>
            <a:off x="10200673" y="440311"/>
            <a:ext cx="1359526" cy="1365622"/>
          </a:xfrm>
          <a:prstGeom prst="rect">
            <a:avLst/>
          </a:prstGeom>
        </p:spPr>
      </p:pic>
      <p:sp>
        <p:nvSpPr>
          <p:cNvPr id="5" name="TextBox 4"/>
          <p:cNvSpPr txBox="1"/>
          <p:nvPr/>
        </p:nvSpPr>
        <p:spPr>
          <a:xfrm>
            <a:off x="10200673" y="897815"/>
            <a:ext cx="1359526" cy="461665"/>
          </a:xfrm>
          <a:prstGeom prst="rect">
            <a:avLst/>
          </a:prstGeom>
          <a:noFill/>
        </p:spPr>
        <p:txBody>
          <a:bodyPr wrap="square" rtlCol="0">
            <a:spAutoFit/>
          </a:bodyPr>
          <a:lstStyle/>
          <a:p>
            <a:pPr algn="ctr"/>
            <a:r>
              <a:rPr lang="en-US" sz="2400" b="1" dirty="0">
                <a:latin typeface="Arial Narrow" panose="020B0506020202030204" pitchFamily="34" charset="0"/>
              </a:rPr>
              <a:t>17-6</a:t>
            </a:r>
          </a:p>
        </p:txBody>
      </p:sp>
    </p:spTree>
    <p:extLst>
      <p:ext uri="{BB962C8B-B14F-4D97-AF65-F5344CB8AC3E}">
        <p14:creationId xmlns:p14="http://schemas.microsoft.com/office/powerpoint/2010/main" val="17086857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3E2A18E-B397-4DBA-B57F-55AF32379247}"/>
              </a:ext>
            </a:extLst>
          </p:cNvPr>
          <p:cNvSpPr>
            <a:spLocks noGrp="1"/>
          </p:cNvSpPr>
          <p:nvPr>
            <p:ph type="title"/>
          </p:nvPr>
        </p:nvSpPr>
        <p:spPr/>
        <p:txBody>
          <a:bodyPr/>
          <a:lstStyle/>
          <a:p>
            <a:pPr marR="0" rtl="0"/>
            <a:r>
              <a:rPr lang="en-US" b="1" i="0" u="none" strike="noStrike" kern="1600" baseline="0" dirty="0"/>
              <a:t>Rupture</a:t>
            </a:r>
            <a:r>
              <a:rPr lang="en-US" b="1" i="0" u="none" strike="noStrike" kern="1600" dirty="0"/>
              <a:t> of the Amniotic Sac</a:t>
            </a:r>
            <a:endParaRPr lang="en-US" sz="1400" b="1" i="0" u="none" strike="noStrike" kern="1600" baseline="0" dirty="0"/>
          </a:p>
        </p:txBody>
      </p:sp>
      <p:sp>
        <p:nvSpPr>
          <p:cNvPr id="3" name="Text Placeholder 2">
            <a:extLst>
              <a:ext uri="{FF2B5EF4-FFF2-40B4-BE49-F238E27FC236}">
                <a16:creationId xmlns:a16="http://schemas.microsoft.com/office/drawing/2014/main" xmlns="" id="{D5373A83-C090-4968-8133-A6333D3239CC}"/>
              </a:ext>
            </a:extLst>
          </p:cNvPr>
          <p:cNvSpPr>
            <a:spLocks noGrp="1"/>
          </p:cNvSpPr>
          <p:nvPr>
            <p:ph type="body" idx="1"/>
          </p:nvPr>
        </p:nvSpPr>
        <p:spPr>
          <a:xfrm>
            <a:off x="1104900" y="2028625"/>
            <a:ext cx="9390743" cy="3848753"/>
          </a:xfrm>
        </p:spPr>
        <p:txBody>
          <a:bodyPr/>
          <a:lstStyle/>
          <a:p>
            <a:r>
              <a:rPr lang="en-US" dirty="0"/>
              <a:t>Also referred to as “</a:t>
            </a:r>
            <a:r>
              <a:rPr lang="en-US" u="none" strike="noStrike" baseline="0" dirty="0"/>
              <a:t>Ruptured Membrane.”</a:t>
            </a:r>
          </a:p>
          <a:p>
            <a:r>
              <a:rPr lang="en-US" dirty="0"/>
              <a:t>Normally the sac ruptures spontaneously just before birth at full term.</a:t>
            </a:r>
          </a:p>
          <a:p>
            <a:r>
              <a:rPr lang="en-US" u="none" strike="noStrike" baseline="0" dirty="0"/>
              <a:t>Premature rupture of the amniotic sac: </a:t>
            </a:r>
          </a:p>
          <a:p>
            <a:pPr lvl="1"/>
            <a:r>
              <a:rPr lang="en-US" dirty="0"/>
              <a:t>Occurs </a:t>
            </a:r>
            <a:r>
              <a:rPr lang="en-US" u="none" strike="noStrike" baseline="0" dirty="0"/>
              <a:t>before full term</a:t>
            </a:r>
          </a:p>
          <a:p>
            <a:pPr lvl="1"/>
            <a:r>
              <a:rPr lang="en-US" dirty="0"/>
              <a:t>C</a:t>
            </a:r>
            <a:r>
              <a:rPr lang="en-US" u="none" strike="noStrike" baseline="0" dirty="0"/>
              <a:t>auses leakage of clear or blood-tinged fluid from the vagina</a:t>
            </a:r>
          </a:p>
          <a:p>
            <a:pPr lvl="1"/>
            <a:r>
              <a:rPr lang="en-US" dirty="0"/>
              <a:t>C</a:t>
            </a:r>
            <a:r>
              <a:rPr lang="en-US" u="none" strike="noStrike" baseline="0" dirty="0"/>
              <a:t>an occur spontaneously but usually occurs following trauma </a:t>
            </a:r>
          </a:p>
          <a:p>
            <a:pPr lvl="1"/>
            <a:r>
              <a:rPr lang="en-US" u="none" strike="noStrike" baseline="0" dirty="0"/>
              <a:t>Early labor usually occurs once the sac is torn. </a:t>
            </a:r>
          </a:p>
          <a:p>
            <a:pPr lvl="1"/>
            <a:r>
              <a:rPr lang="en-US" u="none" strike="noStrike" baseline="0" dirty="0"/>
              <a:t>Fluid, sometimes blood-tinged, will leak out of the vagina. </a:t>
            </a:r>
          </a:p>
        </p:txBody>
      </p:sp>
      <p:pic>
        <p:nvPicPr>
          <p:cNvPr id="5" name="Picture 4"/>
          <p:cNvPicPr>
            <a:picLocks noChangeAspect="1"/>
          </p:cNvPicPr>
          <p:nvPr/>
        </p:nvPicPr>
        <p:blipFill>
          <a:blip r:embed="rId2"/>
          <a:stretch>
            <a:fillRect/>
          </a:stretch>
        </p:blipFill>
        <p:spPr>
          <a:xfrm>
            <a:off x="10200673" y="440311"/>
            <a:ext cx="1359526" cy="1365622"/>
          </a:xfrm>
          <a:prstGeom prst="rect">
            <a:avLst/>
          </a:prstGeom>
        </p:spPr>
      </p:pic>
      <p:sp>
        <p:nvSpPr>
          <p:cNvPr id="6" name="TextBox 5"/>
          <p:cNvSpPr txBox="1"/>
          <p:nvPr/>
        </p:nvSpPr>
        <p:spPr>
          <a:xfrm>
            <a:off x="10200673" y="897815"/>
            <a:ext cx="1359526" cy="461665"/>
          </a:xfrm>
          <a:prstGeom prst="rect">
            <a:avLst/>
          </a:prstGeom>
          <a:noFill/>
        </p:spPr>
        <p:txBody>
          <a:bodyPr wrap="square" rtlCol="0">
            <a:spAutoFit/>
          </a:bodyPr>
          <a:lstStyle/>
          <a:p>
            <a:pPr algn="ctr"/>
            <a:r>
              <a:rPr lang="en-US" sz="2400" b="1" dirty="0">
                <a:latin typeface="Arial Narrow" panose="020B0506020202030204" pitchFamily="34" charset="0"/>
              </a:rPr>
              <a:t>17-6</a:t>
            </a:r>
          </a:p>
        </p:txBody>
      </p:sp>
    </p:spTree>
    <p:extLst>
      <p:ext uri="{BB962C8B-B14F-4D97-AF65-F5344CB8AC3E}">
        <p14:creationId xmlns:p14="http://schemas.microsoft.com/office/powerpoint/2010/main" val="35928936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2C0D3FF-D848-486A-9BB7-A5D6BC23D359}"/>
              </a:ext>
            </a:extLst>
          </p:cNvPr>
          <p:cNvSpPr>
            <a:spLocks noGrp="1"/>
          </p:cNvSpPr>
          <p:nvPr>
            <p:ph type="title"/>
          </p:nvPr>
        </p:nvSpPr>
        <p:spPr>
          <a:xfrm>
            <a:off x="0" y="121033"/>
            <a:ext cx="12192000" cy="1002089"/>
          </a:xfrm>
        </p:spPr>
        <p:txBody>
          <a:bodyPr/>
          <a:lstStyle/>
          <a:p>
            <a:pPr marR="0" rtl="0"/>
            <a:r>
              <a:rPr lang="en-US" b="1" i="0" u="none" strike="noStrike" kern="1600" baseline="0" dirty="0"/>
              <a:t>Objectives</a:t>
            </a:r>
          </a:p>
        </p:txBody>
      </p:sp>
      <p:sp>
        <p:nvSpPr>
          <p:cNvPr id="3" name="Text Placeholder 2">
            <a:extLst>
              <a:ext uri="{FF2B5EF4-FFF2-40B4-BE49-F238E27FC236}">
                <a16:creationId xmlns:a16="http://schemas.microsoft.com/office/drawing/2014/main" xmlns="" id="{E2ECD200-04F1-4F18-9991-9720BECC111F}"/>
              </a:ext>
            </a:extLst>
          </p:cNvPr>
          <p:cNvSpPr>
            <a:spLocks noGrp="1"/>
          </p:cNvSpPr>
          <p:nvPr>
            <p:ph type="body" idx="1"/>
          </p:nvPr>
        </p:nvSpPr>
        <p:spPr/>
        <p:txBody>
          <a:bodyPr/>
          <a:lstStyle/>
          <a:p>
            <a:pPr marR="0" lvl="0" rtl="0"/>
            <a:r>
              <a:rPr lang="en-US" u="none" strike="noStrike" baseline="0" dirty="0">
                <a:solidFill>
                  <a:schemeClr val="tx2"/>
                </a:solidFill>
              </a:rPr>
              <a:t>17-1  </a:t>
            </a:r>
            <a:r>
              <a:rPr lang="en-US" u="none" strike="noStrike" baseline="0" dirty="0"/>
              <a:t>Explain the normal reproductive cycle of a woman.</a:t>
            </a:r>
          </a:p>
          <a:p>
            <a:pPr marR="0" lvl="0" rtl="0"/>
            <a:r>
              <a:rPr lang="en-US" u="none" strike="noStrike" baseline="0" dirty="0"/>
              <a:t>17-2  List the normal changes in vital signs a woman experiences during pregnancy.</a:t>
            </a:r>
          </a:p>
          <a:p>
            <a:pPr marR="0" lvl="0" rtl="0"/>
            <a:r>
              <a:rPr lang="en-US" u="none" strike="noStrike" baseline="0" dirty="0"/>
              <a:t>17-3  Explain how to take a blood pressure in a pregnant woman.</a:t>
            </a:r>
          </a:p>
          <a:p>
            <a:pPr marR="0" lvl="0" rtl="0"/>
            <a:r>
              <a:rPr lang="en-US" u="none" strike="noStrike" baseline="0" dirty="0"/>
              <a:t>17-4  Describe what happens to the mother and fetus during shock.</a:t>
            </a:r>
          </a:p>
        </p:txBody>
      </p:sp>
      <p:pic>
        <p:nvPicPr>
          <p:cNvPr id="4" name="Picture 3"/>
          <p:cNvPicPr>
            <a:picLocks noChangeAspect="1"/>
          </p:cNvPicPr>
          <p:nvPr/>
        </p:nvPicPr>
        <p:blipFill>
          <a:blip r:embed="rId2"/>
          <a:stretch>
            <a:fillRect/>
          </a:stretch>
        </p:blipFill>
        <p:spPr>
          <a:xfrm>
            <a:off x="10200673" y="440311"/>
            <a:ext cx="1359526" cy="1365622"/>
          </a:xfrm>
          <a:prstGeom prst="rect">
            <a:avLst/>
          </a:prstGeom>
        </p:spPr>
      </p:pic>
    </p:spTree>
    <p:extLst>
      <p:ext uri="{BB962C8B-B14F-4D97-AF65-F5344CB8AC3E}">
        <p14:creationId xmlns:p14="http://schemas.microsoft.com/office/powerpoint/2010/main" val="17011457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5EA402E-DE09-47B1-A2EB-E0F876924B79}"/>
              </a:ext>
            </a:extLst>
          </p:cNvPr>
          <p:cNvSpPr>
            <a:spLocks noGrp="1"/>
          </p:cNvSpPr>
          <p:nvPr>
            <p:ph type="title"/>
          </p:nvPr>
        </p:nvSpPr>
        <p:spPr/>
        <p:txBody>
          <a:bodyPr/>
          <a:lstStyle/>
          <a:p>
            <a:pPr marR="0" rtl="0"/>
            <a:r>
              <a:rPr lang="en-US" b="1" i="0" u="none" strike="noStrike" kern="1600" baseline="0" dirty="0"/>
              <a:t>Preeclampsia</a:t>
            </a:r>
            <a:endParaRPr lang="en-US" sz="1400" b="1" i="0" u="none" strike="noStrike" kern="1600" baseline="0" dirty="0"/>
          </a:p>
        </p:txBody>
      </p:sp>
      <p:sp>
        <p:nvSpPr>
          <p:cNvPr id="3" name="Text Placeholder 2">
            <a:extLst>
              <a:ext uri="{FF2B5EF4-FFF2-40B4-BE49-F238E27FC236}">
                <a16:creationId xmlns:a16="http://schemas.microsoft.com/office/drawing/2014/main" xmlns="" id="{F9F4A031-EB19-4BD9-9AE4-17A0D9FA8FB9}"/>
              </a:ext>
            </a:extLst>
          </p:cNvPr>
          <p:cNvSpPr>
            <a:spLocks noGrp="1"/>
          </p:cNvSpPr>
          <p:nvPr>
            <p:ph type="body" idx="1"/>
          </p:nvPr>
        </p:nvSpPr>
        <p:spPr>
          <a:xfrm>
            <a:off x="878205" y="1967346"/>
            <a:ext cx="10435590" cy="3943927"/>
          </a:xfrm>
        </p:spPr>
        <p:txBody>
          <a:bodyPr/>
          <a:lstStyle/>
          <a:p>
            <a:pPr>
              <a:buClr>
                <a:schemeClr val="tx2"/>
              </a:buClr>
            </a:pPr>
            <a:r>
              <a:rPr lang="en-US" u="dbl" dirty="0">
                <a:solidFill>
                  <a:srgbClr val="C00000"/>
                </a:solidFill>
              </a:rPr>
              <a:t>Preeclampsia</a:t>
            </a:r>
            <a:r>
              <a:rPr lang="en-US" dirty="0"/>
              <a:t> is pregnancy-induced hypertension, or “toxemia,” a form of high blood pressure that develops during pregnancy. </a:t>
            </a:r>
          </a:p>
          <a:p>
            <a:pPr lvl="1"/>
            <a:r>
              <a:rPr lang="en-US" dirty="0"/>
              <a:t>Develops after the 20th week of gestation</a:t>
            </a:r>
          </a:p>
          <a:p>
            <a:pPr lvl="1"/>
            <a:r>
              <a:rPr lang="en-US" dirty="0"/>
              <a:t>Is more common in a first-time pregnancy, twin pregnancies, and women with preexisting diabetes</a:t>
            </a:r>
          </a:p>
          <a:p>
            <a:r>
              <a:rPr lang="en-US" dirty="0"/>
              <a:t>Place a pregnant woman on her left side to take the pressure off the vena cava.</a:t>
            </a:r>
          </a:p>
          <a:p>
            <a:r>
              <a:rPr lang="en-US" dirty="0"/>
              <a:t>OEC technicians may observe the following two characteristics of this condition:</a:t>
            </a:r>
          </a:p>
          <a:p>
            <a:pPr lvl="1"/>
            <a:r>
              <a:rPr lang="en-US" sz="2200" dirty="0"/>
              <a:t>Blood pressure greater than 140/90 mm Hg (or a significant rise in one or both pressures)</a:t>
            </a:r>
          </a:p>
          <a:p>
            <a:pPr lvl="1"/>
            <a:r>
              <a:rPr lang="en-US" sz="2200" dirty="0"/>
              <a:t>Edema of the face and/or hands</a:t>
            </a:r>
          </a:p>
        </p:txBody>
      </p:sp>
      <p:pic>
        <p:nvPicPr>
          <p:cNvPr id="4" name="Picture 3"/>
          <p:cNvPicPr>
            <a:picLocks noChangeAspect="1"/>
          </p:cNvPicPr>
          <p:nvPr/>
        </p:nvPicPr>
        <p:blipFill>
          <a:blip r:embed="rId2"/>
          <a:stretch>
            <a:fillRect/>
          </a:stretch>
        </p:blipFill>
        <p:spPr>
          <a:xfrm>
            <a:off x="10200673" y="440311"/>
            <a:ext cx="1359526" cy="1365622"/>
          </a:xfrm>
          <a:prstGeom prst="rect">
            <a:avLst/>
          </a:prstGeom>
        </p:spPr>
      </p:pic>
      <p:sp>
        <p:nvSpPr>
          <p:cNvPr id="5" name="TextBox 4"/>
          <p:cNvSpPr txBox="1"/>
          <p:nvPr/>
        </p:nvSpPr>
        <p:spPr>
          <a:xfrm>
            <a:off x="10200673" y="897815"/>
            <a:ext cx="1359526" cy="461665"/>
          </a:xfrm>
          <a:prstGeom prst="rect">
            <a:avLst/>
          </a:prstGeom>
          <a:noFill/>
        </p:spPr>
        <p:txBody>
          <a:bodyPr wrap="square" rtlCol="0">
            <a:spAutoFit/>
          </a:bodyPr>
          <a:lstStyle/>
          <a:p>
            <a:pPr algn="ctr"/>
            <a:r>
              <a:rPr lang="en-US" sz="2400" b="1" dirty="0">
                <a:latin typeface="Arial Narrow" panose="020B0506020202030204" pitchFamily="34" charset="0"/>
              </a:rPr>
              <a:t>17-6</a:t>
            </a:r>
          </a:p>
        </p:txBody>
      </p:sp>
    </p:spTree>
    <p:extLst>
      <p:ext uri="{BB962C8B-B14F-4D97-AF65-F5344CB8AC3E}">
        <p14:creationId xmlns:p14="http://schemas.microsoft.com/office/powerpoint/2010/main" val="12476508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565EF40-10A8-403E-B17B-ADABE1660A2F}"/>
              </a:ext>
            </a:extLst>
          </p:cNvPr>
          <p:cNvSpPr>
            <a:spLocks noGrp="1"/>
          </p:cNvSpPr>
          <p:nvPr>
            <p:ph type="title"/>
          </p:nvPr>
        </p:nvSpPr>
        <p:spPr/>
        <p:txBody>
          <a:bodyPr/>
          <a:lstStyle/>
          <a:p>
            <a:r>
              <a:rPr lang="en-US" kern="1600" dirty="0"/>
              <a:t>Eclampsia</a:t>
            </a:r>
            <a:endParaRPr lang="en-US" sz="1400" b="1" i="0" u="none" strike="noStrike" kern="1600" baseline="0" dirty="0"/>
          </a:p>
        </p:txBody>
      </p:sp>
      <p:sp>
        <p:nvSpPr>
          <p:cNvPr id="3" name="Text Placeholder 2">
            <a:extLst>
              <a:ext uri="{FF2B5EF4-FFF2-40B4-BE49-F238E27FC236}">
                <a16:creationId xmlns:a16="http://schemas.microsoft.com/office/drawing/2014/main" xmlns="" id="{991DA390-41BC-4B6C-AC1A-C6BDEB93733A}"/>
              </a:ext>
            </a:extLst>
          </p:cNvPr>
          <p:cNvSpPr>
            <a:spLocks noGrp="1"/>
          </p:cNvSpPr>
          <p:nvPr>
            <p:ph type="body" idx="1"/>
          </p:nvPr>
        </p:nvSpPr>
        <p:spPr>
          <a:xfrm>
            <a:off x="849085" y="2299854"/>
            <a:ext cx="10711113" cy="3331689"/>
          </a:xfrm>
        </p:spPr>
        <p:txBody>
          <a:bodyPr/>
          <a:lstStyle/>
          <a:p>
            <a:pPr>
              <a:buClr>
                <a:schemeClr val="tx2"/>
              </a:buClr>
            </a:pPr>
            <a:r>
              <a:rPr lang="en-US" sz="2400" u="dbl" dirty="0">
                <a:solidFill>
                  <a:srgbClr val="C00000"/>
                </a:solidFill>
              </a:rPr>
              <a:t>Eclampsia</a:t>
            </a:r>
            <a:r>
              <a:rPr lang="en-US" sz="2400" dirty="0"/>
              <a:t> is when pregnancy-induced hypertension is complicated by seizures.</a:t>
            </a:r>
          </a:p>
          <a:p>
            <a:pPr lvl="1"/>
            <a:r>
              <a:rPr lang="en-US" sz="2400" dirty="0"/>
              <a:t>Severe form of pregnancy-induced hypertension usually develops late in pregnancy, close to the time of delivery.</a:t>
            </a:r>
          </a:p>
        </p:txBody>
      </p:sp>
      <p:pic>
        <p:nvPicPr>
          <p:cNvPr id="4" name="Picture 3"/>
          <p:cNvPicPr>
            <a:picLocks noChangeAspect="1"/>
          </p:cNvPicPr>
          <p:nvPr/>
        </p:nvPicPr>
        <p:blipFill>
          <a:blip r:embed="rId2"/>
          <a:stretch>
            <a:fillRect/>
          </a:stretch>
        </p:blipFill>
        <p:spPr>
          <a:xfrm>
            <a:off x="10200673" y="440311"/>
            <a:ext cx="1359526" cy="1365622"/>
          </a:xfrm>
          <a:prstGeom prst="rect">
            <a:avLst/>
          </a:prstGeom>
        </p:spPr>
      </p:pic>
      <p:sp>
        <p:nvSpPr>
          <p:cNvPr id="5" name="TextBox 4"/>
          <p:cNvSpPr txBox="1"/>
          <p:nvPr/>
        </p:nvSpPr>
        <p:spPr>
          <a:xfrm>
            <a:off x="10200673" y="897815"/>
            <a:ext cx="1359526" cy="461665"/>
          </a:xfrm>
          <a:prstGeom prst="rect">
            <a:avLst/>
          </a:prstGeom>
          <a:noFill/>
        </p:spPr>
        <p:txBody>
          <a:bodyPr wrap="square" rtlCol="0">
            <a:spAutoFit/>
          </a:bodyPr>
          <a:lstStyle/>
          <a:p>
            <a:pPr algn="ctr"/>
            <a:r>
              <a:rPr lang="en-US" sz="2400" b="1" dirty="0">
                <a:latin typeface="Arial Narrow" panose="020B0506020202030204" pitchFamily="34" charset="0"/>
              </a:rPr>
              <a:t>17-6</a:t>
            </a:r>
          </a:p>
        </p:txBody>
      </p:sp>
    </p:spTree>
    <p:extLst>
      <p:ext uri="{BB962C8B-B14F-4D97-AF65-F5344CB8AC3E}">
        <p14:creationId xmlns:p14="http://schemas.microsoft.com/office/powerpoint/2010/main" val="6436065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00F45D2-46B8-4F7B-A9D7-126A5B95AB35}"/>
              </a:ext>
            </a:extLst>
          </p:cNvPr>
          <p:cNvSpPr>
            <a:spLocks noGrp="1"/>
          </p:cNvSpPr>
          <p:nvPr>
            <p:ph type="title"/>
          </p:nvPr>
        </p:nvSpPr>
        <p:spPr/>
        <p:txBody>
          <a:bodyPr/>
          <a:lstStyle/>
          <a:p>
            <a:pPr marR="0" rtl="0"/>
            <a:r>
              <a:rPr lang="en-US" b="1" i="0" u="none" strike="noStrike" kern="1600" baseline="0" dirty="0"/>
              <a:t>Diabetes</a:t>
            </a:r>
            <a:r>
              <a:rPr lang="en-US" b="1" i="0" u="none" strike="noStrike" kern="1600" dirty="0"/>
              <a:t> of Pregnancy</a:t>
            </a:r>
            <a:endParaRPr lang="en-US" sz="1400" b="1" i="0" u="none" strike="noStrike" kern="1600" baseline="0" dirty="0"/>
          </a:p>
        </p:txBody>
      </p:sp>
      <p:sp>
        <p:nvSpPr>
          <p:cNvPr id="3" name="Text Placeholder 2">
            <a:extLst>
              <a:ext uri="{FF2B5EF4-FFF2-40B4-BE49-F238E27FC236}">
                <a16:creationId xmlns:a16="http://schemas.microsoft.com/office/drawing/2014/main" xmlns="" id="{D0D95836-18AB-4A3C-B305-C2095310E7E8}"/>
              </a:ext>
            </a:extLst>
          </p:cNvPr>
          <p:cNvSpPr>
            <a:spLocks noGrp="1"/>
          </p:cNvSpPr>
          <p:nvPr>
            <p:ph type="body" idx="1"/>
          </p:nvPr>
        </p:nvSpPr>
        <p:spPr>
          <a:xfrm>
            <a:off x="921442" y="2232733"/>
            <a:ext cx="10349116" cy="3724722"/>
          </a:xfrm>
        </p:spPr>
        <p:txBody>
          <a:bodyPr/>
          <a:lstStyle/>
          <a:p>
            <a:r>
              <a:rPr lang="en-US" dirty="0"/>
              <a:t>Known as g</a:t>
            </a:r>
            <a:r>
              <a:rPr lang="en-US" u="none" strike="noStrike" baseline="0" dirty="0"/>
              <a:t>estational diabetes </a:t>
            </a:r>
          </a:p>
          <a:p>
            <a:r>
              <a:rPr lang="en-US" u="none" strike="noStrike" baseline="0" dirty="0"/>
              <a:t>Always be concerned that a woman could have new-onset diabetes when pregnant.</a:t>
            </a:r>
          </a:p>
          <a:p>
            <a:pPr lvl="1"/>
            <a:r>
              <a:rPr lang="en-US" dirty="0"/>
              <a:t>Symptoms</a:t>
            </a:r>
            <a:r>
              <a:rPr lang="en-US" u="none" strike="noStrike" baseline="0" dirty="0"/>
              <a:t> of hyperglycemia</a:t>
            </a:r>
          </a:p>
          <a:p>
            <a:r>
              <a:rPr lang="en-US" u="none" strike="noStrike" baseline="0" dirty="0"/>
              <a:t>First responder care is the same for anyone with diabetes, but the patient needs referral to a qualified medical professional for definitive care.</a:t>
            </a:r>
          </a:p>
          <a:p>
            <a:r>
              <a:rPr lang="en-US" dirty="0"/>
              <a:t>Following delivery, most women’s blood sugar levels will return to normal.</a:t>
            </a:r>
          </a:p>
          <a:p>
            <a:endParaRPr lang="en-US" u="none" strike="noStrike" baseline="0" dirty="0"/>
          </a:p>
        </p:txBody>
      </p:sp>
      <p:pic>
        <p:nvPicPr>
          <p:cNvPr id="4" name="Picture 3"/>
          <p:cNvPicPr>
            <a:picLocks noChangeAspect="1"/>
          </p:cNvPicPr>
          <p:nvPr/>
        </p:nvPicPr>
        <p:blipFill>
          <a:blip r:embed="rId2"/>
          <a:stretch>
            <a:fillRect/>
          </a:stretch>
        </p:blipFill>
        <p:spPr>
          <a:xfrm>
            <a:off x="10200673" y="440311"/>
            <a:ext cx="1359526" cy="1365622"/>
          </a:xfrm>
          <a:prstGeom prst="rect">
            <a:avLst/>
          </a:prstGeom>
        </p:spPr>
      </p:pic>
      <p:sp>
        <p:nvSpPr>
          <p:cNvPr id="5" name="TextBox 4"/>
          <p:cNvSpPr txBox="1"/>
          <p:nvPr/>
        </p:nvSpPr>
        <p:spPr>
          <a:xfrm>
            <a:off x="10200673" y="897815"/>
            <a:ext cx="1359526" cy="461665"/>
          </a:xfrm>
          <a:prstGeom prst="rect">
            <a:avLst/>
          </a:prstGeom>
          <a:noFill/>
        </p:spPr>
        <p:txBody>
          <a:bodyPr wrap="square" rtlCol="0">
            <a:spAutoFit/>
          </a:bodyPr>
          <a:lstStyle/>
          <a:p>
            <a:pPr algn="ctr"/>
            <a:r>
              <a:rPr lang="en-US" sz="2400" b="1" dirty="0">
                <a:latin typeface="Arial Narrow" panose="020B0506020202030204" pitchFamily="34" charset="0"/>
              </a:rPr>
              <a:t>17-6</a:t>
            </a:r>
          </a:p>
        </p:txBody>
      </p:sp>
    </p:spTree>
    <p:extLst>
      <p:ext uri="{BB962C8B-B14F-4D97-AF65-F5344CB8AC3E}">
        <p14:creationId xmlns:p14="http://schemas.microsoft.com/office/powerpoint/2010/main" val="4130237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5A8F3747-2B0C-A543-976C-719721FA9D78}"/>
              </a:ext>
            </a:extLst>
          </p:cNvPr>
          <p:cNvSpPr>
            <a:spLocks noGrp="1"/>
          </p:cNvSpPr>
          <p:nvPr>
            <p:ph type="body" sz="quarter" idx="10"/>
          </p:nvPr>
        </p:nvSpPr>
        <p:spPr/>
        <p:txBody>
          <a:bodyPr/>
          <a:lstStyle/>
          <a:p>
            <a:r>
              <a:rPr lang="en-US" dirty="0"/>
              <a:t>Patient Assessment</a:t>
            </a:r>
          </a:p>
        </p:txBody>
      </p:sp>
    </p:spTree>
    <p:extLst>
      <p:ext uri="{BB962C8B-B14F-4D97-AF65-F5344CB8AC3E}">
        <p14:creationId xmlns:p14="http://schemas.microsoft.com/office/powerpoint/2010/main" val="572511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31D4B85-A570-4549-B86C-A64234F4A95C}"/>
              </a:ext>
            </a:extLst>
          </p:cNvPr>
          <p:cNvSpPr>
            <a:spLocks noGrp="1"/>
          </p:cNvSpPr>
          <p:nvPr>
            <p:ph type="title"/>
          </p:nvPr>
        </p:nvSpPr>
        <p:spPr/>
        <p:txBody>
          <a:bodyPr/>
          <a:lstStyle/>
          <a:p>
            <a:pPr marR="0" rtl="0"/>
            <a:r>
              <a:rPr lang="en-US" b="1" i="0" u="none" strike="noStrike" kern="1600" baseline="0" dirty="0"/>
              <a:t>Exam of a Woman</a:t>
            </a:r>
            <a:endParaRPr lang="en-US" sz="1400" b="1" i="0" u="none" strike="noStrike" kern="1600" baseline="0" dirty="0"/>
          </a:p>
        </p:txBody>
      </p:sp>
      <p:sp>
        <p:nvSpPr>
          <p:cNvPr id="3" name="Text Placeholder 2">
            <a:extLst>
              <a:ext uri="{FF2B5EF4-FFF2-40B4-BE49-F238E27FC236}">
                <a16:creationId xmlns:a16="http://schemas.microsoft.com/office/drawing/2014/main" xmlns="" id="{4346B368-9C51-4DA9-BD3F-01E775721DB5}"/>
              </a:ext>
            </a:extLst>
          </p:cNvPr>
          <p:cNvSpPr>
            <a:spLocks noGrp="1"/>
          </p:cNvSpPr>
          <p:nvPr>
            <p:ph type="body" idx="1"/>
          </p:nvPr>
        </p:nvSpPr>
        <p:spPr>
          <a:xfrm>
            <a:off x="878205" y="2290618"/>
            <a:ext cx="10435590" cy="3877953"/>
          </a:xfrm>
        </p:spPr>
        <p:txBody>
          <a:bodyPr/>
          <a:lstStyle/>
          <a:p>
            <a:pPr marR="0" lvl="0" rtl="0" hangingPunct="0"/>
            <a:r>
              <a:rPr lang="en-US" sz="2000" u="none" strike="noStrike" baseline="0" dirty="0"/>
              <a:t>Always be mindful of a woman’s need for privacy. </a:t>
            </a:r>
          </a:p>
          <a:p>
            <a:pPr marR="0" lvl="0" rtl="0" hangingPunct="0"/>
            <a:r>
              <a:rPr lang="en-US" sz="2000" u="none" strike="noStrike" baseline="0" dirty="0"/>
              <a:t>Although a gynecologic or obstetric history is crucial, try to ask the necessary questions in a way and in a place where others cannot overhear your conversation.</a:t>
            </a:r>
          </a:p>
          <a:p>
            <a:pPr hangingPunct="0"/>
            <a:r>
              <a:rPr lang="en-US" u="none" strike="noStrike" baseline="0" dirty="0"/>
              <a:t>In general, undressing a woman in an outdoor environment to perform an examination is not necessary.</a:t>
            </a:r>
          </a:p>
          <a:p>
            <a:pPr lvl="1" hangingPunct="0"/>
            <a:r>
              <a:rPr lang="en-US" dirty="0"/>
              <a:t>W</a:t>
            </a:r>
            <a:r>
              <a:rPr lang="en-US" u="none" strike="noStrike" baseline="0" dirty="0"/>
              <a:t>ait until she has reached a patrol facility or other first-aid facility where a female assistant can help with the inspection of the affected areas in privacy. </a:t>
            </a:r>
          </a:p>
          <a:p>
            <a:pPr lvl="1" hangingPunct="0"/>
            <a:r>
              <a:rPr lang="en-US" u="none" strike="noStrike" baseline="0" dirty="0"/>
              <a:t>If evacuation will take a long time and the woman is in labor, inspect for crowning.</a:t>
            </a:r>
          </a:p>
          <a:p>
            <a:pPr lvl="1" hangingPunct="0"/>
            <a:r>
              <a:rPr lang="en-US" u="none" strike="noStrike" baseline="0" dirty="0"/>
              <a:t>Improvise some screening using clothing, sheets, towels, or sleeping bags.</a:t>
            </a:r>
          </a:p>
        </p:txBody>
      </p:sp>
      <p:pic>
        <p:nvPicPr>
          <p:cNvPr id="4" name="Picture 3"/>
          <p:cNvPicPr>
            <a:picLocks noChangeAspect="1"/>
          </p:cNvPicPr>
          <p:nvPr/>
        </p:nvPicPr>
        <p:blipFill>
          <a:blip r:embed="rId2"/>
          <a:stretch>
            <a:fillRect/>
          </a:stretch>
        </p:blipFill>
        <p:spPr>
          <a:xfrm>
            <a:off x="10200673" y="440311"/>
            <a:ext cx="1359526" cy="1365622"/>
          </a:xfrm>
          <a:prstGeom prst="rect">
            <a:avLst/>
          </a:prstGeom>
        </p:spPr>
      </p:pic>
      <p:sp>
        <p:nvSpPr>
          <p:cNvPr id="5" name="TextBox 4"/>
          <p:cNvSpPr txBox="1"/>
          <p:nvPr/>
        </p:nvSpPr>
        <p:spPr>
          <a:xfrm>
            <a:off x="10200673" y="897815"/>
            <a:ext cx="1359526" cy="461665"/>
          </a:xfrm>
          <a:prstGeom prst="rect">
            <a:avLst/>
          </a:prstGeom>
          <a:noFill/>
        </p:spPr>
        <p:txBody>
          <a:bodyPr wrap="square" rtlCol="0">
            <a:spAutoFit/>
          </a:bodyPr>
          <a:lstStyle/>
          <a:p>
            <a:pPr algn="ctr"/>
            <a:r>
              <a:rPr lang="en-US" sz="2400" b="1" dirty="0">
                <a:latin typeface="Arial Narrow" panose="020B0506020202030204" pitchFamily="34" charset="0"/>
              </a:rPr>
              <a:t>17-7</a:t>
            </a:r>
          </a:p>
        </p:txBody>
      </p:sp>
    </p:spTree>
    <p:extLst>
      <p:ext uri="{BB962C8B-B14F-4D97-AF65-F5344CB8AC3E}">
        <p14:creationId xmlns:p14="http://schemas.microsoft.com/office/powerpoint/2010/main" val="39051260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54D69B0-0CAA-473B-BD12-A2BF81ACA3A6}"/>
              </a:ext>
            </a:extLst>
          </p:cNvPr>
          <p:cNvSpPr>
            <a:spLocks noGrp="1"/>
          </p:cNvSpPr>
          <p:nvPr>
            <p:ph type="title"/>
          </p:nvPr>
        </p:nvSpPr>
        <p:spPr/>
        <p:txBody>
          <a:bodyPr/>
          <a:lstStyle/>
          <a:p>
            <a:pPr marR="0" rtl="0"/>
            <a:r>
              <a:rPr lang="en-US" b="1" i="0" u="none" strike="noStrike" kern="1600" baseline="0" dirty="0"/>
              <a:t>Exam of a Non-Pregnant Woman</a:t>
            </a:r>
            <a:endParaRPr lang="en-US" sz="2000" b="1" i="0" u="none" strike="noStrike" kern="1600" baseline="0" dirty="0"/>
          </a:p>
        </p:txBody>
      </p:sp>
      <p:sp>
        <p:nvSpPr>
          <p:cNvPr id="3" name="Text Placeholder 2">
            <a:extLst>
              <a:ext uri="{FF2B5EF4-FFF2-40B4-BE49-F238E27FC236}">
                <a16:creationId xmlns:a16="http://schemas.microsoft.com/office/drawing/2014/main" xmlns="" id="{008A866A-33CE-454B-8A03-9E2ED7BF4527}"/>
              </a:ext>
            </a:extLst>
          </p:cNvPr>
          <p:cNvSpPr>
            <a:spLocks noGrp="1"/>
          </p:cNvSpPr>
          <p:nvPr>
            <p:ph type="body" idx="1"/>
          </p:nvPr>
        </p:nvSpPr>
        <p:spPr>
          <a:xfrm>
            <a:off x="877454" y="1995053"/>
            <a:ext cx="10612581" cy="4162961"/>
          </a:xfrm>
        </p:spPr>
        <p:txBody>
          <a:bodyPr/>
          <a:lstStyle/>
          <a:p>
            <a:r>
              <a:rPr lang="en-US" sz="2400" u="none" strike="noStrike" baseline="0" dirty="0"/>
              <a:t>When examining a nonpregnant woman who has abdominal pain or vaginal bleeding, place her in a position of comfort.</a:t>
            </a:r>
          </a:p>
          <a:p>
            <a:r>
              <a:rPr lang="en-US" sz="2400" u="none" strike="noStrike" baseline="0" dirty="0"/>
              <a:t>Look at the abdomen, noting any distention or discoloration.</a:t>
            </a:r>
          </a:p>
          <a:p>
            <a:r>
              <a:rPr lang="en-US" sz="2400" u="none" strike="noStrike" baseline="0" dirty="0"/>
              <a:t>Have the patient use one finger to point to where her pain is most intense.</a:t>
            </a:r>
          </a:p>
          <a:p>
            <a:pPr lvl="1"/>
            <a:r>
              <a:rPr lang="en-US" dirty="0"/>
              <a:t>I</a:t>
            </a:r>
            <a:r>
              <a:rPr lang="en-US" u="none" strike="noStrike" baseline="0" dirty="0"/>
              <a:t>f abdominal pain is present, determine the quality, location, and timing, and whether any back pain is present. </a:t>
            </a:r>
          </a:p>
          <a:p>
            <a:pPr lvl="1"/>
            <a:r>
              <a:rPr lang="en-US" dirty="0"/>
              <a:t>C</a:t>
            </a:r>
            <a:r>
              <a:rPr lang="en-US" u="none" strike="noStrike" baseline="0" dirty="0"/>
              <a:t>onditions other than pregnancy may be the cause of the pain. </a:t>
            </a:r>
          </a:p>
          <a:p>
            <a:r>
              <a:rPr lang="en-US" sz="2400" dirty="0"/>
              <a:t>Gently palpate the four quadrants of the abdomen and the suprapubic region.</a:t>
            </a:r>
          </a:p>
          <a:p>
            <a:pPr lvl="1"/>
            <a:r>
              <a:rPr lang="en-US" dirty="0"/>
              <a:t>Note tenderness or if shows guarding </a:t>
            </a:r>
          </a:p>
          <a:p>
            <a:pPr lvl="1"/>
            <a:endParaRPr lang="en-US" sz="2600" u="none" strike="noStrike" baseline="0" dirty="0"/>
          </a:p>
        </p:txBody>
      </p:sp>
      <p:pic>
        <p:nvPicPr>
          <p:cNvPr id="4" name="Picture 3"/>
          <p:cNvPicPr>
            <a:picLocks noChangeAspect="1"/>
          </p:cNvPicPr>
          <p:nvPr/>
        </p:nvPicPr>
        <p:blipFill>
          <a:blip r:embed="rId2"/>
          <a:stretch>
            <a:fillRect/>
          </a:stretch>
        </p:blipFill>
        <p:spPr>
          <a:xfrm>
            <a:off x="10200673" y="440311"/>
            <a:ext cx="1359526" cy="1365622"/>
          </a:xfrm>
          <a:prstGeom prst="rect">
            <a:avLst/>
          </a:prstGeom>
        </p:spPr>
      </p:pic>
      <p:sp>
        <p:nvSpPr>
          <p:cNvPr id="5" name="TextBox 4"/>
          <p:cNvSpPr txBox="1"/>
          <p:nvPr/>
        </p:nvSpPr>
        <p:spPr>
          <a:xfrm>
            <a:off x="10200673" y="897815"/>
            <a:ext cx="1359526" cy="461665"/>
          </a:xfrm>
          <a:prstGeom prst="rect">
            <a:avLst/>
          </a:prstGeom>
          <a:noFill/>
        </p:spPr>
        <p:txBody>
          <a:bodyPr wrap="square" rtlCol="0">
            <a:spAutoFit/>
          </a:bodyPr>
          <a:lstStyle/>
          <a:p>
            <a:pPr algn="ctr"/>
            <a:r>
              <a:rPr lang="en-US" sz="2400" b="1" dirty="0">
                <a:latin typeface="Arial Narrow" panose="020B0506020202030204" pitchFamily="34" charset="0"/>
              </a:rPr>
              <a:t>17-7</a:t>
            </a:r>
          </a:p>
        </p:txBody>
      </p:sp>
    </p:spTree>
    <p:extLst>
      <p:ext uri="{BB962C8B-B14F-4D97-AF65-F5344CB8AC3E}">
        <p14:creationId xmlns:p14="http://schemas.microsoft.com/office/powerpoint/2010/main" val="22923118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54D69B0-0CAA-473B-BD12-A2BF81ACA3A6}"/>
              </a:ext>
            </a:extLst>
          </p:cNvPr>
          <p:cNvSpPr>
            <a:spLocks noGrp="1"/>
          </p:cNvSpPr>
          <p:nvPr>
            <p:ph type="title"/>
          </p:nvPr>
        </p:nvSpPr>
        <p:spPr/>
        <p:txBody>
          <a:bodyPr/>
          <a:lstStyle/>
          <a:p>
            <a:pPr marR="0" rtl="0"/>
            <a:r>
              <a:rPr lang="en-US" b="1" i="0" u="none" strike="noStrike" kern="1600" baseline="0" dirty="0"/>
              <a:t>Exam of a Woman’s Genital Region</a:t>
            </a:r>
            <a:endParaRPr lang="en-US" sz="2000" b="1" i="0" u="none" strike="noStrike" kern="1600" baseline="0" dirty="0"/>
          </a:p>
        </p:txBody>
      </p:sp>
      <p:sp>
        <p:nvSpPr>
          <p:cNvPr id="3" name="Text Placeholder 2">
            <a:extLst>
              <a:ext uri="{FF2B5EF4-FFF2-40B4-BE49-F238E27FC236}">
                <a16:creationId xmlns:a16="http://schemas.microsoft.com/office/drawing/2014/main" xmlns="" id="{008A866A-33CE-454B-8A03-9E2ED7BF4527}"/>
              </a:ext>
            </a:extLst>
          </p:cNvPr>
          <p:cNvSpPr>
            <a:spLocks noGrp="1"/>
          </p:cNvSpPr>
          <p:nvPr>
            <p:ph type="body" idx="1"/>
          </p:nvPr>
        </p:nvSpPr>
        <p:spPr>
          <a:xfrm>
            <a:off x="776605" y="2438400"/>
            <a:ext cx="10435590" cy="3654961"/>
          </a:xfrm>
        </p:spPr>
        <p:txBody>
          <a:bodyPr/>
          <a:lstStyle/>
          <a:p>
            <a:pPr lvl="1"/>
            <a:r>
              <a:rPr lang="en-US" sz="2400" dirty="0"/>
              <a:t>OEC technicians should not examine a non-pregnant woman’s genital region unless she has a history of trauma and ongoing hemorrhage. </a:t>
            </a:r>
          </a:p>
          <a:p>
            <a:pPr lvl="1"/>
            <a:r>
              <a:rPr lang="en-US" sz="2400" dirty="0"/>
              <a:t>If the responder is male, and a female responder is immediately available, consider having the woman conduct the exam. </a:t>
            </a:r>
          </a:p>
          <a:p>
            <a:pPr lvl="1"/>
            <a:r>
              <a:rPr lang="en-US" sz="2400" dirty="0"/>
              <a:t>Patrollers should only visually inspect the female genitalia. </a:t>
            </a:r>
          </a:p>
          <a:p>
            <a:pPr lvl="2"/>
            <a:endParaRPr lang="en-US" sz="2000" u="none" strike="noStrike" baseline="0" dirty="0"/>
          </a:p>
        </p:txBody>
      </p:sp>
      <p:pic>
        <p:nvPicPr>
          <p:cNvPr id="4" name="Picture 3"/>
          <p:cNvPicPr>
            <a:picLocks noChangeAspect="1"/>
          </p:cNvPicPr>
          <p:nvPr/>
        </p:nvPicPr>
        <p:blipFill>
          <a:blip r:embed="rId2"/>
          <a:stretch>
            <a:fillRect/>
          </a:stretch>
        </p:blipFill>
        <p:spPr>
          <a:xfrm>
            <a:off x="10200673" y="440311"/>
            <a:ext cx="1359526" cy="1365622"/>
          </a:xfrm>
          <a:prstGeom prst="rect">
            <a:avLst/>
          </a:prstGeom>
        </p:spPr>
      </p:pic>
      <p:sp>
        <p:nvSpPr>
          <p:cNvPr id="5" name="TextBox 4"/>
          <p:cNvSpPr txBox="1"/>
          <p:nvPr/>
        </p:nvSpPr>
        <p:spPr>
          <a:xfrm>
            <a:off x="10200673" y="897815"/>
            <a:ext cx="1359526" cy="461665"/>
          </a:xfrm>
          <a:prstGeom prst="rect">
            <a:avLst/>
          </a:prstGeom>
          <a:noFill/>
        </p:spPr>
        <p:txBody>
          <a:bodyPr wrap="square" rtlCol="0">
            <a:spAutoFit/>
          </a:bodyPr>
          <a:lstStyle/>
          <a:p>
            <a:pPr algn="ctr"/>
            <a:r>
              <a:rPr lang="en-US" sz="2400" b="1" dirty="0">
                <a:latin typeface="Arial Narrow" panose="020B0506020202030204" pitchFamily="34" charset="0"/>
              </a:rPr>
              <a:t>17-7</a:t>
            </a:r>
          </a:p>
        </p:txBody>
      </p:sp>
    </p:spTree>
    <p:extLst>
      <p:ext uri="{BB962C8B-B14F-4D97-AF65-F5344CB8AC3E}">
        <p14:creationId xmlns:p14="http://schemas.microsoft.com/office/powerpoint/2010/main" val="5120933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06BB2C9-4651-49F9-A3FA-DFE6E3AE3E69}"/>
              </a:ext>
            </a:extLst>
          </p:cNvPr>
          <p:cNvSpPr>
            <a:spLocks noGrp="1"/>
          </p:cNvSpPr>
          <p:nvPr>
            <p:ph type="title"/>
          </p:nvPr>
        </p:nvSpPr>
        <p:spPr/>
        <p:txBody>
          <a:bodyPr/>
          <a:lstStyle/>
          <a:p>
            <a:pPr marR="0" rtl="0"/>
            <a:r>
              <a:rPr lang="en-US" b="1" i="0" u="none" strike="noStrike" kern="1600" baseline="0" dirty="0"/>
              <a:t>Exam of</a:t>
            </a:r>
            <a:r>
              <a:rPr lang="en-US" b="1" i="0" u="none" strike="noStrike" kern="1600" dirty="0"/>
              <a:t> a Pregnant Woman</a:t>
            </a:r>
            <a:endParaRPr lang="en-US" sz="1400" b="1" i="0" u="none" strike="noStrike" kern="1600" baseline="0" dirty="0"/>
          </a:p>
        </p:txBody>
      </p:sp>
      <p:sp>
        <p:nvSpPr>
          <p:cNvPr id="3" name="Text Placeholder 2">
            <a:extLst>
              <a:ext uri="{FF2B5EF4-FFF2-40B4-BE49-F238E27FC236}">
                <a16:creationId xmlns:a16="http://schemas.microsoft.com/office/drawing/2014/main" xmlns="" id="{B816E5D1-59DA-4DF1-94E8-C4BFCAC53669}"/>
              </a:ext>
            </a:extLst>
          </p:cNvPr>
          <p:cNvSpPr>
            <a:spLocks noGrp="1"/>
          </p:cNvSpPr>
          <p:nvPr>
            <p:ph type="body" idx="1"/>
          </p:nvPr>
        </p:nvSpPr>
        <p:spPr>
          <a:xfrm>
            <a:off x="905164" y="2632364"/>
            <a:ext cx="10363200" cy="3536208"/>
          </a:xfrm>
        </p:spPr>
        <p:txBody>
          <a:bodyPr/>
          <a:lstStyle/>
          <a:p>
            <a:pPr lvl="0"/>
            <a:r>
              <a:rPr lang="en-US" sz="2400" dirty="0"/>
              <a:t>Note whether the uterus feels tight, as during a uterine contraction, or if there is tenderness upon palpation.</a:t>
            </a:r>
          </a:p>
          <a:p>
            <a:pPr lvl="1"/>
            <a:r>
              <a:rPr lang="en-US" sz="2400" dirty="0"/>
              <a:t>If the uterus is easily palpable, attempt to detect any fetal movement. </a:t>
            </a:r>
          </a:p>
          <a:p>
            <a:pPr lvl="1"/>
            <a:r>
              <a:rPr lang="en-US" sz="2400" dirty="0"/>
              <a:t>Look for a bloody show or amniotic fluid leaking from ruptured membranes</a:t>
            </a:r>
            <a:r>
              <a:rPr lang="en-US" dirty="0"/>
              <a:t>.</a:t>
            </a:r>
          </a:p>
          <a:p>
            <a:pPr marL="0" marR="0" lvl="0" indent="0" defTabSz="914400" eaLnBrk="1" fontAlgn="auto" latinLnBrk="0" hangingPunct="1">
              <a:lnSpc>
                <a:spcPct val="100000"/>
              </a:lnSpc>
              <a:spcBef>
                <a:spcPts val="0"/>
              </a:spcBef>
              <a:spcAft>
                <a:spcPts val="0"/>
              </a:spcAft>
              <a:buClrTx/>
              <a:buSzTx/>
              <a:buFontTx/>
              <a:buNone/>
              <a:tabLst/>
              <a:defRPr/>
            </a:pPr>
            <a:endParaRPr lang="en-US" u="none" strike="noStrike" baseline="0" dirty="0"/>
          </a:p>
        </p:txBody>
      </p:sp>
      <p:pic>
        <p:nvPicPr>
          <p:cNvPr id="5" name="Picture 4"/>
          <p:cNvPicPr>
            <a:picLocks noChangeAspect="1"/>
          </p:cNvPicPr>
          <p:nvPr/>
        </p:nvPicPr>
        <p:blipFill>
          <a:blip r:embed="rId2"/>
          <a:stretch>
            <a:fillRect/>
          </a:stretch>
        </p:blipFill>
        <p:spPr>
          <a:xfrm>
            <a:off x="10200673" y="440311"/>
            <a:ext cx="1359526" cy="1365622"/>
          </a:xfrm>
          <a:prstGeom prst="rect">
            <a:avLst/>
          </a:prstGeom>
        </p:spPr>
      </p:pic>
      <p:sp>
        <p:nvSpPr>
          <p:cNvPr id="6" name="TextBox 5"/>
          <p:cNvSpPr txBox="1"/>
          <p:nvPr/>
        </p:nvSpPr>
        <p:spPr>
          <a:xfrm>
            <a:off x="10200673" y="897815"/>
            <a:ext cx="1359526" cy="461665"/>
          </a:xfrm>
          <a:prstGeom prst="rect">
            <a:avLst/>
          </a:prstGeom>
          <a:noFill/>
        </p:spPr>
        <p:txBody>
          <a:bodyPr wrap="square" rtlCol="0">
            <a:spAutoFit/>
          </a:bodyPr>
          <a:lstStyle/>
          <a:p>
            <a:pPr algn="ctr"/>
            <a:r>
              <a:rPr lang="en-US" sz="2400" b="1" dirty="0">
                <a:latin typeface="Arial Narrow" panose="020B0506020202030204" pitchFamily="34" charset="0"/>
              </a:rPr>
              <a:t>17-7</a:t>
            </a:r>
          </a:p>
        </p:txBody>
      </p:sp>
    </p:spTree>
    <p:extLst>
      <p:ext uri="{BB962C8B-B14F-4D97-AF65-F5344CB8AC3E}">
        <p14:creationId xmlns:p14="http://schemas.microsoft.com/office/powerpoint/2010/main" val="42753128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5A8F3747-2B0C-A543-976C-719721FA9D78}"/>
              </a:ext>
            </a:extLst>
          </p:cNvPr>
          <p:cNvSpPr>
            <a:spLocks noGrp="1"/>
          </p:cNvSpPr>
          <p:nvPr>
            <p:ph type="body" sz="quarter" idx="10"/>
          </p:nvPr>
        </p:nvSpPr>
        <p:spPr/>
        <p:txBody>
          <a:bodyPr/>
          <a:lstStyle/>
          <a:p>
            <a:r>
              <a:rPr lang="en-US" dirty="0"/>
              <a:t>Management</a:t>
            </a:r>
          </a:p>
        </p:txBody>
      </p:sp>
    </p:spTree>
    <p:extLst>
      <p:ext uri="{BB962C8B-B14F-4D97-AF65-F5344CB8AC3E}">
        <p14:creationId xmlns:p14="http://schemas.microsoft.com/office/powerpoint/2010/main" val="1588042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0216FC4-2430-4EF0-8D0E-620B324A5D27}"/>
              </a:ext>
            </a:extLst>
          </p:cNvPr>
          <p:cNvSpPr>
            <a:spLocks noGrp="1"/>
          </p:cNvSpPr>
          <p:nvPr>
            <p:ph type="title"/>
          </p:nvPr>
        </p:nvSpPr>
        <p:spPr/>
        <p:txBody>
          <a:bodyPr/>
          <a:lstStyle/>
          <a:p>
            <a:pPr marR="0" rtl="0"/>
            <a:r>
              <a:rPr lang="en-US" b="1" i="0" u="none" strike="noStrike" kern="1600" baseline="0" dirty="0"/>
              <a:t>Management: Vaginal Bleeding</a:t>
            </a:r>
            <a:endParaRPr lang="en-US" sz="1400" b="1" i="0" u="none" strike="noStrike" kern="1600" baseline="0" dirty="0"/>
          </a:p>
        </p:txBody>
      </p:sp>
      <p:sp>
        <p:nvSpPr>
          <p:cNvPr id="3" name="Text Placeholder 2">
            <a:extLst>
              <a:ext uri="{FF2B5EF4-FFF2-40B4-BE49-F238E27FC236}">
                <a16:creationId xmlns:a16="http://schemas.microsoft.com/office/drawing/2014/main" xmlns="" id="{5FD2334C-22A4-4BCA-B2D4-90C0F6FCA4DC}"/>
              </a:ext>
            </a:extLst>
          </p:cNvPr>
          <p:cNvSpPr>
            <a:spLocks noGrp="1"/>
          </p:cNvSpPr>
          <p:nvPr>
            <p:ph type="body" idx="1"/>
          </p:nvPr>
        </p:nvSpPr>
        <p:spPr>
          <a:xfrm>
            <a:off x="878205" y="2493818"/>
            <a:ext cx="10435590" cy="3369953"/>
          </a:xfrm>
        </p:spPr>
        <p:txBody>
          <a:bodyPr/>
          <a:lstStyle/>
          <a:p>
            <a:pPr marR="0" lvl="0" rtl="0"/>
            <a:r>
              <a:rPr lang="en-US" sz="2400" u="none" strike="noStrike" baseline="0" dirty="0"/>
              <a:t>Vaginal bleeding cannot be stopped using dressings or bandages or by packing the vagina. </a:t>
            </a:r>
          </a:p>
          <a:p>
            <a:pPr lvl="1"/>
            <a:r>
              <a:rPr lang="en-US" sz="2400" dirty="0"/>
              <a:t>U</a:t>
            </a:r>
            <a:r>
              <a:rPr lang="en-US" sz="2400" u="none" strike="noStrike" baseline="0" dirty="0"/>
              <a:t>se an external pad to absorb the blood, but this will not control it. </a:t>
            </a:r>
          </a:p>
          <a:p>
            <a:pPr lvl="1"/>
            <a:r>
              <a:rPr lang="en-US" sz="2400" u="none" strike="noStrike" baseline="0" dirty="0"/>
              <a:t>May lose 30% to 35% of their blood volume before showing signs of shock</a:t>
            </a:r>
          </a:p>
        </p:txBody>
      </p:sp>
      <p:pic>
        <p:nvPicPr>
          <p:cNvPr id="4" name="Picture 3"/>
          <p:cNvPicPr>
            <a:picLocks noChangeAspect="1"/>
          </p:cNvPicPr>
          <p:nvPr/>
        </p:nvPicPr>
        <p:blipFill>
          <a:blip r:embed="rId2"/>
          <a:stretch>
            <a:fillRect/>
          </a:stretch>
        </p:blipFill>
        <p:spPr>
          <a:xfrm>
            <a:off x="10516738" y="440311"/>
            <a:ext cx="1359526" cy="1365622"/>
          </a:xfrm>
          <a:prstGeom prst="rect">
            <a:avLst/>
          </a:prstGeom>
        </p:spPr>
      </p:pic>
      <p:sp>
        <p:nvSpPr>
          <p:cNvPr id="5" name="TextBox 4"/>
          <p:cNvSpPr txBox="1"/>
          <p:nvPr/>
        </p:nvSpPr>
        <p:spPr>
          <a:xfrm>
            <a:off x="10358870" y="929239"/>
            <a:ext cx="1675262" cy="461665"/>
          </a:xfrm>
          <a:prstGeom prst="rect">
            <a:avLst/>
          </a:prstGeom>
          <a:noFill/>
        </p:spPr>
        <p:txBody>
          <a:bodyPr wrap="square" rtlCol="0">
            <a:spAutoFit/>
          </a:bodyPr>
          <a:lstStyle/>
          <a:p>
            <a:pPr algn="ctr"/>
            <a:r>
              <a:rPr lang="en-US" sz="2400" b="1" dirty="0">
                <a:latin typeface="Arial Narrow" panose="020B0506020202030204" pitchFamily="34" charset="0"/>
              </a:rPr>
              <a:t>17-9</a:t>
            </a:r>
          </a:p>
        </p:txBody>
      </p:sp>
    </p:spTree>
    <p:extLst>
      <p:ext uri="{BB962C8B-B14F-4D97-AF65-F5344CB8AC3E}">
        <p14:creationId xmlns:p14="http://schemas.microsoft.com/office/powerpoint/2010/main" val="915809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7201728-804E-49BF-8F1A-20A543988841}"/>
              </a:ext>
            </a:extLst>
          </p:cNvPr>
          <p:cNvSpPr>
            <a:spLocks noGrp="1"/>
          </p:cNvSpPr>
          <p:nvPr>
            <p:ph type="title"/>
          </p:nvPr>
        </p:nvSpPr>
        <p:spPr/>
        <p:txBody>
          <a:bodyPr/>
          <a:lstStyle/>
          <a:p>
            <a:pPr marR="0" rtl="0"/>
            <a:r>
              <a:rPr lang="en-US" b="1" i="0" u="none" strike="noStrike" kern="1600" baseline="0" dirty="0"/>
              <a:t>Objectives</a:t>
            </a:r>
          </a:p>
        </p:txBody>
      </p:sp>
      <p:sp>
        <p:nvSpPr>
          <p:cNvPr id="3" name="Text Placeholder 2">
            <a:extLst>
              <a:ext uri="{FF2B5EF4-FFF2-40B4-BE49-F238E27FC236}">
                <a16:creationId xmlns:a16="http://schemas.microsoft.com/office/drawing/2014/main" xmlns="" id="{4B28FFC5-76EE-490B-99AA-7B87AA1ECCEC}"/>
              </a:ext>
            </a:extLst>
          </p:cNvPr>
          <p:cNvSpPr>
            <a:spLocks noGrp="1"/>
          </p:cNvSpPr>
          <p:nvPr>
            <p:ph type="body" idx="1"/>
          </p:nvPr>
        </p:nvSpPr>
        <p:spPr/>
        <p:txBody>
          <a:bodyPr/>
          <a:lstStyle/>
          <a:p>
            <a:pPr marR="0" lvl="0" rtl="0"/>
            <a:r>
              <a:rPr lang="en-US" u="none" strike="noStrike" baseline="0" dirty="0"/>
              <a:t>17-5  Describe the three trimesters of a normal pregnancy.</a:t>
            </a:r>
          </a:p>
          <a:p>
            <a:pPr marR="0" lvl="0" rtl="0"/>
            <a:r>
              <a:rPr lang="en-US" u="none" strike="noStrike" baseline="0" dirty="0"/>
              <a:t>17-6  Describe possible complications of pregnancy.</a:t>
            </a:r>
          </a:p>
          <a:p>
            <a:pPr marR="0" lvl="0" rtl="0"/>
            <a:r>
              <a:rPr lang="en-US" u="none" strike="noStrike" baseline="0" dirty="0"/>
              <a:t>17-7  Demonstrate how to examine a female patient with abdominal or pelvic pain.</a:t>
            </a:r>
          </a:p>
          <a:p>
            <a:pPr marR="0" lvl="0" rtl="0"/>
            <a:r>
              <a:rPr lang="en-US" u="none" strike="noStrike" baseline="0" dirty="0"/>
              <a:t>17-8  Describe the special considerations that are needed when using spinal motion restriction for a pregnant woman.</a:t>
            </a:r>
          </a:p>
        </p:txBody>
      </p:sp>
      <p:pic>
        <p:nvPicPr>
          <p:cNvPr id="4" name="Picture 3"/>
          <p:cNvPicPr>
            <a:picLocks noChangeAspect="1"/>
          </p:cNvPicPr>
          <p:nvPr/>
        </p:nvPicPr>
        <p:blipFill>
          <a:blip r:embed="rId2"/>
          <a:stretch>
            <a:fillRect/>
          </a:stretch>
        </p:blipFill>
        <p:spPr>
          <a:xfrm>
            <a:off x="10200673" y="440311"/>
            <a:ext cx="1359526" cy="1365622"/>
          </a:xfrm>
          <a:prstGeom prst="rect">
            <a:avLst/>
          </a:prstGeom>
        </p:spPr>
      </p:pic>
    </p:spTree>
    <p:extLst>
      <p:ext uri="{BB962C8B-B14F-4D97-AF65-F5344CB8AC3E}">
        <p14:creationId xmlns:p14="http://schemas.microsoft.com/office/powerpoint/2010/main" val="4409077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0216FC4-2430-4EF0-8D0E-620B324A5D27}"/>
              </a:ext>
            </a:extLst>
          </p:cNvPr>
          <p:cNvSpPr>
            <a:spLocks noGrp="1"/>
          </p:cNvSpPr>
          <p:nvPr>
            <p:ph type="title"/>
          </p:nvPr>
        </p:nvSpPr>
        <p:spPr/>
        <p:txBody>
          <a:bodyPr/>
          <a:lstStyle/>
          <a:p>
            <a:pPr marR="0" rtl="0"/>
            <a:r>
              <a:rPr lang="en-US" b="1" i="0" u="none" strike="noStrike" kern="1600" baseline="0" dirty="0"/>
              <a:t>Management: Pregnancy</a:t>
            </a:r>
            <a:r>
              <a:rPr lang="en-US" b="1" i="0" u="none" strike="noStrike" kern="1600" dirty="0"/>
              <a:t> and Shock</a:t>
            </a:r>
            <a:endParaRPr lang="en-US" sz="1400" b="1" i="0" u="none" strike="noStrike" kern="1600" baseline="0" dirty="0"/>
          </a:p>
        </p:txBody>
      </p:sp>
      <p:sp>
        <p:nvSpPr>
          <p:cNvPr id="3" name="Text Placeholder 2">
            <a:extLst>
              <a:ext uri="{FF2B5EF4-FFF2-40B4-BE49-F238E27FC236}">
                <a16:creationId xmlns:a16="http://schemas.microsoft.com/office/drawing/2014/main" xmlns="" id="{5FD2334C-22A4-4BCA-B2D4-90C0F6FCA4DC}"/>
              </a:ext>
            </a:extLst>
          </p:cNvPr>
          <p:cNvSpPr>
            <a:spLocks noGrp="1"/>
          </p:cNvSpPr>
          <p:nvPr>
            <p:ph type="body" idx="1"/>
          </p:nvPr>
        </p:nvSpPr>
        <p:spPr>
          <a:xfrm>
            <a:off x="878205" y="2253672"/>
            <a:ext cx="10435590" cy="3851563"/>
          </a:xfrm>
        </p:spPr>
        <p:txBody>
          <a:bodyPr/>
          <a:lstStyle/>
          <a:p>
            <a:pPr lvl="0"/>
            <a:r>
              <a:rPr lang="en-US" dirty="0"/>
              <a:t>While the woman’s vital signs may appear stable during significant blood loss, the fetus will be in shock due to:</a:t>
            </a:r>
          </a:p>
          <a:p>
            <a:pPr lvl="1"/>
            <a:r>
              <a:rPr lang="en-US" dirty="0"/>
              <a:t>Decreased blood flow from the uterus to the placenta</a:t>
            </a:r>
          </a:p>
          <a:p>
            <a:pPr lvl="1"/>
            <a:r>
              <a:rPr lang="en-US" dirty="0"/>
              <a:t>The shunting of blood </a:t>
            </a:r>
          </a:p>
          <a:p>
            <a:r>
              <a:rPr lang="en-US" dirty="0"/>
              <a:t>Always anticipate the development of shock in a pregnant trauma patient and her fetus, even when vital signs are normal.</a:t>
            </a:r>
          </a:p>
          <a:p>
            <a:r>
              <a:rPr lang="en-US" dirty="0"/>
              <a:t>Provide:</a:t>
            </a:r>
          </a:p>
          <a:p>
            <a:pPr lvl="1"/>
            <a:r>
              <a:rPr lang="en-US" dirty="0"/>
              <a:t>Oxygen when needed to keep the oxygen saturation between 94 and 99%</a:t>
            </a:r>
          </a:p>
          <a:p>
            <a:pPr lvl="1"/>
            <a:r>
              <a:rPr lang="en-US" dirty="0"/>
              <a:t>Rapid evacuation</a:t>
            </a:r>
          </a:p>
          <a:p>
            <a:pPr lvl="1"/>
            <a:r>
              <a:rPr lang="en-US" dirty="0"/>
              <a:t>Immediate transport using an ALS provider to a definitive-care facility</a:t>
            </a:r>
            <a:endParaRPr lang="en-US" u="none" strike="noStrike" baseline="0" dirty="0"/>
          </a:p>
        </p:txBody>
      </p:sp>
      <p:pic>
        <p:nvPicPr>
          <p:cNvPr id="4" name="Picture 3"/>
          <p:cNvPicPr>
            <a:picLocks noChangeAspect="1"/>
          </p:cNvPicPr>
          <p:nvPr/>
        </p:nvPicPr>
        <p:blipFill>
          <a:blip r:embed="rId2"/>
          <a:stretch>
            <a:fillRect/>
          </a:stretch>
        </p:blipFill>
        <p:spPr>
          <a:xfrm>
            <a:off x="10200673" y="440311"/>
            <a:ext cx="1359526" cy="1365622"/>
          </a:xfrm>
          <a:prstGeom prst="rect">
            <a:avLst/>
          </a:prstGeom>
        </p:spPr>
      </p:pic>
      <p:sp>
        <p:nvSpPr>
          <p:cNvPr id="5" name="TextBox 4"/>
          <p:cNvSpPr txBox="1"/>
          <p:nvPr/>
        </p:nvSpPr>
        <p:spPr>
          <a:xfrm>
            <a:off x="10200673" y="707623"/>
            <a:ext cx="1359526" cy="830997"/>
          </a:xfrm>
          <a:prstGeom prst="rect">
            <a:avLst/>
          </a:prstGeom>
          <a:noFill/>
        </p:spPr>
        <p:txBody>
          <a:bodyPr wrap="square" rtlCol="0">
            <a:spAutoFit/>
          </a:bodyPr>
          <a:lstStyle/>
          <a:p>
            <a:pPr algn="ctr"/>
            <a:r>
              <a:rPr lang="en-US" sz="2400" b="1" dirty="0">
                <a:latin typeface="Arial Narrow" panose="020B0506020202030204" pitchFamily="34" charset="0"/>
              </a:rPr>
              <a:t>17-4</a:t>
            </a:r>
          </a:p>
          <a:p>
            <a:pPr algn="ctr"/>
            <a:r>
              <a:rPr lang="en-US" sz="2400" b="1" dirty="0">
                <a:latin typeface="Arial Narrow" panose="020B0506020202030204" pitchFamily="34" charset="0"/>
              </a:rPr>
              <a:t>17-9</a:t>
            </a:r>
          </a:p>
        </p:txBody>
      </p:sp>
    </p:spTree>
    <p:extLst>
      <p:ext uri="{BB962C8B-B14F-4D97-AF65-F5344CB8AC3E}">
        <p14:creationId xmlns:p14="http://schemas.microsoft.com/office/powerpoint/2010/main" val="39598909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7B89268-4FE8-40FD-80FE-7E7C259C2ED9}"/>
              </a:ext>
            </a:extLst>
          </p:cNvPr>
          <p:cNvSpPr>
            <a:spLocks noGrp="1"/>
          </p:cNvSpPr>
          <p:nvPr>
            <p:ph type="title"/>
          </p:nvPr>
        </p:nvSpPr>
        <p:spPr/>
        <p:txBody>
          <a:bodyPr/>
          <a:lstStyle/>
          <a:p>
            <a:pPr marR="0" rtl="0"/>
            <a:r>
              <a:rPr lang="en-US" b="1" i="0" u="none" strike="noStrike" kern="1600" baseline="0" dirty="0"/>
              <a:t>Management: Postpartum Bleeding</a:t>
            </a:r>
            <a:endParaRPr lang="en-US" sz="1400" b="1" i="0" u="none" strike="noStrike" kern="1600" baseline="0" dirty="0"/>
          </a:p>
        </p:txBody>
      </p:sp>
      <p:sp>
        <p:nvSpPr>
          <p:cNvPr id="3" name="Text Placeholder 2">
            <a:extLst>
              <a:ext uri="{FF2B5EF4-FFF2-40B4-BE49-F238E27FC236}">
                <a16:creationId xmlns:a16="http://schemas.microsoft.com/office/drawing/2014/main" xmlns="" id="{1ED7487E-CAB4-425B-A53C-463A0BDC684D}"/>
              </a:ext>
            </a:extLst>
          </p:cNvPr>
          <p:cNvSpPr>
            <a:spLocks noGrp="1"/>
          </p:cNvSpPr>
          <p:nvPr>
            <p:ph type="body" idx="1"/>
          </p:nvPr>
        </p:nvSpPr>
        <p:spPr>
          <a:xfrm>
            <a:off x="891540" y="2294861"/>
            <a:ext cx="10435590" cy="3895056"/>
          </a:xfrm>
        </p:spPr>
        <p:txBody>
          <a:bodyPr/>
          <a:lstStyle/>
          <a:p>
            <a:pPr marR="0" lvl="0" rtl="0"/>
            <a:r>
              <a:rPr lang="en-US" u="none" strike="noStrike" baseline="0" dirty="0"/>
              <a:t>Postpartum (following childbirth) hemorrhage is bleeding in excess of 500 mL following a vaginal delivery.</a:t>
            </a:r>
          </a:p>
          <a:p>
            <a:pPr lvl="1"/>
            <a:r>
              <a:rPr lang="en-US" u="none" strike="noStrike" baseline="0" dirty="0"/>
              <a:t>Firm, downward massage of the woman’s lower abdomen after delivery stimulates the uterus to contract and can promptly resolve this form of bleeding.</a:t>
            </a:r>
          </a:p>
          <a:p>
            <a:pPr marR="0" lvl="0" rtl="0"/>
            <a:r>
              <a:rPr lang="en-US" u="none" strike="noStrike" baseline="0" dirty="0"/>
              <a:t>If possible, position the woman on her left side.</a:t>
            </a:r>
          </a:p>
          <a:p>
            <a:pPr lvl="1"/>
            <a:r>
              <a:rPr lang="en-US" u="none" strike="noStrike" baseline="0" dirty="0"/>
              <a:t>If her injuries prevent this, elevate her right hip, displacing the uterus to avoid possible supine hypotension from pressure on the vena cava. </a:t>
            </a:r>
          </a:p>
        </p:txBody>
      </p:sp>
      <p:pic>
        <p:nvPicPr>
          <p:cNvPr id="4" name="Picture 3"/>
          <p:cNvPicPr>
            <a:picLocks noChangeAspect="1"/>
          </p:cNvPicPr>
          <p:nvPr/>
        </p:nvPicPr>
        <p:blipFill>
          <a:blip r:embed="rId2"/>
          <a:stretch>
            <a:fillRect/>
          </a:stretch>
        </p:blipFill>
        <p:spPr>
          <a:xfrm>
            <a:off x="10516738" y="440311"/>
            <a:ext cx="1359526" cy="1365622"/>
          </a:xfrm>
          <a:prstGeom prst="rect">
            <a:avLst/>
          </a:prstGeom>
        </p:spPr>
      </p:pic>
      <p:sp>
        <p:nvSpPr>
          <p:cNvPr id="5" name="TextBox 4"/>
          <p:cNvSpPr txBox="1"/>
          <p:nvPr/>
        </p:nvSpPr>
        <p:spPr>
          <a:xfrm>
            <a:off x="10358870" y="929239"/>
            <a:ext cx="1675262" cy="461665"/>
          </a:xfrm>
          <a:prstGeom prst="rect">
            <a:avLst/>
          </a:prstGeom>
          <a:noFill/>
        </p:spPr>
        <p:txBody>
          <a:bodyPr wrap="square" rtlCol="0">
            <a:spAutoFit/>
          </a:bodyPr>
          <a:lstStyle/>
          <a:p>
            <a:pPr algn="ctr"/>
            <a:r>
              <a:rPr lang="en-US" sz="2400" b="1" dirty="0">
                <a:latin typeface="Arial Narrow" panose="020B0506020202030204" pitchFamily="34" charset="0"/>
              </a:rPr>
              <a:t>17-9</a:t>
            </a:r>
          </a:p>
        </p:txBody>
      </p:sp>
    </p:spTree>
    <p:extLst>
      <p:ext uri="{BB962C8B-B14F-4D97-AF65-F5344CB8AC3E}">
        <p14:creationId xmlns:p14="http://schemas.microsoft.com/office/powerpoint/2010/main" val="292233970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7B89268-4FE8-40FD-80FE-7E7C259C2ED9}"/>
              </a:ext>
            </a:extLst>
          </p:cNvPr>
          <p:cNvSpPr>
            <a:spLocks noGrp="1"/>
          </p:cNvSpPr>
          <p:nvPr>
            <p:ph type="title"/>
          </p:nvPr>
        </p:nvSpPr>
        <p:spPr>
          <a:xfrm>
            <a:off x="0" y="121033"/>
            <a:ext cx="12192000" cy="1002089"/>
          </a:xfrm>
        </p:spPr>
        <p:txBody>
          <a:bodyPr anchor="ctr">
            <a:normAutofit/>
          </a:bodyPr>
          <a:lstStyle/>
          <a:p>
            <a:pPr marR="0" algn="ctr" rtl="0"/>
            <a:r>
              <a:rPr lang="en-US" b="1" i="0" u="none" strike="noStrike" kern="1600" baseline="0" dirty="0"/>
              <a:t>Management:</a:t>
            </a:r>
            <a:r>
              <a:rPr lang="en-US" b="1" i="0" u="none" strike="noStrike" kern="1600" dirty="0"/>
              <a:t> Spinal Motion Restriction and Pregnancy</a:t>
            </a:r>
            <a:endParaRPr lang="en-US" sz="1400" b="1" i="0" u="none" strike="noStrike" kern="1600" baseline="0" dirty="0"/>
          </a:p>
        </p:txBody>
      </p:sp>
      <p:sp>
        <p:nvSpPr>
          <p:cNvPr id="3" name="Text Placeholder 2">
            <a:extLst>
              <a:ext uri="{FF2B5EF4-FFF2-40B4-BE49-F238E27FC236}">
                <a16:creationId xmlns:a16="http://schemas.microsoft.com/office/drawing/2014/main" xmlns="" id="{1ED7487E-CAB4-425B-A53C-463A0BDC684D}"/>
              </a:ext>
            </a:extLst>
          </p:cNvPr>
          <p:cNvSpPr>
            <a:spLocks noGrp="1"/>
          </p:cNvSpPr>
          <p:nvPr>
            <p:ph sz="half" idx="1"/>
          </p:nvPr>
        </p:nvSpPr>
        <p:spPr>
          <a:xfrm>
            <a:off x="674254" y="1821298"/>
            <a:ext cx="5421746" cy="4794605"/>
          </a:xfrm>
        </p:spPr>
        <p:txBody>
          <a:bodyPr>
            <a:normAutofit/>
          </a:bodyPr>
          <a:lstStyle/>
          <a:p>
            <a:r>
              <a:rPr lang="en-US" sz="2000" dirty="0"/>
              <a:t>A</a:t>
            </a:r>
            <a:r>
              <a:rPr lang="en-US" sz="2000" u="none" strike="noStrike" baseline="0" dirty="0"/>
              <a:t>void placing any straps directly over her abdomen. </a:t>
            </a:r>
          </a:p>
          <a:p>
            <a:r>
              <a:rPr lang="en-US" sz="2000" dirty="0"/>
              <a:t>After securing her to the backboard, tilt the backboard approximately 4 to 6 inches to the patient’s left by placing a patrol pack or a folded blanket under the right side of the backboard. </a:t>
            </a:r>
          </a:p>
          <a:p>
            <a:pPr lvl="0"/>
            <a:r>
              <a:rPr lang="en-US" sz="2000" dirty="0"/>
              <a:t>Abdominal pain may be associated with nausea or vomiting, so anticipate this. </a:t>
            </a:r>
          </a:p>
          <a:p>
            <a:pPr lvl="0"/>
            <a:r>
              <a:rPr lang="en-US" sz="2000" dirty="0"/>
              <a:t>Suction as needed to clear the patient’s airway.</a:t>
            </a:r>
          </a:p>
          <a:p>
            <a:pPr lvl="1"/>
            <a:endParaRPr lang="en-US" sz="2200" u="none" strike="noStrike" baseline="0" dirty="0"/>
          </a:p>
        </p:txBody>
      </p:sp>
      <p:pic>
        <p:nvPicPr>
          <p:cNvPr id="5" name="Picture 4"/>
          <p:cNvPicPr>
            <a:picLocks noChangeAspect="1"/>
          </p:cNvPicPr>
          <p:nvPr/>
        </p:nvPicPr>
        <p:blipFill>
          <a:blip r:embed="rId2"/>
          <a:stretch>
            <a:fillRect/>
          </a:stretch>
        </p:blipFill>
        <p:spPr>
          <a:xfrm>
            <a:off x="10523945" y="902129"/>
            <a:ext cx="1359526" cy="1365622"/>
          </a:xfrm>
          <a:prstGeom prst="rect">
            <a:avLst/>
          </a:prstGeom>
        </p:spPr>
      </p:pic>
      <p:sp>
        <p:nvSpPr>
          <p:cNvPr id="6" name="TextBox 5"/>
          <p:cNvSpPr txBox="1"/>
          <p:nvPr/>
        </p:nvSpPr>
        <p:spPr>
          <a:xfrm>
            <a:off x="10523945" y="1359633"/>
            <a:ext cx="1359526" cy="461665"/>
          </a:xfrm>
          <a:prstGeom prst="rect">
            <a:avLst/>
          </a:prstGeom>
          <a:noFill/>
        </p:spPr>
        <p:txBody>
          <a:bodyPr wrap="square" rtlCol="0">
            <a:spAutoFit/>
          </a:bodyPr>
          <a:lstStyle/>
          <a:p>
            <a:pPr algn="ctr"/>
            <a:r>
              <a:rPr lang="en-US" sz="2400" b="1" dirty="0">
                <a:latin typeface="Arial Narrow" panose="020B0506020202030204" pitchFamily="34" charset="0"/>
              </a:rPr>
              <a:t>17-8</a:t>
            </a:r>
          </a:p>
        </p:txBody>
      </p:sp>
      <p:pic>
        <p:nvPicPr>
          <p:cNvPr id="1026" name="Picture 2" descr="Photo shows a pregnant woman lying on her left in the snow. Three patrollers are crouched next to her and strapping her legs to the back board. There is a strap across her che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5918" y="2267751"/>
            <a:ext cx="5007790" cy="3402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5061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Management: Childbirth</a:t>
            </a:r>
          </a:p>
        </p:txBody>
      </p:sp>
      <p:sp>
        <p:nvSpPr>
          <p:cNvPr id="6" name="Content Placeholder 5"/>
          <p:cNvSpPr>
            <a:spLocks noGrp="1"/>
          </p:cNvSpPr>
          <p:nvPr>
            <p:ph idx="1"/>
          </p:nvPr>
        </p:nvSpPr>
        <p:spPr>
          <a:xfrm>
            <a:off x="868680" y="1767095"/>
            <a:ext cx="10287000" cy="4699047"/>
          </a:xfrm>
        </p:spPr>
        <p:txBody>
          <a:bodyPr/>
          <a:lstStyle/>
          <a:p>
            <a:r>
              <a:rPr lang="en-US" sz="2400" dirty="0"/>
              <a:t>First stage of labor:</a:t>
            </a:r>
          </a:p>
          <a:p>
            <a:pPr lvl="1"/>
            <a:r>
              <a:rPr lang="en-US" sz="2400" dirty="0"/>
              <a:t>Begins with irregular lower abdominal contractions and is often accompanied by lower back pain</a:t>
            </a:r>
          </a:p>
          <a:p>
            <a:pPr lvl="1"/>
            <a:r>
              <a:rPr lang="en-US" sz="2400" dirty="0"/>
              <a:t>Contractions eventually recur at 3- to 4-minute intervals and last 50-60 seconds.</a:t>
            </a:r>
          </a:p>
          <a:p>
            <a:pPr lvl="1"/>
            <a:r>
              <a:rPr lang="en-US" sz="2400" dirty="0"/>
              <a:t>The cervix gradually dilates.</a:t>
            </a:r>
          </a:p>
          <a:p>
            <a:r>
              <a:rPr lang="en-US" sz="2400" dirty="0"/>
              <a:t>Second stage of labor:</a:t>
            </a:r>
          </a:p>
          <a:p>
            <a:pPr lvl="1"/>
            <a:r>
              <a:rPr lang="en-US" sz="2400" dirty="0"/>
              <a:t>Fetus descends through the birth canal, and the baby is delivered.</a:t>
            </a:r>
          </a:p>
          <a:p>
            <a:r>
              <a:rPr lang="en-US" sz="2400" dirty="0"/>
              <a:t>Third stage of labor:</a:t>
            </a:r>
          </a:p>
          <a:p>
            <a:pPr lvl="1"/>
            <a:r>
              <a:rPr lang="en-US" sz="2400" dirty="0"/>
              <a:t>The delivery of the placenta</a:t>
            </a:r>
          </a:p>
        </p:txBody>
      </p:sp>
    </p:spTree>
    <p:extLst>
      <p:ext uri="{BB962C8B-B14F-4D97-AF65-F5344CB8AC3E}">
        <p14:creationId xmlns:p14="http://schemas.microsoft.com/office/powerpoint/2010/main" val="4064826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Management: Childbirth</a:t>
            </a:r>
          </a:p>
        </p:txBody>
      </p:sp>
      <p:sp>
        <p:nvSpPr>
          <p:cNvPr id="3" name="Content Placeholder 2"/>
          <p:cNvSpPr>
            <a:spLocks noGrp="1"/>
          </p:cNvSpPr>
          <p:nvPr>
            <p:ph idx="1"/>
          </p:nvPr>
        </p:nvSpPr>
        <p:spPr>
          <a:xfrm>
            <a:off x="952500" y="1931328"/>
            <a:ext cx="10287000" cy="4699047"/>
          </a:xfrm>
        </p:spPr>
        <p:txBody>
          <a:bodyPr/>
          <a:lstStyle/>
          <a:p>
            <a:r>
              <a:rPr lang="en-US" sz="2400" dirty="0"/>
              <a:t>Signs of imminent delivery:</a:t>
            </a:r>
          </a:p>
          <a:p>
            <a:pPr marL="457200" indent="-457200">
              <a:buFont typeface="+mj-lt"/>
              <a:buAutoNum type="arabicPeriod"/>
            </a:pPr>
            <a:r>
              <a:rPr lang="en-US" sz="2400" dirty="0"/>
              <a:t>Bloody show</a:t>
            </a:r>
          </a:p>
          <a:p>
            <a:pPr marL="457200" indent="-457200">
              <a:buFont typeface="+mj-lt"/>
              <a:buAutoNum type="arabicPeriod"/>
            </a:pPr>
            <a:r>
              <a:rPr lang="en-US" sz="2400" dirty="0"/>
              <a:t>Rupture of the amniotic sac</a:t>
            </a:r>
          </a:p>
          <a:p>
            <a:pPr lvl="1"/>
            <a:r>
              <a:rPr lang="en-US" sz="2400" dirty="0"/>
              <a:t>Usually clear</a:t>
            </a:r>
          </a:p>
          <a:p>
            <a:pPr lvl="1"/>
            <a:r>
              <a:rPr lang="en-US" sz="2400" dirty="0"/>
              <a:t>Tea-stained or pea-colored is due to </a:t>
            </a:r>
            <a:r>
              <a:rPr lang="en-US" sz="2400" u="dbl" dirty="0">
                <a:solidFill>
                  <a:srgbClr val="C00000"/>
                </a:solidFill>
              </a:rPr>
              <a:t>meconium</a:t>
            </a:r>
            <a:r>
              <a:rPr lang="en-US" sz="2400" dirty="0"/>
              <a:t>, or fetal stool</a:t>
            </a:r>
          </a:p>
          <a:p>
            <a:pPr marL="457200" indent="-457200">
              <a:buFont typeface="+mj-lt"/>
              <a:buAutoNum type="arabicPeriod"/>
            </a:pPr>
            <a:r>
              <a:rPr lang="en-US" sz="2400" dirty="0"/>
              <a:t>The urge to push or defecate</a:t>
            </a:r>
          </a:p>
        </p:txBody>
      </p:sp>
      <p:pic>
        <p:nvPicPr>
          <p:cNvPr id="4" name="Picture 3"/>
          <p:cNvPicPr>
            <a:picLocks noChangeAspect="1"/>
          </p:cNvPicPr>
          <p:nvPr/>
        </p:nvPicPr>
        <p:blipFill>
          <a:blip r:embed="rId2"/>
          <a:stretch>
            <a:fillRect/>
          </a:stretch>
        </p:blipFill>
        <p:spPr>
          <a:xfrm>
            <a:off x="10516738" y="440311"/>
            <a:ext cx="1359526" cy="1365622"/>
          </a:xfrm>
          <a:prstGeom prst="rect">
            <a:avLst/>
          </a:prstGeom>
        </p:spPr>
      </p:pic>
      <p:sp>
        <p:nvSpPr>
          <p:cNvPr id="5" name="TextBox 4"/>
          <p:cNvSpPr txBox="1"/>
          <p:nvPr/>
        </p:nvSpPr>
        <p:spPr>
          <a:xfrm>
            <a:off x="10358870" y="892289"/>
            <a:ext cx="1675262" cy="461665"/>
          </a:xfrm>
          <a:prstGeom prst="rect">
            <a:avLst/>
          </a:prstGeom>
          <a:noFill/>
        </p:spPr>
        <p:txBody>
          <a:bodyPr wrap="square" rtlCol="0">
            <a:spAutoFit/>
          </a:bodyPr>
          <a:lstStyle/>
          <a:p>
            <a:pPr algn="ctr"/>
            <a:r>
              <a:rPr lang="en-US" sz="2400" b="1" dirty="0">
                <a:latin typeface="Arial Narrow" panose="020B0506020202030204" pitchFamily="34" charset="0"/>
              </a:rPr>
              <a:t>17-10</a:t>
            </a:r>
          </a:p>
        </p:txBody>
      </p:sp>
    </p:spTree>
    <p:extLst>
      <p:ext uri="{BB962C8B-B14F-4D97-AF65-F5344CB8AC3E}">
        <p14:creationId xmlns:p14="http://schemas.microsoft.com/office/powerpoint/2010/main" val="1026347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Management: Prolapsed Umbilical Cord</a:t>
            </a:r>
          </a:p>
        </p:txBody>
      </p:sp>
      <p:sp>
        <p:nvSpPr>
          <p:cNvPr id="3" name="Content Placeholder 2"/>
          <p:cNvSpPr>
            <a:spLocks noGrp="1"/>
          </p:cNvSpPr>
          <p:nvPr>
            <p:ph idx="1"/>
          </p:nvPr>
        </p:nvSpPr>
        <p:spPr>
          <a:xfrm>
            <a:off x="925830" y="1490870"/>
            <a:ext cx="4941570" cy="4699047"/>
          </a:xfrm>
        </p:spPr>
        <p:txBody>
          <a:bodyPr/>
          <a:lstStyle/>
          <a:p>
            <a:r>
              <a:rPr lang="en-US" sz="2400" dirty="0"/>
              <a:t>If the umbilical cord or any part of the baby besides the head is visible at the vaginal opening:</a:t>
            </a:r>
          </a:p>
          <a:p>
            <a:pPr lvl="1"/>
            <a:r>
              <a:rPr lang="en-US" sz="2400" dirty="0"/>
              <a:t>Instruct the woman to stop pushing</a:t>
            </a:r>
          </a:p>
          <a:p>
            <a:pPr lvl="1"/>
            <a:r>
              <a:rPr lang="en-US" sz="2400" dirty="0"/>
              <a:t>Assist her into a knees-to-chest position.</a:t>
            </a:r>
          </a:p>
          <a:p>
            <a:pPr lvl="1"/>
            <a:r>
              <a:rPr lang="en-US" sz="2400" dirty="0"/>
              <a:t>Apply supplemental oxygen if her oxygen saturation is less than 94%.</a:t>
            </a:r>
          </a:p>
          <a:p>
            <a:pPr lvl="1"/>
            <a:r>
              <a:rPr lang="en-US" sz="2400" dirty="0"/>
              <a:t>Arrange emergent transfer to advanced medical care.</a:t>
            </a:r>
          </a:p>
        </p:txBody>
      </p:sp>
      <p:pic>
        <p:nvPicPr>
          <p:cNvPr id="5" name="Picture 4"/>
          <p:cNvPicPr>
            <a:picLocks noChangeAspect="1"/>
          </p:cNvPicPr>
          <p:nvPr/>
        </p:nvPicPr>
        <p:blipFill>
          <a:blip r:embed="rId2"/>
          <a:stretch>
            <a:fillRect/>
          </a:stretch>
        </p:blipFill>
        <p:spPr>
          <a:xfrm>
            <a:off x="10516738" y="440311"/>
            <a:ext cx="1359526" cy="1365622"/>
          </a:xfrm>
          <a:prstGeom prst="rect">
            <a:avLst/>
          </a:prstGeom>
        </p:spPr>
      </p:pic>
      <p:sp>
        <p:nvSpPr>
          <p:cNvPr id="6" name="TextBox 5"/>
          <p:cNvSpPr txBox="1"/>
          <p:nvPr/>
        </p:nvSpPr>
        <p:spPr>
          <a:xfrm>
            <a:off x="10358870" y="707623"/>
            <a:ext cx="1675262" cy="830997"/>
          </a:xfrm>
          <a:prstGeom prst="rect">
            <a:avLst/>
          </a:prstGeom>
          <a:noFill/>
        </p:spPr>
        <p:txBody>
          <a:bodyPr wrap="square" rtlCol="0">
            <a:spAutoFit/>
          </a:bodyPr>
          <a:lstStyle/>
          <a:p>
            <a:pPr algn="ctr"/>
            <a:r>
              <a:rPr lang="en-US" sz="2400" b="1" dirty="0">
                <a:latin typeface="Arial Narrow" panose="020B0506020202030204" pitchFamily="34" charset="0"/>
              </a:rPr>
              <a:t>17-6</a:t>
            </a:r>
          </a:p>
          <a:p>
            <a:pPr algn="ctr"/>
            <a:r>
              <a:rPr lang="en-US" sz="2400" b="1" dirty="0">
                <a:latin typeface="Arial Narrow" panose="020B0506020202030204" pitchFamily="34" charset="0"/>
              </a:rPr>
              <a:t>17-10</a:t>
            </a:r>
          </a:p>
        </p:txBody>
      </p:sp>
      <p:pic>
        <p:nvPicPr>
          <p:cNvPr id="3074" name="Picture 2" descr="Illustration shows the fetus in the head down position within the uterus. Part of the umbilical cord is extending out of the vagin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34000" y="1558160"/>
            <a:ext cx="3771900" cy="4610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8900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0748D52-0090-405C-B0BF-A049326E353E}"/>
              </a:ext>
            </a:extLst>
          </p:cNvPr>
          <p:cNvSpPr>
            <a:spLocks noGrp="1"/>
          </p:cNvSpPr>
          <p:nvPr>
            <p:ph type="title"/>
          </p:nvPr>
        </p:nvSpPr>
        <p:spPr/>
        <p:txBody>
          <a:bodyPr/>
          <a:lstStyle/>
          <a:p>
            <a:pPr marR="0" rtl="0"/>
            <a:r>
              <a:rPr lang="en-US" b="1" i="0" u="none" strike="noStrike" kern="1600" baseline="0" dirty="0"/>
              <a:t>Management:</a:t>
            </a:r>
            <a:r>
              <a:rPr lang="en-US" b="1" i="0" u="none" strike="noStrike" kern="1600" dirty="0"/>
              <a:t> </a:t>
            </a:r>
            <a:r>
              <a:rPr lang="en-US" b="1" i="0" u="none" strike="noStrike" kern="1600" baseline="0" dirty="0"/>
              <a:t>Delivery</a:t>
            </a:r>
            <a:endParaRPr lang="en-US" sz="1400" b="1" i="0" u="none" strike="noStrike" kern="1600" baseline="0" dirty="0"/>
          </a:p>
        </p:txBody>
      </p:sp>
      <p:sp>
        <p:nvSpPr>
          <p:cNvPr id="3" name="Text Placeholder 2">
            <a:extLst>
              <a:ext uri="{FF2B5EF4-FFF2-40B4-BE49-F238E27FC236}">
                <a16:creationId xmlns:a16="http://schemas.microsoft.com/office/drawing/2014/main" xmlns="" id="{3141AAC1-3C63-4537-942B-EB15AB00E509}"/>
              </a:ext>
            </a:extLst>
          </p:cNvPr>
          <p:cNvSpPr>
            <a:spLocks noGrp="1"/>
          </p:cNvSpPr>
          <p:nvPr>
            <p:ph type="body" idx="1"/>
          </p:nvPr>
        </p:nvSpPr>
        <p:spPr>
          <a:xfrm>
            <a:off x="760910" y="2427514"/>
            <a:ext cx="11115353" cy="3396343"/>
          </a:xfrm>
        </p:spPr>
        <p:txBody>
          <a:bodyPr/>
          <a:lstStyle/>
          <a:p>
            <a:pPr marR="0" lvl="0" rtl="0"/>
            <a:r>
              <a:rPr lang="en-US" sz="2400" u="none" strike="noStrike" baseline="0" dirty="0"/>
              <a:t>Any signs of an imminent delivery require OEC technicians </a:t>
            </a:r>
            <a:r>
              <a:rPr lang="en-US" sz="2400" dirty="0"/>
              <a:t>must</a:t>
            </a:r>
            <a:r>
              <a:rPr lang="en-US" sz="2400" u="none" strike="noStrike" baseline="0" dirty="0"/>
              <a:t> be prepared to assist with immediate delivery. </a:t>
            </a:r>
          </a:p>
          <a:p>
            <a:pPr lvl="1"/>
            <a:r>
              <a:rPr lang="en-US" sz="2200" u="none" strike="noStrike" baseline="0" dirty="0"/>
              <a:t>Time the woman’s contractions from the start of one contraction to the start of the next. </a:t>
            </a:r>
          </a:p>
          <a:p>
            <a:pPr lvl="1"/>
            <a:r>
              <a:rPr lang="en-US" sz="2200" u="none" strike="noStrike" baseline="0" dirty="0"/>
              <a:t>Then, while feeling the abdomen, note the duration of a single contraction by recording the time between the onset of a contraction and its completion. </a:t>
            </a:r>
          </a:p>
          <a:p>
            <a:pPr lvl="1"/>
            <a:r>
              <a:rPr lang="en-US" sz="2200" u="none" strike="noStrike" baseline="0" dirty="0"/>
              <a:t>Encourage the woman to rest (and pant) between contractions.</a:t>
            </a:r>
          </a:p>
          <a:p>
            <a:pPr lvl="1"/>
            <a:r>
              <a:rPr lang="en-US" sz="2200" dirty="0"/>
              <a:t>If the baby is crowning (top of the infant's skull is showing), assist the woman with an emergency delivery.</a:t>
            </a:r>
          </a:p>
          <a:p>
            <a:pPr lvl="1"/>
            <a:endParaRPr lang="en-US" dirty="0"/>
          </a:p>
          <a:p>
            <a:pPr lvl="1"/>
            <a:endParaRPr lang="en-US" sz="2200" u="none" strike="noStrike" baseline="0" dirty="0"/>
          </a:p>
        </p:txBody>
      </p:sp>
      <p:pic>
        <p:nvPicPr>
          <p:cNvPr id="4" name="Picture 3"/>
          <p:cNvPicPr>
            <a:picLocks noChangeAspect="1"/>
          </p:cNvPicPr>
          <p:nvPr/>
        </p:nvPicPr>
        <p:blipFill>
          <a:blip r:embed="rId2"/>
          <a:stretch>
            <a:fillRect/>
          </a:stretch>
        </p:blipFill>
        <p:spPr>
          <a:xfrm>
            <a:off x="10516738" y="440311"/>
            <a:ext cx="1359526" cy="1365622"/>
          </a:xfrm>
          <a:prstGeom prst="rect">
            <a:avLst/>
          </a:prstGeom>
        </p:spPr>
      </p:pic>
      <p:sp>
        <p:nvSpPr>
          <p:cNvPr id="5" name="TextBox 4"/>
          <p:cNvSpPr txBox="1"/>
          <p:nvPr/>
        </p:nvSpPr>
        <p:spPr>
          <a:xfrm>
            <a:off x="10358870" y="892289"/>
            <a:ext cx="1675262" cy="461665"/>
          </a:xfrm>
          <a:prstGeom prst="rect">
            <a:avLst/>
          </a:prstGeom>
          <a:noFill/>
        </p:spPr>
        <p:txBody>
          <a:bodyPr wrap="square" rtlCol="0">
            <a:spAutoFit/>
          </a:bodyPr>
          <a:lstStyle/>
          <a:p>
            <a:pPr algn="ctr"/>
            <a:r>
              <a:rPr lang="en-US" sz="2400" b="1" dirty="0">
                <a:latin typeface="Arial Narrow" panose="020B0506020202030204" pitchFamily="34" charset="0"/>
              </a:rPr>
              <a:t>17-10</a:t>
            </a:r>
          </a:p>
        </p:txBody>
      </p:sp>
    </p:spTree>
    <p:extLst>
      <p:ext uri="{BB962C8B-B14F-4D97-AF65-F5344CB8AC3E}">
        <p14:creationId xmlns:p14="http://schemas.microsoft.com/office/powerpoint/2010/main" val="59651565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0595F6F-556F-460A-ADA0-88245C4075BE}"/>
              </a:ext>
            </a:extLst>
          </p:cNvPr>
          <p:cNvSpPr>
            <a:spLocks noGrp="1"/>
          </p:cNvSpPr>
          <p:nvPr>
            <p:ph type="title"/>
          </p:nvPr>
        </p:nvSpPr>
        <p:spPr/>
        <p:txBody>
          <a:bodyPr/>
          <a:lstStyle/>
          <a:p>
            <a:pPr marR="0" rtl="0"/>
            <a:r>
              <a:rPr lang="en-US" b="1" i="0" u="none" strike="noStrike" kern="1600" baseline="0" dirty="0"/>
              <a:t>Management: Delivery</a:t>
            </a:r>
            <a:endParaRPr lang="en-US" sz="1400" b="1" i="0" u="none" strike="noStrike" kern="1600" baseline="0" dirty="0"/>
          </a:p>
        </p:txBody>
      </p:sp>
      <p:sp>
        <p:nvSpPr>
          <p:cNvPr id="3" name="Text Placeholder 2">
            <a:extLst>
              <a:ext uri="{FF2B5EF4-FFF2-40B4-BE49-F238E27FC236}">
                <a16:creationId xmlns:a16="http://schemas.microsoft.com/office/drawing/2014/main" xmlns="" id="{BCEDA568-FF13-4F0A-9B69-D5EBCEC81C19}"/>
              </a:ext>
            </a:extLst>
          </p:cNvPr>
          <p:cNvSpPr>
            <a:spLocks noGrp="1"/>
          </p:cNvSpPr>
          <p:nvPr>
            <p:ph type="body" idx="1"/>
          </p:nvPr>
        </p:nvSpPr>
        <p:spPr>
          <a:xfrm>
            <a:off x="878204" y="2380514"/>
            <a:ext cx="10998059" cy="2911923"/>
          </a:xfrm>
        </p:spPr>
        <p:txBody>
          <a:bodyPr/>
          <a:lstStyle/>
          <a:p>
            <a:pPr marL="228600" lvl="1">
              <a:spcBef>
                <a:spcPts val="1500"/>
              </a:spcBef>
            </a:pPr>
            <a:r>
              <a:rPr lang="en-US" sz="2200" dirty="0"/>
              <a:t>After birth, put a sanitary pad over the mother’s vagina and have her lie on her back with her legs straight.</a:t>
            </a:r>
            <a:endParaRPr lang="en-US" sz="2000" dirty="0"/>
          </a:p>
          <a:p>
            <a:pPr lvl="1"/>
            <a:r>
              <a:rPr lang="en-US" sz="1800" dirty="0"/>
              <a:t>Vaginal bleeding slows after the placenta is out and the uterus starts to shrink.</a:t>
            </a:r>
          </a:p>
          <a:p>
            <a:r>
              <a:rPr lang="en-US" sz="2000" dirty="0"/>
              <a:t>Massage the mother’s lower abdomen in a circular motion where the uterus is located to help her uterus shrink and to aid in the production of oxytocin, a hormone that makes the uterine muscles contract.</a:t>
            </a:r>
            <a:endParaRPr lang="en-US" sz="2000" u="none" strike="noStrike" baseline="0" dirty="0"/>
          </a:p>
          <a:p>
            <a:r>
              <a:rPr lang="en-US" sz="2000" u="none" strike="noStrike" baseline="0" dirty="0"/>
              <a:t>Always have the mother, baby, and placenta transported to the hospital. </a:t>
            </a:r>
          </a:p>
        </p:txBody>
      </p:sp>
      <p:pic>
        <p:nvPicPr>
          <p:cNvPr id="4" name="Picture 3"/>
          <p:cNvPicPr>
            <a:picLocks noChangeAspect="1"/>
          </p:cNvPicPr>
          <p:nvPr/>
        </p:nvPicPr>
        <p:blipFill>
          <a:blip r:embed="rId2"/>
          <a:stretch>
            <a:fillRect/>
          </a:stretch>
        </p:blipFill>
        <p:spPr>
          <a:xfrm>
            <a:off x="10516738" y="440311"/>
            <a:ext cx="1359526" cy="1365622"/>
          </a:xfrm>
          <a:prstGeom prst="rect">
            <a:avLst/>
          </a:prstGeom>
        </p:spPr>
      </p:pic>
      <p:sp>
        <p:nvSpPr>
          <p:cNvPr id="5" name="TextBox 4"/>
          <p:cNvSpPr txBox="1"/>
          <p:nvPr/>
        </p:nvSpPr>
        <p:spPr>
          <a:xfrm>
            <a:off x="10358870" y="929239"/>
            <a:ext cx="1675262" cy="461665"/>
          </a:xfrm>
          <a:prstGeom prst="rect">
            <a:avLst/>
          </a:prstGeom>
          <a:noFill/>
        </p:spPr>
        <p:txBody>
          <a:bodyPr wrap="square" rtlCol="0">
            <a:spAutoFit/>
          </a:bodyPr>
          <a:lstStyle/>
          <a:p>
            <a:pPr algn="ctr"/>
            <a:r>
              <a:rPr lang="en-US" sz="2400" b="1" dirty="0">
                <a:latin typeface="Arial Narrow" panose="020B0506020202030204" pitchFamily="34" charset="0"/>
              </a:rPr>
              <a:t>17-10</a:t>
            </a:r>
          </a:p>
        </p:txBody>
      </p:sp>
    </p:spTree>
    <p:extLst>
      <p:ext uri="{BB962C8B-B14F-4D97-AF65-F5344CB8AC3E}">
        <p14:creationId xmlns:p14="http://schemas.microsoft.com/office/powerpoint/2010/main" val="20008203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0595F6F-556F-460A-ADA0-88245C4075BE}"/>
              </a:ext>
            </a:extLst>
          </p:cNvPr>
          <p:cNvSpPr>
            <a:spLocks noGrp="1"/>
          </p:cNvSpPr>
          <p:nvPr>
            <p:ph type="title"/>
          </p:nvPr>
        </p:nvSpPr>
        <p:spPr/>
        <p:txBody>
          <a:bodyPr/>
          <a:lstStyle/>
          <a:p>
            <a:pPr marR="0" rtl="0"/>
            <a:r>
              <a:rPr lang="en-US" b="1" i="0" u="none" strike="noStrike" kern="1600" baseline="0" dirty="0"/>
              <a:t>Management: Delivery</a:t>
            </a:r>
            <a:endParaRPr lang="en-US" sz="1400" b="1" i="0" u="none" strike="noStrike" kern="1600" baseline="0" dirty="0"/>
          </a:p>
        </p:txBody>
      </p:sp>
      <p:sp>
        <p:nvSpPr>
          <p:cNvPr id="3" name="Text Placeholder 2">
            <a:extLst>
              <a:ext uri="{FF2B5EF4-FFF2-40B4-BE49-F238E27FC236}">
                <a16:creationId xmlns:a16="http://schemas.microsoft.com/office/drawing/2014/main" xmlns="" id="{BCEDA568-FF13-4F0A-9B69-D5EBCEC81C19}"/>
              </a:ext>
            </a:extLst>
          </p:cNvPr>
          <p:cNvSpPr>
            <a:spLocks noGrp="1"/>
          </p:cNvSpPr>
          <p:nvPr>
            <p:ph type="body" idx="1"/>
          </p:nvPr>
        </p:nvSpPr>
        <p:spPr>
          <a:xfrm>
            <a:off x="946958" y="2149141"/>
            <a:ext cx="10929305" cy="3986213"/>
          </a:xfrm>
        </p:spPr>
        <p:txBody>
          <a:bodyPr/>
          <a:lstStyle/>
          <a:p>
            <a:r>
              <a:rPr lang="en-US" sz="2400" u="none" strike="noStrike" baseline="0" dirty="0"/>
              <a:t>If there is excessive bleeding:</a:t>
            </a:r>
          </a:p>
          <a:p>
            <a:pPr lvl="1"/>
            <a:r>
              <a:rPr lang="en-US" dirty="0"/>
              <a:t>K</a:t>
            </a:r>
            <a:r>
              <a:rPr lang="en-US" u="none" strike="noStrike" baseline="0" dirty="0"/>
              <a:t>eep the mother in the supine position</a:t>
            </a:r>
          </a:p>
          <a:p>
            <a:pPr lvl="1"/>
            <a:r>
              <a:rPr lang="en-US" u="none" strike="noStrike" baseline="0" dirty="0"/>
              <a:t>Provide supplemental oxygen</a:t>
            </a:r>
          </a:p>
          <a:p>
            <a:pPr lvl="1"/>
            <a:r>
              <a:rPr lang="en-US" dirty="0"/>
              <a:t>M</a:t>
            </a:r>
            <a:r>
              <a:rPr lang="en-US" u="none" strike="noStrike" baseline="0" dirty="0"/>
              <a:t>onitor her vital signs</a:t>
            </a:r>
          </a:p>
          <a:p>
            <a:r>
              <a:rPr lang="en-US" sz="2400" u="none" strike="noStrike" baseline="0" dirty="0"/>
              <a:t>Apply sanitary napkins to the perineum, as needed.</a:t>
            </a:r>
          </a:p>
          <a:p>
            <a:pPr lvl="1"/>
            <a:r>
              <a:rPr lang="en-US" u="none" strike="noStrike" baseline="0" dirty="0"/>
              <a:t>Do not place a tampon or any dressings inside the vagina.</a:t>
            </a:r>
          </a:p>
        </p:txBody>
      </p:sp>
      <p:pic>
        <p:nvPicPr>
          <p:cNvPr id="4" name="Picture 3"/>
          <p:cNvPicPr>
            <a:picLocks noChangeAspect="1"/>
          </p:cNvPicPr>
          <p:nvPr/>
        </p:nvPicPr>
        <p:blipFill>
          <a:blip r:embed="rId2"/>
          <a:stretch>
            <a:fillRect/>
          </a:stretch>
        </p:blipFill>
        <p:spPr>
          <a:xfrm>
            <a:off x="10516738" y="440311"/>
            <a:ext cx="1359526" cy="1365622"/>
          </a:xfrm>
          <a:prstGeom prst="rect">
            <a:avLst/>
          </a:prstGeom>
        </p:spPr>
      </p:pic>
      <p:sp>
        <p:nvSpPr>
          <p:cNvPr id="5" name="TextBox 4"/>
          <p:cNvSpPr txBox="1"/>
          <p:nvPr/>
        </p:nvSpPr>
        <p:spPr>
          <a:xfrm>
            <a:off x="10358870" y="929239"/>
            <a:ext cx="1675262" cy="461665"/>
          </a:xfrm>
          <a:prstGeom prst="rect">
            <a:avLst/>
          </a:prstGeom>
          <a:noFill/>
        </p:spPr>
        <p:txBody>
          <a:bodyPr wrap="square" rtlCol="0">
            <a:spAutoFit/>
          </a:bodyPr>
          <a:lstStyle/>
          <a:p>
            <a:pPr algn="ctr"/>
            <a:r>
              <a:rPr lang="en-US" sz="2400" b="1" dirty="0">
                <a:latin typeface="Arial Narrow" panose="020B0506020202030204" pitchFamily="34" charset="0"/>
              </a:rPr>
              <a:t>17-10</a:t>
            </a:r>
          </a:p>
        </p:txBody>
      </p:sp>
    </p:spTree>
    <p:extLst>
      <p:ext uri="{BB962C8B-B14F-4D97-AF65-F5344CB8AC3E}">
        <p14:creationId xmlns:p14="http://schemas.microsoft.com/office/powerpoint/2010/main" val="127171114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4F23990-C453-4FA3-9CCF-1E14EF412C54}"/>
              </a:ext>
            </a:extLst>
          </p:cNvPr>
          <p:cNvSpPr>
            <a:spLocks noGrp="1"/>
          </p:cNvSpPr>
          <p:nvPr>
            <p:ph type="title"/>
          </p:nvPr>
        </p:nvSpPr>
        <p:spPr/>
        <p:txBody>
          <a:bodyPr/>
          <a:lstStyle/>
          <a:p>
            <a:pPr marR="0" rtl="0"/>
            <a:r>
              <a:rPr lang="en-US" b="1" i="0" u="none" strike="noStrike" kern="1600" baseline="0" dirty="0"/>
              <a:t>Management:</a:t>
            </a:r>
            <a:r>
              <a:rPr lang="en-US" b="1" i="0" u="none" strike="noStrike" kern="1600" dirty="0"/>
              <a:t> </a:t>
            </a:r>
            <a:r>
              <a:rPr lang="en-US" b="1" i="0" u="none" strike="noStrike" kern="1600" baseline="0" dirty="0"/>
              <a:t>Care of Newborns</a:t>
            </a:r>
            <a:endParaRPr lang="en-US" sz="1400" b="1" i="0" u="none" strike="noStrike" kern="1600" baseline="0" dirty="0"/>
          </a:p>
        </p:txBody>
      </p:sp>
      <p:sp>
        <p:nvSpPr>
          <p:cNvPr id="3" name="Text Placeholder 2">
            <a:extLst>
              <a:ext uri="{FF2B5EF4-FFF2-40B4-BE49-F238E27FC236}">
                <a16:creationId xmlns:a16="http://schemas.microsoft.com/office/drawing/2014/main" xmlns="" id="{4AB9B43C-E7DF-474A-B0EE-BE2D277CE468}"/>
              </a:ext>
            </a:extLst>
          </p:cNvPr>
          <p:cNvSpPr>
            <a:spLocks noGrp="1"/>
          </p:cNvSpPr>
          <p:nvPr>
            <p:ph type="body" idx="1"/>
          </p:nvPr>
        </p:nvSpPr>
        <p:spPr>
          <a:xfrm>
            <a:off x="858982" y="2199110"/>
            <a:ext cx="11017281" cy="4288776"/>
          </a:xfrm>
        </p:spPr>
        <p:txBody>
          <a:bodyPr/>
          <a:lstStyle/>
          <a:p>
            <a:pPr marR="0" lvl="0" rtl="0"/>
            <a:r>
              <a:rPr lang="en-US" sz="2400" u="none" strike="noStrike" baseline="0" dirty="0"/>
              <a:t>Once an infant is delivered, vigorously dry it off and wrap it in a blanket or towel, covering the entire baby except for its face. </a:t>
            </a:r>
          </a:p>
          <a:p>
            <a:pPr marR="0" lvl="0" rtl="0"/>
            <a:r>
              <a:rPr lang="en-US" sz="2400" u="none" strike="noStrike" baseline="0" dirty="0"/>
              <a:t>Begin your evaluation of a newborn with the ABCDs. </a:t>
            </a:r>
          </a:p>
          <a:p>
            <a:pPr marL="0" indent="0">
              <a:buNone/>
            </a:pPr>
            <a:r>
              <a:rPr lang="en-US" sz="2400" b="1" dirty="0"/>
              <a:t>A</a:t>
            </a:r>
            <a:r>
              <a:rPr lang="en-US" sz="2400" b="1" u="none" strike="noStrike" baseline="0" dirty="0"/>
              <a:t>irway/Breathing</a:t>
            </a:r>
            <a:r>
              <a:rPr lang="en-US" sz="2400" u="none" strike="noStrike" baseline="0" dirty="0"/>
              <a:t>:</a:t>
            </a:r>
          </a:p>
          <a:p>
            <a:pPr lvl="1"/>
            <a:r>
              <a:rPr lang="en-US" sz="2400" dirty="0"/>
              <a:t>Obvious obstruction:</a:t>
            </a:r>
          </a:p>
          <a:p>
            <a:pPr lvl="2"/>
            <a:r>
              <a:rPr lang="en-US" sz="2000" dirty="0"/>
              <a:t>S</a:t>
            </a:r>
            <a:r>
              <a:rPr lang="en-US" sz="2000" u="none" strike="noStrike" baseline="0" dirty="0"/>
              <a:t>uction after the head is delivered.</a:t>
            </a:r>
          </a:p>
          <a:p>
            <a:pPr lvl="2"/>
            <a:r>
              <a:rPr lang="en-US" sz="2000" dirty="0"/>
              <a:t>Suction a</a:t>
            </a:r>
            <a:r>
              <a:rPr lang="en-US" sz="2000" u="none" strike="noStrike" baseline="0" dirty="0"/>
              <a:t>gain after the baby is delivered.</a:t>
            </a:r>
          </a:p>
          <a:p>
            <a:pPr lvl="1"/>
            <a:r>
              <a:rPr lang="en-US" sz="2400" u="none" strike="noStrike" baseline="0" dirty="0"/>
              <a:t>When using a bulb syringe, always blow the air out before suctioning the airway (do not blow air into the airway). </a:t>
            </a:r>
          </a:p>
          <a:p>
            <a:pPr marL="0" indent="0">
              <a:buNone/>
            </a:pPr>
            <a:endParaRPr lang="en-US" sz="2400" u="none" strike="noStrike" baseline="0" dirty="0"/>
          </a:p>
        </p:txBody>
      </p:sp>
      <p:pic>
        <p:nvPicPr>
          <p:cNvPr id="4" name="Picture 3"/>
          <p:cNvPicPr>
            <a:picLocks noChangeAspect="1"/>
          </p:cNvPicPr>
          <p:nvPr/>
        </p:nvPicPr>
        <p:blipFill>
          <a:blip r:embed="rId2"/>
          <a:stretch>
            <a:fillRect/>
          </a:stretch>
        </p:blipFill>
        <p:spPr>
          <a:xfrm>
            <a:off x="10516738" y="440311"/>
            <a:ext cx="1359526" cy="1365622"/>
          </a:xfrm>
          <a:prstGeom prst="rect">
            <a:avLst/>
          </a:prstGeom>
        </p:spPr>
      </p:pic>
      <p:sp>
        <p:nvSpPr>
          <p:cNvPr id="5" name="TextBox 4"/>
          <p:cNvSpPr txBox="1"/>
          <p:nvPr/>
        </p:nvSpPr>
        <p:spPr>
          <a:xfrm>
            <a:off x="10358870" y="929239"/>
            <a:ext cx="1675262" cy="461665"/>
          </a:xfrm>
          <a:prstGeom prst="rect">
            <a:avLst/>
          </a:prstGeom>
          <a:noFill/>
        </p:spPr>
        <p:txBody>
          <a:bodyPr wrap="square" rtlCol="0">
            <a:spAutoFit/>
          </a:bodyPr>
          <a:lstStyle/>
          <a:p>
            <a:pPr algn="ctr"/>
            <a:r>
              <a:rPr lang="en-US" sz="2400" b="1" dirty="0">
                <a:latin typeface="Arial Narrow" panose="020B0506020202030204" pitchFamily="34" charset="0"/>
              </a:rPr>
              <a:t>17-12</a:t>
            </a:r>
          </a:p>
        </p:txBody>
      </p:sp>
    </p:spTree>
    <p:extLst>
      <p:ext uri="{BB962C8B-B14F-4D97-AF65-F5344CB8AC3E}">
        <p14:creationId xmlns:p14="http://schemas.microsoft.com/office/powerpoint/2010/main" val="31465869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0EB6FA8-3679-4A12-B814-7B99DF82D4B7}"/>
              </a:ext>
            </a:extLst>
          </p:cNvPr>
          <p:cNvSpPr>
            <a:spLocks noGrp="1"/>
          </p:cNvSpPr>
          <p:nvPr>
            <p:ph type="title"/>
          </p:nvPr>
        </p:nvSpPr>
        <p:spPr/>
        <p:txBody>
          <a:bodyPr/>
          <a:lstStyle/>
          <a:p>
            <a:pPr marR="0" rtl="0"/>
            <a:r>
              <a:rPr lang="en-US" b="1" i="0" u="none" strike="noStrike" kern="1600" baseline="0" dirty="0"/>
              <a:t>Objectives</a:t>
            </a:r>
          </a:p>
        </p:txBody>
      </p:sp>
      <p:sp>
        <p:nvSpPr>
          <p:cNvPr id="3" name="Text Placeholder 2">
            <a:extLst>
              <a:ext uri="{FF2B5EF4-FFF2-40B4-BE49-F238E27FC236}">
                <a16:creationId xmlns:a16="http://schemas.microsoft.com/office/drawing/2014/main" xmlns="" id="{7F7208C8-457B-4318-BA20-BDD27E4188A9}"/>
              </a:ext>
            </a:extLst>
          </p:cNvPr>
          <p:cNvSpPr>
            <a:spLocks noGrp="1"/>
          </p:cNvSpPr>
          <p:nvPr>
            <p:ph type="body" idx="1"/>
          </p:nvPr>
        </p:nvSpPr>
        <p:spPr/>
        <p:txBody>
          <a:bodyPr/>
          <a:lstStyle/>
          <a:p>
            <a:pPr marR="0" lvl="0" rtl="0"/>
            <a:r>
              <a:rPr lang="en-US" u="none" strike="noStrike" baseline="0" dirty="0"/>
              <a:t>17-9  Describe the management of a pregnant patient with abdominal trauma.</a:t>
            </a:r>
          </a:p>
          <a:p>
            <a:pPr marR="0" lvl="0" rtl="0"/>
            <a:r>
              <a:rPr lang="en-US" u="none" strike="noStrike" baseline="0" dirty="0"/>
              <a:t>17-10  Describe and demonstrate the process of assisting a woman during a delivery.</a:t>
            </a:r>
          </a:p>
          <a:p>
            <a:pPr marR="0" lvl="0" rtl="0"/>
            <a:r>
              <a:rPr lang="en-US" u="none" strike="noStrike" baseline="0" dirty="0"/>
              <a:t>17-11  Explain what to do when there is a possible sexual assault of a woman.</a:t>
            </a:r>
          </a:p>
          <a:p>
            <a:pPr marR="0" lvl="0" rtl="0"/>
            <a:r>
              <a:rPr lang="en-US" u="none" strike="noStrike" baseline="0" dirty="0"/>
              <a:t>17-12  Describe the basic care for a newborn.</a:t>
            </a:r>
          </a:p>
        </p:txBody>
      </p:sp>
      <p:pic>
        <p:nvPicPr>
          <p:cNvPr id="4" name="Picture 3"/>
          <p:cNvPicPr>
            <a:picLocks noChangeAspect="1"/>
          </p:cNvPicPr>
          <p:nvPr/>
        </p:nvPicPr>
        <p:blipFill>
          <a:blip r:embed="rId2"/>
          <a:stretch>
            <a:fillRect/>
          </a:stretch>
        </p:blipFill>
        <p:spPr>
          <a:xfrm>
            <a:off x="10200673" y="440311"/>
            <a:ext cx="1359526" cy="1365622"/>
          </a:xfrm>
          <a:prstGeom prst="rect">
            <a:avLst/>
          </a:prstGeom>
        </p:spPr>
      </p:pic>
    </p:spTree>
    <p:extLst>
      <p:ext uri="{BB962C8B-B14F-4D97-AF65-F5344CB8AC3E}">
        <p14:creationId xmlns:p14="http://schemas.microsoft.com/office/powerpoint/2010/main" val="296159543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BCA013E-B231-4C8D-BAAD-874C836ADAB7}"/>
              </a:ext>
            </a:extLst>
          </p:cNvPr>
          <p:cNvSpPr>
            <a:spLocks noGrp="1"/>
          </p:cNvSpPr>
          <p:nvPr>
            <p:ph type="title"/>
          </p:nvPr>
        </p:nvSpPr>
        <p:spPr>
          <a:xfrm>
            <a:off x="0" y="121033"/>
            <a:ext cx="12192000" cy="1002089"/>
          </a:xfrm>
        </p:spPr>
        <p:txBody>
          <a:bodyPr anchor="ctr">
            <a:normAutofit/>
          </a:bodyPr>
          <a:lstStyle/>
          <a:p>
            <a:pPr marR="0" rtl="0"/>
            <a:r>
              <a:rPr lang="en-US" b="1" i="0" u="none" strike="noStrike" kern="1600" baseline="0" dirty="0"/>
              <a:t>Management:</a:t>
            </a:r>
            <a:r>
              <a:rPr lang="en-US" b="1" i="0" u="none" strike="noStrike" kern="1600" dirty="0"/>
              <a:t> </a:t>
            </a:r>
            <a:r>
              <a:rPr lang="en-US" b="1" i="0" u="none" strike="noStrike" kern="1600" baseline="0" dirty="0"/>
              <a:t>Care of Newborns</a:t>
            </a:r>
            <a:endParaRPr lang="en-US" sz="1400" b="1" i="0" u="none" strike="noStrike" kern="1600" baseline="0" dirty="0"/>
          </a:p>
        </p:txBody>
      </p:sp>
      <p:sp>
        <p:nvSpPr>
          <p:cNvPr id="3" name="Text Placeholder 2">
            <a:extLst>
              <a:ext uri="{FF2B5EF4-FFF2-40B4-BE49-F238E27FC236}">
                <a16:creationId xmlns:a16="http://schemas.microsoft.com/office/drawing/2014/main" xmlns="" id="{23F4F844-2C6F-40B9-AC74-F2596878E9E4}"/>
              </a:ext>
            </a:extLst>
          </p:cNvPr>
          <p:cNvSpPr>
            <a:spLocks noGrp="1"/>
          </p:cNvSpPr>
          <p:nvPr>
            <p:ph sz="half" idx="1"/>
          </p:nvPr>
        </p:nvSpPr>
        <p:spPr>
          <a:xfrm>
            <a:off x="914400" y="1651552"/>
            <a:ext cx="4855464" cy="4729435"/>
          </a:xfrm>
        </p:spPr>
        <p:txBody>
          <a:bodyPr>
            <a:normAutofit/>
          </a:bodyPr>
          <a:lstStyle/>
          <a:p>
            <a:r>
              <a:rPr lang="en-US" dirty="0"/>
              <a:t>Usually an infant begins crying vigorously within 15 to 20 seconds after delivery, often while being dried. </a:t>
            </a:r>
            <a:endParaRPr lang="en-US" u="none" strike="noStrike" baseline="0" dirty="0"/>
          </a:p>
          <a:p>
            <a:pPr marR="0" lvl="0" rtl="0"/>
            <a:r>
              <a:rPr lang="en-US" u="none" strike="noStrike" baseline="0" dirty="0"/>
              <a:t>If the baby does not begin crying, use your fingers to either flick the soles of the infant’s feet or rub the infant’s back. </a:t>
            </a:r>
          </a:p>
          <a:p>
            <a:pPr lvl="1"/>
            <a:r>
              <a:rPr lang="en-US" u="none" strike="noStrike" baseline="0" dirty="0"/>
              <a:t>Do not spank the baby. </a:t>
            </a:r>
          </a:p>
          <a:p>
            <a:pPr marR="0" lvl="0" rtl="0"/>
            <a:r>
              <a:rPr lang="en-US" u="none" strike="noStrike" baseline="0" dirty="0"/>
              <a:t>If the infant does not begin to breathe after 10 to 15 seconds, begin resuscitation. </a:t>
            </a:r>
          </a:p>
          <a:p>
            <a:pPr marR="0" lvl="0" rtl="0"/>
            <a:endParaRPr lang="en-US" u="none" strike="noStrike" baseline="0" dirty="0"/>
          </a:p>
        </p:txBody>
      </p:sp>
      <p:pic>
        <p:nvPicPr>
          <p:cNvPr id="5" name="Picture 4"/>
          <p:cNvPicPr>
            <a:picLocks noChangeAspect="1"/>
          </p:cNvPicPr>
          <p:nvPr/>
        </p:nvPicPr>
        <p:blipFill>
          <a:blip r:embed="rId2"/>
          <a:stretch>
            <a:fillRect/>
          </a:stretch>
        </p:blipFill>
        <p:spPr>
          <a:xfrm>
            <a:off x="10516738" y="440311"/>
            <a:ext cx="1359526" cy="1365622"/>
          </a:xfrm>
          <a:prstGeom prst="rect">
            <a:avLst/>
          </a:prstGeom>
        </p:spPr>
      </p:pic>
      <p:sp>
        <p:nvSpPr>
          <p:cNvPr id="6" name="TextBox 5"/>
          <p:cNvSpPr txBox="1"/>
          <p:nvPr/>
        </p:nvSpPr>
        <p:spPr>
          <a:xfrm>
            <a:off x="10358870" y="929239"/>
            <a:ext cx="1675262" cy="461665"/>
          </a:xfrm>
          <a:prstGeom prst="rect">
            <a:avLst/>
          </a:prstGeom>
          <a:noFill/>
        </p:spPr>
        <p:txBody>
          <a:bodyPr wrap="square" rtlCol="0">
            <a:spAutoFit/>
          </a:bodyPr>
          <a:lstStyle/>
          <a:p>
            <a:pPr algn="ctr"/>
            <a:r>
              <a:rPr lang="en-US" sz="2400" b="1" dirty="0">
                <a:latin typeface="Arial Narrow" panose="020B0506020202030204" pitchFamily="34" charset="0"/>
              </a:rPr>
              <a:t>17-12</a:t>
            </a:r>
          </a:p>
        </p:txBody>
      </p:sp>
      <p:pic>
        <p:nvPicPr>
          <p:cNvPr id="4098" name="Picture 2" descr="Illustration shows a gloved hand tickling the foot of a newly delivered baby with umbilical cord still attach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1700" y="2477852"/>
            <a:ext cx="4686988" cy="20181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3485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4908C14-0D34-48CF-A594-DA7796107971}"/>
              </a:ext>
            </a:extLst>
          </p:cNvPr>
          <p:cNvSpPr>
            <a:spLocks noGrp="1"/>
          </p:cNvSpPr>
          <p:nvPr>
            <p:ph type="title"/>
          </p:nvPr>
        </p:nvSpPr>
        <p:spPr/>
        <p:txBody>
          <a:bodyPr/>
          <a:lstStyle/>
          <a:p>
            <a:pPr marR="0" rtl="0"/>
            <a:r>
              <a:rPr lang="en-US" b="1" i="0" u="none" strike="noStrike" kern="1600" baseline="0" dirty="0"/>
              <a:t>Management: Care of Newborns</a:t>
            </a:r>
            <a:endParaRPr lang="en-US" sz="1400" b="1" i="0" u="none" strike="noStrike" kern="1600" baseline="0" dirty="0"/>
          </a:p>
        </p:txBody>
      </p:sp>
      <p:sp>
        <p:nvSpPr>
          <p:cNvPr id="3" name="Text Placeholder 2">
            <a:extLst>
              <a:ext uri="{FF2B5EF4-FFF2-40B4-BE49-F238E27FC236}">
                <a16:creationId xmlns:a16="http://schemas.microsoft.com/office/drawing/2014/main" xmlns="" id="{FC9DABAC-A615-4F46-9381-6247151468FD}"/>
              </a:ext>
            </a:extLst>
          </p:cNvPr>
          <p:cNvSpPr>
            <a:spLocks noGrp="1"/>
          </p:cNvSpPr>
          <p:nvPr>
            <p:ph type="body" idx="1"/>
          </p:nvPr>
        </p:nvSpPr>
        <p:spPr>
          <a:xfrm>
            <a:off x="878205" y="1805932"/>
            <a:ext cx="4534304" cy="4548685"/>
          </a:xfrm>
        </p:spPr>
        <p:txBody>
          <a:bodyPr/>
          <a:lstStyle/>
          <a:p>
            <a:pPr marL="0" indent="0">
              <a:buNone/>
            </a:pPr>
            <a:r>
              <a:rPr lang="en-US" sz="2400" b="1" dirty="0"/>
              <a:t>Circulation</a:t>
            </a:r>
            <a:r>
              <a:rPr lang="en-US" sz="2400" dirty="0"/>
              <a:t>:</a:t>
            </a:r>
          </a:p>
          <a:p>
            <a:r>
              <a:rPr lang="en-US" sz="2400" dirty="0"/>
              <a:t>If the infant appears to be breathing well, determine its pulse rate by palpating the brachial pulse.</a:t>
            </a:r>
            <a:endParaRPr lang="en-US" sz="2400" u="none" strike="noStrike" baseline="0" dirty="0"/>
          </a:p>
          <a:p>
            <a:pPr lvl="1"/>
            <a:r>
              <a:rPr lang="en-US" sz="2400" u="none" strike="noStrike" baseline="0" dirty="0"/>
              <a:t>A newborn’s pulse rate should be between 90 and 180 beats/min. </a:t>
            </a:r>
          </a:p>
          <a:p>
            <a:pPr marR="0" lvl="0" rtl="0"/>
            <a:endParaRPr lang="en-US" u="none" strike="noStrike" baseline="0" dirty="0"/>
          </a:p>
        </p:txBody>
      </p:sp>
      <p:pic>
        <p:nvPicPr>
          <p:cNvPr id="4" name="Picture 3"/>
          <p:cNvPicPr>
            <a:picLocks noChangeAspect="1"/>
          </p:cNvPicPr>
          <p:nvPr/>
        </p:nvPicPr>
        <p:blipFill>
          <a:blip r:embed="rId2"/>
          <a:stretch>
            <a:fillRect/>
          </a:stretch>
        </p:blipFill>
        <p:spPr>
          <a:xfrm>
            <a:off x="10239566" y="338711"/>
            <a:ext cx="1359526" cy="1365622"/>
          </a:xfrm>
          <a:prstGeom prst="rect">
            <a:avLst/>
          </a:prstGeom>
        </p:spPr>
      </p:pic>
      <p:sp>
        <p:nvSpPr>
          <p:cNvPr id="5" name="TextBox 4"/>
          <p:cNvSpPr txBox="1"/>
          <p:nvPr/>
        </p:nvSpPr>
        <p:spPr>
          <a:xfrm>
            <a:off x="10081698" y="790689"/>
            <a:ext cx="1675262" cy="461665"/>
          </a:xfrm>
          <a:prstGeom prst="rect">
            <a:avLst/>
          </a:prstGeom>
          <a:noFill/>
        </p:spPr>
        <p:txBody>
          <a:bodyPr wrap="square" rtlCol="0">
            <a:spAutoFit/>
          </a:bodyPr>
          <a:lstStyle/>
          <a:p>
            <a:pPr algn="ctr"/>
            <a:r>
              <a:rPr lang="en-US" sz="2400" b="1" dirty="0">
                <a:latin typeface="Arial Narrow" panose="020B0506020202030204" pitchFamily="34" charset="0"/>
              </a:rPr>
              <a:t>17-12</a:t>
            </a:r>
          </a:p>
        </p:txBody>
      </p:sp>
      <p:pic>
        <p:nvPicPr>
          <p:cNvPr id="5122" name="Picture 2" descr="Illustration shows a pair of gloved hands checking the heart rate of a newborn/infant. One hand is holding the arm of the baby up and two fingers of the other hand are placed at the inside of the baby’s ar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72150" y="1976988"/>
            <a:ext cx="5259388" cy="40470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38858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6938DDE-2422-4A22-B5E4-189343FC7E04}"/>
              </a:ext>
            </a:extLst>
          </p:cNvPr>
          <p:cNvSpPr>
            <a:spLocks noGrp="1"/>
          </p:cNvSpPr>
          <p:nvPr>
            <p:ph type="title"/>
          </p:nvPr>
        </p:nvSpPr>
        <p:spPr/>
        <p:txBody>
          <a:bodyPr/>
          <a:lstStyle/>
          <a:p>
            <a:pPr marR="0" rtl="0"/>
            <a:r>
              <a:rPr lang="en-US" b="1" i="0" u="none" strike="noStrike" kern="1600" baseline="0" dirty="0"/>
              <a:t>Management:</a:t>
            </a:r>
            <a:r>
              <a:rPr lang="en-US" b="1" i="0" u="none" strike="noStrike" kern="1600" dirty="0"/>
              <a:t> </a:t>
            </a:r>
            <a:r>
              <a:rPr lang="en-US" b="1" i="0" u="none" strike="noStrike" kern="1600" baseline="0" dirty="0"/>
              <a:t>Care of Newborns</a:t>
            </a:r>
            <a:endParaRPr lang="en-US" sz="1400" b="1" i="0" u="none" strike="noStrike" kern="1600" baseline="0" dirty="0"/>
          </a:p>
        </p:txBody>
      </p:sp>
      <p:sp>
        <p:nvSpPr>
          <p:cNvPr id="3" name="Text Placeholder 2">
            <a:extLst>
              <a:ext uri="{FF2B5EF4-FFF2-40B4-BE49-F238E27FC236}">
                <a16:creationId xmlns:a16="http://schemas.microsoft.com/office/drawing/2014/main" xmlns="" id="{2B7180A0-CA6F-47AF-94ED-4B64A9653D8C}"/>
              </a:ext>
            </a:extLst>
          </p:cNvPr>
          <p:cNvSpPr>
            <a:spLocks noGrp="1"/>
          </p:cNvSpPr>
          <p:nvPr>
            <p:ph type="body" idx="1"/>
          </p:nvPr>
        </p:nvSpPr>
        <p:spPr>
          <a:xfrm>
            <a:off x="746397" y="2746505"/>
            <a:ext cx="11111394" cy="3552695"/>
          </a:xfrm>
        </p:spPr>
        <p:txBody>
          <a:bodyPr/>
          <a:lstStyle/>
          <a:p>
            <a:r>
              <a:rPr lang="en-US" dirty="0"/>
              <a:t>If it is less than 90 beats per minutes:</a:t>
            </a:r>
          </a:p>
          <a:p>
            <a:pPr lvl="1"/>
            <a:r>
              <a:rPr lang="en-US" dirty="0"/>
              <a:t>Begin gentle positive-pressure ventilations with supplemental oxygen using an infant bag-valve mask (BVM) placed over the baby’s nose and mouth at a rate of 40 to 60 breaths/min. </a:t>
            </a:r>
          </a:p>
          <a:p>
            <a:pPr lvl="1"/>
            <a:r>
              <a:rPr lang="en-US" dirty="0"/>
              <a:t>When using the BVM, use just enough pressure to observe the chest rising. </a:t>
            </a:r>
          </a:p>
          <a:p>
            <a:pPr lvl="1"/>
            <a:r>
              <a:rPr lang="en-US" dirty="0"/>
              <a:t>Do not overinflate the lungs. </a:t>
            </a:r>
          </a:p>
        </p:txBody>
      </p:sp>
      <p:pic>
        <p:nvPicPr>
          <p:cNvPr id="4" name="Picture 3"/>
          <p:cNvPicPr>
            <a:picLocks noChangeAspect="1"/>
          </p:cNvPicPr>
          <p:nvPr/>
        </p:nvPicPr>
        <p:blipFill>
          <a:blip r:embed="rId2"/>
          <a:stretch>
            <a:fillRect/>
          </a:stretch>
        </p:blipFill>
        <p:spPr>
          <a:xfrm>
            <a:off x="10498265" y="506494"/>
            <a:ext cx="1359526" cy="1365622"/>
          </a:xfrm>
          <a:prstGeom prst="rect">
            <a:avLst/>
          </a:prstGeom>
        </p:spPr>
      </p:pic>
      <p:sp>
        <p:nvSpPr>
          <p:cNvPr id="5" name="TextBox 4"/>
          <p:cNvSpPr txBox="1"/>
          <p:nvPr/>
        </p:nvSpPr>
        <p:spPr>
          <a:xfrm>
            <a:off x="10340397" y="995422"/>
            <a:ext cx="1675262" cy="461665"/>
          </a:xfrm>
          <a:prstGeom prst="rect">
            <a:avLst/>
          </a:prstGeom>
          <a:noFill/>
        </p:spPr>
        <p:txBody>
          <a:bodyPr wrap="square" rtlCol="0">
            <a:spAutoFit/>
          </a:bodyPr>
          <a:lstStyle/>
          <a:p>
            <a:pPr algn="ctr"/>
            <a:r>
              <a:rPr lang="en-US" sz="2400" b="1" dirty="0">
                <a:latin typeface="Arial Narrow" panose="020B0506020202030204" pitchFamily="34" charset="0"/>
              </a:rPr>
              <a:t>17-12</a:t>
            </a:r>
          </a:p>
        </p:txBody>
      </p:sp>
    </p:spTree>
    <p:extLst>
      <p:ext uri="{BB962C8B-B14F-4D97-AF65-F5344CB8AC3E}">
        <p14:creationId xmlns:p14="http://schemas.microsoft.com/office/powerpoint/2010/main" val="213680671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6938DDE-2422-4A22-B5E4-189343FC7E04}"/>
              </a:ext>
            </a:extLst>
          </p:cNvPr>
          <p:cNvSpPr>
            <a:spLocks noGrp="1"/>
          </p:cNvSpPr>
          <p:nvPr>
            <p:ph type="title"/>
          </p:nvPr>
        </p:nvSpPr>
        <p:spPr/>
        <p:txBody>
          <a:bodyPr/>
          <a:lstStyle/>
          <a:p>
            <a:pPr marR="0" rtl="0"/>
            <a:r>
              <a:rPr lang="en-US" b="1" i="0" u="none" strike="noStrike" kern="1600" baseline="0" dirty="0"/>
              <a:t>Management:</a:t>
            </a:r>
            <a:r>
              <a:rPr lang="en-US" b="1" i="0" u="none" strike="noStrike" kern="1600" dirty="0"/>
              <a:t> </a:t>
            </a:r>
            <a:r>
              <a:rPr lang="en-US" b="1" i="0" u="none" strike="noStrike" kern="1600" baseline="0" dirty="0"/>
              <a:t>Care of Newborns</a:t>
            </a:r>
            <a:endParaRPr lang="en-US" sz="1400" b="1" i="0" u="none" strike="noStrike" kern="1600" baseline="0" dirty="0"/>
          </a:p>
        </p:txBody>
      </p:sp>
      <p:sp>
        <p:nvSpPr>
          <p:cNvPr id="3" name="Text Placeholder 2">
            <a:extLst>
              <a:ext uri="{FF2B5EF4-FFF2-40B4-BE49-F238E27FC236}">
                <a16:creationId xmlns:a16="http://schemas.microsoft.com/office/drawing/2014/main" xmlns="" id="{2B7180A0-CA6F-47AF-94ED-4B64A9653D8C}"/>
              </a:ext>
            </a:extLst>
          </p:cNvPr>
          <p:cNvSpPr>
            <a:spLocks noGrp="1"/>
          </p:cNvSpPr>
          <p:nvPr>
            <p:ph type="body" idx="1"/>
          </p:nvPr>
        </p:nvSpPr>
        <p:spPr>
          <a:xfrm>
            <a:off x="746397" y="2746505"/>
            <a:ext cx="11111394" cy="3552695"/>
          </a:xfrm>
        </p:spPr>
        <p:txBody>
          <a:bodyPr/>
          <a:lstStyle/>
          <a:p>
            <a:pPr lvl="0"/>
            <a:r>
              <a:rPr lang="en-US" dirty="0"/>
              <a:t>Reassess the pulse rate after 90 seconds:</a:t>
            </a:r>
          </a:p>
          <a:p>
            <a:pPr lvl="1"/>
            <a:r>
              <a:rPr lang="en-US" dirty="0"/>
              <a:t>If less than 60 beats/min, give oxygen at low concentrations, increasing it as needed until the heart rate is at least 100 beats/min. </a:t>
            </a:r>
          </a:p>
          <a:p>
            <a:r>
              <a:rPr lang="en-US" u="none" strike="noStrike" baseline="0" dirty="0"/>
              <a:t>Assisted ventilation is the most effective action in neonatal resuscitation and usually brings the heart rate up to 100 beats/min. </a:t>
            </a:r>
          </a:p>
          <a:p>
            <a:pPr lvl="1"/>
            <a:r>
              <a:rPr lang="en-US" u="none" strike="noStrike" baseline="0" dirty="0"/>
              <a:t>Once the pulse rate reaches 100, gradually reduce the rate and pressure of the BVM ventilations until it is apparent the infant is breathing well on its own and is maintaining good color.</a:t>
            </a:r>
          </a:p>
        </p:txBody>
      </p:sp>
      <p:pic>
        <p:nvPicPr>
          <p:cNvPr id="4" name="Picture 3"/>
          <p:cNvPicPr>
            <a:picLocks noChangeAspect="1"/>
          </p:cNvPicPr>
          <p:nvPr/>
        </p:nvPicPr>
        <p:blipFill>
          <a:blip r:embed="rId2"/>
          <a:stretch>
            <a:fillRect/>
          </a:stretch>
        </p:blipFill>
        <p:spPr>
          <a:xfrm>
            <a:off x="10498265" y="506494"/>
            <a:ext cx="1359526" cy="1365622"/>
          </a:xfrm>
          <a:prstGeom prst="rect">
            <a:avLst/>
          </a:prstGeom>
        </p:spPr>
      </p:pic>
      <p:sp>
        <p:nvSpPr>
          <p:cNvPr id="5" name="TextBox 4"/>
          <p:cNvSpPr txBox="1"/>
          <p:nvPr/>
        </p:nvSpPr>
        <p:spPr>
          <a:xfrm>
            <a:off x="10340397" y="995422"/>
            <a:ext cx="1675262" cy="461665"/>
          </a:xfrm>
          <a:prstGeom prst="rect">
            <a:avLst/>
          </a:prstGeom>
          <a:noFill/>
        </p:spPr>
        <p:txBody>
          <a:bodyPr wrap="square" rtlCol="0">
            <a:spAutoFit/>
          </a:bodyPr>
          <a:lstStyle/>
          <a:p>
            <a:pPr algn="ctr"/>
            <a:r>
              <a:rPr lang="en-US" sz="2400" b="1" dirty="0">
                <a:latin typeface="Arial Narrow" panose="020B0506020202030204" pitchFamily="34" charset="0"/>
              </a:rPr>
              <a:t>17-12</a:t>
            </a:r>
          </a:p>
        </p:txBody>
      </p:sp>
    </p:spTree>
    <p:extLst>
      <p:ext uri="{BB962C8B-B14F-4D97-AF65-F5344CB8AC3E}">
        <p14:creationId xmlns:p14="http://schemas.microsoft.com/office/powerpoint/2010/main" val="74067245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11176F6-B77D-4471-934C-D5660838084C}"/>
              </a:ext>
            </a:extLst>
          </p:cNvPr>
          <p:cNvSpPr>
            <a:spLocks noGrp="1"/>
          </p:cNvSpPr>
          <p:nvPr>
            <p:ph type="title"/>
          </p:nvPr>
        </p:nvSpPr>
        <p:spPr>
          <a:xfrm>
            <a:off x="0" y="121033"/>
            <a:ext cx="12192000" cy="1002089"/>
          </a:xfrm>
        </p:spPr>
        <p:txBody>
          <a:bodyPr anchor="ctr">
            <a:normAutofit/>
          </a:bodyPr>
          <a:lstStyle/>
          <a:p>
            <a:pPr marR="0" rtl="0"/>
            <a:r>
              <a:rPr lang="en-US" b="1" i="0" u="none" strike="noStrike" kern="1600" baseline="0" dirty="0"/>
              <a:t>Management: Care of Newborns</a:t>
            </a:r>
            <a:endParaRPr lang="en-US" sz="1400" b="1" i="0" u="none" strike="noStrike" kern="1600" baseline="0" dirty="0"/>
          </a:p>
        </p:txBody>
      </p:sp>
      <p:sp>
        <p:nvSpPr>
          <p:cNvPr id="3" name="Text Placeholder 2">
            <a:extLst>
              <a:ext uri="{FF2B5EF4-FFF2-40B4-BE49-F238E27FC236}">
                <a16:creationId xmlns:a16="http://schemas.microsoft.com/office/drawing/2014/main" xmlns="" id="{06F881ED-0ED0-427B-8C43-1EFE45D3DCB6}"/>
              </a:ext>
            </a:extLst>
          </p:cNvPr>
          <p:cNvSpPr>
            <a:spLocks noGrp="1"/>
          </p:cNvSpPr>
          <p:nvPr>
            <p:ph sz="half" idx="1"/>
          </p:nvPr>
        </p:nvSpPr>
        <p:spPr>
          <a:xfrm>
            <a:off x="892098" y="2614138"/>
            <a:ext cx="10984166" cy="3574627"/>
          </a:xfrm>
        </p:spPr>
        <p:txBody>
          <a:bodyPr>
            <a:normAutofit/>
          </a:bodyPr>
          <a:lstStyle/>
          <a:p>
            <a:pPr lvl="0"/>
            <a:r>
              <a:rPr lang="en-US" sz="2000" dirty="0"/>
              <a:t> </a:t>
            </a:r>
            <a:r>
              <a:rPr lang="en-US" dirty="0"/>
              <a:t>An infant’s skin color is another indicator of its well-being. </a:t>
            </a:r>
          </a:p>
          <a:p>
            <a:r>
              <a:rPr lang="en-US" dirty="0"/>
              <a:t>Lack of oxygen in the infant’s bloodstream causes cyanosis of the face and trunk, normally for up to several minutes after delivery as the hemoglobin becomes saturated with oxygen.</a:t>
            </a:r>
          </a:p>
          <a:p>
            <a:pPr lvl="0"/>
            <a:r>
              <a:rPr lang="en-US" dirty="0"/>
              <a:t>Full oxygen saturation takes up to 10 minutes. </a:t>
            </a:r>
          </a:p>
        </p:txBody>
      </p:sp>
      <p:pic>
        <p:nvPicPr>
          <p:cNvPr id="5" name="Picture 4"/>
          <p:cNvPicPr>
            <a:picLocks noChangeAspect="1"/>
          </p:cNvPicPr>
          <p:nvPr/>
        </p:nvPicPr>
        <p:blipFill>
          <a:blip r:embed="rId2"/>
          <a:stretch>
            <a:fillRect/>
          </a:stretch>
        </p:blipFill>
        <p:spPr>
          <a:xfrm>
            <a:off x="10516738" y="440311"/>
            <a:ext cx="1359526" cy="1365622"/>
          </a:xfrm>
          <a:prstGeom prst="rect">
            <a:avLst/>
          </a:prstGeom>
        </p:spPr>
      </p:pic>
      <p:sp>
        <p:nvSpPr>
          <p:cNvPr id="6" name="TextBox 5"/>
          <p:cNvSpPr txBox="1"/>
          <p:nvPr/>
        </p:nvSpPr>
        <p:spPr>
          <a:xfrm>
            <a:off x="10358870" y="929239"/>
            <a:ext cx="1675262" cy="461665"/>
          </a:xfrm>
          <a:prstGeom prst="rect">
            <a:avLst/>
          </a:prstGeom>
          <a:noFill/>
        </p:spPr>
        <p:txBody>
          <a:bodyPr wrap="square" rtlCol="0">
            <a:spAutoFit/>
          </a:bodyPr>
          <a:lstStyle/>
          <a:p>
            <a:pPr algn="ctr"/>
            <a:r>
              <a:rPr lang="en-US" sz="2400" b="1" dirty="0">
                <a:latin typeface="Arial Narrow" panose="020B0506020202030204" pitchFamily="34" charset="0"/>
              </a:rPr>
              <a:t>17-12</a:t>
            </a:r>
          </a:p>
        </p:txBody>
      </p:sp>
    </p:spTree>
    <p:extLst>
      <p:ext uri="{BB962C8B-B14F-4D97-AF65-F5344CB8AC3E}">
        <p14:creationId xmlns:p14="http://schemas.microsoft.com/office/powerpoint/2010/main" val="2661881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11176F6-B77D-4471-934C-D5660838084C}"/>
              </a:ext>
            </a:extLst>
          </p:cNvPr>
          <p:cNvSpPr>
            <a:spLocks noGrp="1"/>
          </p:cNvSpPr>
          <p:nvPr>
            <p:ph type="title"/>
          </p:nvPr>
        </p:nvSpPr>
        <p:spPr>
          <a:xfrm>
            <a:off x="0" y="121033"/>
            <a:ext cx="12192000" cy="1002089"/>
          </a:xfrm>
        </p:spPr>
        <p:txBody>
          <a:bodyPr anchor="ctr">
            <a:normAutofit/>
          </a:bodyPr>
          <a:lstStyle/>
          <a:p>
            <a:pPr marR="0" rtl="0"/>
            <a:r>
              <a:rPr lang="en-US" b="1" i="0" u="none" strike="noStrike" kern="1600" baseline="0" dirty="0"/>
              <a:t>Management: Care of Newborns</a:t>
            </a:r>
            <a:endParaRPr lang="en-US" sz="1400" b="1" i="0" u="none" strike="noStrike" kern="1600" baseline="0" dirty="0"/>
          </a:p>
        </p:txBody>
      </p:sp>
      <p:sp>
        <p:nvSpPr>
          <p:cNvPr id="3" name="Text Placeholder 2">
            <a:extLst>
              <a:ext uri="{FF2B5EF4-FFF2-40B4-BE49-F238E27FC236}">
                <a16:creationId xmlns:a16="http://schemas.microsoft.com/office/drawing/2014/main" xmlns="" id="{06F881ED-0ED0-427B-8C43-1EFE45D3DCB6}"/>
              </a:ext>
            </a:extLst>
          </p:cNvPr>
          <p:cNvSpPr>
            <a:spLocks noGrp="1"/>
          </p:cNvSpPr>
          <p:nvPr>
            <p:ph sz="half" idx="1"/>
          </p:nvPr>
        </p:nvSpPr>
        <p:spPr>
          <a:xfrm>
            <a:off x="892098" y="2013856"/>
            <a:ext cx="5850447" cy="4174909"/>
          </a:xfrm>
        </p:spPr>
        <p:txBody>
          <a:bodyPr>
            <a:normAutofit/>
          </a:bodyPr>
          <a:lstStyle/>
          <a:p>
            <a:r>
              <a:rPr lang="en-US" dirty="0"/>
              <a:t>Newer evidence has shown clinical assessment of skin color is a </a:t>
            </a:r>
            <a:r>
              <a:rPr lang="en-US" i="1" dirty="0"/>
              <a:t>very poor </a:t>
            </a:r>
            <a:r>
              <a:rPr lang="en-US" dirty="0"/>
              <a:t>indicator of the newborn’s oxygen saturation of hemoglobin during the period </a:t>
            </a:r>
            <a:r>
              <a:rPr lang="en-US" i="1" dirty="0"/>
              <a:t>immediately</a:t>
            </a:r>
            <a:r>
              <a:rPr lang="en-US" dirty="0"/>
              <a:t> after birth. </a:t>
            </a:r>
            <a:endParaRPr lang="en-US" u="none" strike="noStrike" baseline="0" dirty="0"/>
          </a:p>
          <a:p>
            <a:pPr marR="0" lvl="0" rtl="0"/>
            <a:r>
              <a:rPr lang="en-US" u="none" strike="noStrike" baseline="0" dirty="0"/>
              <a:t>For infants with strong, regular respirations and cyanosis, administer high-flow oxygen using “blow-by oxygen,” in which the end of the tubing is placed close to the infant’s nostrils.</a:t>
            </a:r>
          </a:p>
        </p:txBody>
      </p:sp>
      <p:pic>
        <p:nvPicPr>
          <p:cNvPr id="5" name="Picture 4"/>
          <p:cNvPicPr>
            <a:picLocks noChangeAspect="1"/>
          </p:cNvPicPr>
          <p:nvPr/>
        </p:nvPicPr>
        <p:blipFill>
          <a:blip r:embed="rId2"/>
          <a:stretch>
            <a:fillRect/>
          </a:stretch>
        </p:blipFill>
        <p:spPr>
          <a:xfrm>
            <a:off x="10516738" y="440311"/>
            <a:ext cx="1359526" cy="1365622"/>
          </a:xfrm>
          <a:prstGeom prst="rect">
            <a:avLst/>
          </a:prstGeom>
        </p:spPr>
      </p:pic>
      <p:sp>
        <p:nvSpPr>
          <p:cNvPr id="6" name="TextBox 5"/>
          <p:cNvSpPr txBox="1"/>
          <p:nvPr/>
        </p:nvSpPr>
        <p:spPr>
          <a:xfrm>
            <a:off x="10358870" y="929239"/>
            <a:ext cx="1675262" cy="461665"/>
          </a:xfrm>
          <a:prstGeom prst="rect">
            <a:avLst/>
          </a:prstGeom>
          <a:noFill/>
        </p:spPr>
        <p:txBody>
          <a:bodyPr wrap="square" rtlCol="0">
            <a:spAutoFit/>
          </a:bodyPr>
          <a:lstStyle/>
          <a:p>
            <a:pPr algn="ctr"/>
            <a:r>
              <a:rPr lang="en-US" sz="2400" b="1" dirty="0">
                <a:latin typeface="Arial Narrow" panose="020B0506020202030204" pitchFamily="34" charset="0"/>
              </a:rPr>
              <a:t>17-12</a:t>
            </a:r>
          </a:p>
        </p:txBody>
      </p:sp>
      <p:pic>
        <p:nvPicPr>
          <p:cNvPr id="6146" name="Picture 2" descr="An illustration depicts an infant in a supine position, and the physician is placing one end of a blow-by oxygen tube close to the infant’s nostril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0" y="2254542"/>
            <a:ext cx="4191000" cy="28442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2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16D25EE-8E8E-405A-8293-230BF2DFE10C}"/>
              </a:ext>
            </a:extLst>
          </p:cNvPr>
          <p:cNvSpPr>
            <a:spLocks noGrp="1"/>
          </p:cNvSpPr>
          <p:nvPr>
            <p:ph type="title"/>
          </p:nvPr>
        </p:nvSpPr>
        <p:spPr>
          <a:xfrm>
            <a:off x="0" y="121033"/>
            <a:ext cx="12192000" cy="1002089"/>
          </a:xfrm>
        </p:spPr>
        <p:txBody>
          <a:bodyPr anchor="ctr">
            <a:normAutofit/>
          </a:bodyPr>
          <a:lstStyle/>
          <a:p>
            <a:pPr marR="0" rtl="0"/>
            <a:r>
              <a:rPr lang="en-US" b="1" i="0" u="none" strike="noStrike" kern="1600" baseline="0" dirty="0"/>
              <a:t>Management: Care of Newborns</a:t>
            </a:r>
            <a:endParaRPr lang="en-US" sz="1400" b="1" i="0" u="none" strike="noStrike" kern="1600" baseline="0" dirty="0"/>
          </a:p>
        </p:txBody>
      </p:sp>
      <p:sp>
        <p:nvSpPr>
          <p:cNvPr id="3" name="Text Placeholder 2">
            <a:extLst>
              <a:ext uri="{FF2B5EF4-FFF2-40B4-BE49-F238E27FC236}">
                <a16:creationId xmlns:a16="http://schemas.microsoft.com/office/drawing/2014/main" xmlns="" id="{B4BC2F50-84B7-4AF0-A55A-63C8436F2EA4}"/>
              </a:ext>
            </a:extLst>
          </p:cNvPr>
          <p:cNvSpPr>
            <a:spLocks noGrp="1"/>
          </p:cNvSpPr>
          <p:nvPr>
            <p:ph sz="half" idx="1"/>
          </p:nvPr>
        </p:nvSpPr>
        <p:spPr>
          <a:xfrm>
            <a:off x="624934" y="2199110"/>
            <a:ext cx="11117980" cy="3817402"/>
          </a:xfrm>
        </p:spPr>
        <p:txBody>
          <a:bodyPr>
            <a:normAutofit/>
          </a:bodyPr>
          <a:lstStyle/>
          <a:p>
            <a:pPr lvl="0"/>
            <a:r>
              <a:rPr lang="en-US" sz="2400" dirty="0"/>
              <a:t>If the newborn is not breathing, begin ventilation with room air first and increase the oxygen percentage in the ventilations slowly. </a:t>
            </a:r>
          </a:p>
          <a:p>
            <a:pPr lvl="1"/>
            <a:r>
              <a:rPr lang="en-US" dirty="0"/>
              <a:t>Growing evidence that brief hypoxia of the newborn can result in an adverse outcome</a:t>
            </a:r>
          </a:p>
          <a:p>
            <a:pPr marR="0" lvl="0" rtl="0">
              <a:lnSpc>
                <a:spcPct val="90000"/>
              </a:lnSpc>
            </a:pPr>
            <a:r>
              <a:rPr lang="en-US" sz="2400" u="none" strike="noStrike" baseline="0" dirty="0"/>
              <a:t>Begin</a:t>
            </a:r>
            <a:r>
              <a:rPr lang="en-US" sz="2400" u="none" strike="noStrike" dirty="0"/>
              <a:t> chest compressions (CPR) IF:</a:t>
            </a:r>
          </a:p>
          <a:p>
            <a:pPr lvl="1">
              <a:lnSpc>
                <a:spcPct val="90000"/>
              </a:lnSpc>
            </a:pPr>
            <a:r>
              <a:rPr lang="en-US" dirty="0"/>
              <a:t>P</a:t>
            </a:r>
            <a:r>
              <a:rPr lang="en-US" u="none" strike="noStrike" baseline="0" dirty="0"/>
              <a:t>ulse rate lower than 60 beats/min</a:t>
            </a:r>
          </a:p>
          <a:p>
            <a:pPr lvl="1">
              <a:lnSpc>
                <a:spcPct val="90000"/>
              </a:lnSpc>
            </a:pPr>
            <a:r>
              <a:rPr lang="en-US" dirty="0"/>
              <a:t>P</a:t>
            </a:r>
            <a:r>
              <a:rPr lang="en-US" u="none" strike="noStrike" baseline="0" dirty="0"/>
              <a:t>ulse rate remaining between 60 and</a:t>
            </a:r>
            <a:r>
              <a:rPr lang="en-US" u="none" strike="noStrike" dirty="0"/>
              <a:t> </a:t>
            </a:r>
            <a:r>
              <a:rPr lang="en-US" u="none" strike="noStrike" baseline="0" dirty="0"/>
              <a:t>100 beats/min despite adequate ventilation with supplementary oxygen for 30 seconds</a:t>
            </a:r>
            <a:endParaRPr lang="en-US" dirty="0"/>
          </a:p>
          <a:p>
            <a:pPr lvl="0">
              <a:lnSpc>
                <a:spcPct val="90000"/>
              </a:lnSpc>
            </a:pPr>
            <a:r>
              <a:rPr lang="en-US" sz="2400" dirty="0"/>
              <a:t>Even though a pulse may be palpable, the slow heart rate and cardiac output are inadequate for supporting the infant’s life. </a:t>
            </a:r>
          </a:p>
          <a:p>
            <a:pPr>
              <a:lnSpc>
                <a:spcPct val="90000"/>
              </a:lnSpc>
            </a:pPr>
            <a:endParaRPr lang="en-US" sz="2000" u="none" strike="noStrike" baseline="0" dirty="0"/>
          </a:p>
        </p:txBody>
      </p:sp>
      <p:pic>
        <p:nvPicPr>
          <p:cNvPr id="5" name="Picture 4"/>
          <p:cNvPicPr>
            <a:picLocks noChangeAspect="1"/>
          </p:cNvPicPr>
          <p:nvPr/>
        </p:nvPicPr>
        <p:blipFill>
          <a:blip r:embed="rId2"/>
          <a:stretch>
            <a:fillRect/>
          </a:stretch>
        </p:blipFill>
        <p:spPr>
          <a:xfrm>
            <a:off x="10516738" y="440311"/>
            <a:ext cx="1359526" cy="1365622"/>
          </a:xfrm>
          <a:prstGeom prst="rect">
            <a:avLst/>
          </a:prstGeom>
        </p:spPr>
      </p:pic>
      <p:sp>
        <p:nvSpPr>
          <p:cNvPr id="6" name="TextBox 5"/>
          <p:cNvSpPr txBox="1"/>
          <p:nvPr/>
        </p:nvSpPr>
        <p:spPr>
          <a:xfrm>
            <a:off x="10358870" y="929239"/>
            <a:ext cx="1675262" cy="461665"/>
          </a:xfrm>
          <a:prstGeom prst="rect">
            <a:avLst/>
          </a:prstGeom>
          <a:noFill/>
        </p:spPr>
        <p:txBody>
          <a:bodyPr wrap="square" rtlCol="0">
            <a:spAutoFit/>
          </a:bodyPr>
          <a:lstStyle/>
          <a:p>
            <a:pPr algn="ctr"/>
            <a:r>
              <a:rPr lang="en-US" sz="2400" b="1" dirty="0">
                <a:latin typeface="Arial Narrow" panose="020B0506020202030204" pitchFamily="34" charset="0"/>
              </a:rPr>
              <a:t>17-12</a:t>
            </a:r>
          </a:p>
        </p:txBody>
      </p:sp>
    </p:spTree>
    <p:extLst>
      <p:ext uri="{BB962C8B-B14F-4D97-AF65-F5344CB8AC3E}">
        <p14:creationId xmlns:p14="http://schemas.microsoft.com/office/powerpoint/2010/main" val="2502064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1B0A9FE-A8E9-4F84-B7A6-C37C17431F54}"/>
              </a:ext>
            </a:extLst>
          </p:cNvPr>
          <p:cNvSpPr>
            <a:spLocks noGrp="1"/>
          </p:cNvSpPr>
          <p:nvPr>
            <p:ph type="title"/>
          </p:nvPr>
        </p:nvSpPr>
        <p:spPr/>
        <p:txBody>
          <a:bodyPr/>
          <a:lstStyle/>
          <a:p>
            <a:pPr marR="0" rtl="0"/>
            <a:r>
              <a:rPr lang="en-US" b="1" i="0" u="none" strike="noStrike" kern="1600" baseline="0" dirty="0"/>
              <a:t>Management: Care of Newborns</a:t>
            </a:r>
            <a:endParaRPr lang="en-US" sz="1400" b="1" i="0" u="none" strike="noStrike" kern="1600" baseline="0" dirty="0"/>
          </a:p>
        </p:txBody>
      </p:sp>
      <p:sp>
        <p:nvSpPr>
          <p:cNvPr id="3" name="Text Placeholder 2">
            <a:extLst>
              <a:ext uri="{FF2B5EF4-FFF2-40B4-BE49-F238E27FC236}">
                <a16:creationId xmlns:a16="http://schemas.microsoft.com/office/drawing/2014/main" xmlns="" id="{83AD5F5F-2EB2-42B2-BBD5-1ACAD9FC3A72}"/>
              </a:ext>
            </a:extLst>
          </p:cNvPr>
          <p:cNvSpPr>
            <a:spLocks noGrp="1"/>
          </p:cNvSpPr>
          <p:nvPr>
            <p:ph type="body" idx="1"/>
          </p:nvPr>
        </p:nvSpPr>
        <p:spPr>
          <a:xfrm>
            <a:off x="858982" y="1632857"/>
            <a:ext cx="5422075" cy="4800599"/>
          </a:xfrm>
        </p:spPr>
        <p:txBody>
          <a:bodyPr/>
          <a:lstStyle/>
          <a:p>
            <a:pPr marR="0" lvl="0" rtl="0"/>
            <a:r>
              <a:rPr lang="en-US" sz="2400" u="none" strike="noStrike" baseline="0" dirty="0"/>
              <a:t>Perform the chest compression technique and compression rates specified by current standards for health professionals.</a:t>
            </a:r>
          </a:p>
          <a:p>
            <a:pPr marR="0" lvl="0" rtl="0"/>
            <a:r>
              <a:rPr lang="en-US" sz="2400" u="none" strike="noStrike" baseline="0" dirty="0"/>
              <a:t>CPR should be continued until the infant responds with adequate respirations and a heart rate greater than 60 beats/min, or until pronounced dead by a physician. </a:t>
            </a:r>
          </a:p>
          <a:p>
            <a:pPr marR="0" lvl="0" rtl="0"/>
            <a:r>
              <a:rPr lang="en-US" sz="2400" dirty="0"/>
              <a:t>R</a:t>
            </a:r>
            <a:r>
              <a:rPr lang="en-US" sz="2400" u="none" strike="noStrike" baseline="0" dirty="0"/>
              <a:t>emember that infants are quite resilient and can survive prolonged effective CPR without brain damage.</a:t>
            </a:r>
          </a:p>
        </p:txBody>
      </p:sp>
      <p:pic>
        <p:nvPicPr>
          <p:cNvPr id="4" name="Picture 3"/>
          <p:cNvPicPr>
            <a:picLocks noChangeAspect="1"/>
          </p:cNvPicPr>
          <p:nvPr/>
        </p:nvPicPr>
        <p:blipFill>
          <a:blip r:embed="rId2"/>
          <a:stretch>
            <a:fillRect/>
          </a:stretch>
        </p:blipFill>
        <p:spPr>
          <a:xfrm>
            <a:off x="10516738" y="440311"/>
            <a:ext cx="1359526" cy="1365622"/>
          </a:xfrm>
          <a:prstGeom prst="rect">
            <a:avLst/>
          </a:prstGeom>
        </p:spPr>
      </p:pic>
      <p:sp>
        <p:nvSpPr>
          <p:cNvPr id="5" name="TextBox 4"/>
          <p:cNvSpPr txBox="1"/>
          <p:nvPr/>
        </p:nvSpPr>
        <p:spPr>
          <a:xfrm>
            <a:off x="10358870" y="929239"/>
            <a:ext cx="1675262" cy="461665"/>
          </a:xfrm>
          <a:prstGeom prst="rect">
            <a:avLst/>
          </a:prstGeom>
          <a:noFill/>
        </p:spPr>
        <p:txBody>
          <a:bodyPr wrap="square" rtlCol="0">
            <a:spAutoFit/>
          </a:bodyPr>
          <a:lstStyle/>
          <a:p>
            <a:pPr algn="ctr"/>
            <a:r>
              <a:rPr lang="en-US" sz="2400" b="1" dirty="0">
                <a:latin typeface="Arial Narrow" panose="020B0506020202030204" pitchFamily="34" charset="0"/>
              </a:rPr>
              <a:t>17-12</a:t>
            </a:r>
          </a:p>
        </p:txBody>
      </p:sp>
      <p:pic>
        <p:nvPicPr>
          <p:cNvPr id="7170" name="Picture 2" descr="Illustration shows a pair of gloved hands administering chest compressions on an infant, while another pair of gloved hands is providing blow-by oxygen by holding the mask over the nostrils and mouth while the other hand is pushing on the pu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8113" y="2336063"/>
            <a:ext cx="4878388" cy="33304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855396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526A13D-E5A1-4743-8720-7EBB79156220}"/>
              </a:ext>
            </a:extLst>
          </p:cNvPr>
          <p:cNvSpPr>
            <a:spLocks noGrp="1"/>
          </p:cNvSpPr>
          <p:nvPr>
            <p:ph type="title"/>
          </p:nvPr>
        </p:nvSpPr>
        <p:spPr/>
        <p:txBody>
          <a:bodyPr/>
          <a:lstStyle/>
          <a:p>
            <a:pPr marR="0" rtl="0"/>
            <a:r>
              <a:rPr lang="en-US" b="1" i="0" u="none" strike="noStrike" kern="1600" baseline="0" dirty="0"/>
              <a:t>Management:</a:t>
            </a:r>
            <a:r>
              <a:rPr lang="en-US" b="1" i="0" u="none" strike="noStrike" kern="1600" dirty="0"/>
              <a:t> </a:t>
            </a:r>
            <a:r>
              <a:rPr lang="en-US" b="1" i="0" u="none" strike="noStrike" kern="1600" baseline="0" dirty="0"/>
              <a:t>Care of Newborns</a:t>
            </a:r>
            <a:endParaRPr lang="en-US" sz="1400" b="1" i="0" u="none" strike="noStrike" kern="1600" baseline="0" dirty="0"/>
          </a:p>
        </p:txBody>
      </p:sp>
      <p:sp>
        <p:nvSpPr>
          <p:cNvPr id="3" name="Text Placeholder 2">
            <a:extLst>
              <a:ext uri="{FF2B5EF4-FFF2-40B4-BE49-F238E27FC236}">
                <a16:creationId xmlns:a16="http://schemas.microsoft.com/office/drawing/2014/main" xmlns="" id="{31D49D8D-CC99-4326-8FFD-550955AC3739}"/>
              </a:ext>
            </a:extLst>
          </p:cNvPr>
          <p:cNvSpPr>
            <a:spLocks noGrp="1"/>
          </p:cNvSpPr>
          <p:nvPr>
            <p:ph type="body" idx="1"/>
          </p:nvPr>
        </p:nvSpPr>
        <p:spPr>
          <a:xfrm>
            <a:off x="905164" y="2614139"/>
            <a:ext cx="10709893" cy="3419661"/>
          </a:xfrm>
        </p:spPr>
        <p:txBody>
          <a:bodyPr/>
          <a:lstStyle/>
          <a:p>
            <a:pPr marR="0" lvl="0" rtl="0"/>
            <a:r>
              <a:rPr lang="en-US" sz="2400" u="none" strike="noStrike" baseline="0" dirty="0"/>
              <a:t>If the baby is doing well, place the baby in an improvised crib so you don’t drop it. </a:t>
            </a:r>
          </a:p>
          <a:p>
            <a:pPr lvl="1"/>
            <a:r>
              <a:rPr lang="en-US" sz="2400" dirty="0"/>
              <a:t>C</a:t>
            </a:r>
            <a:r>
              <a:rPr lang="en-US" sz="2400" u="none" strike="noStrike" baseline="0" dirty="0"/>
              <a:t>rib could be a basket or a cardboard box padded with blankets. </a:t>
            </a:r>
          </a:p>
          <a:p>
            <a:pPr lvl="1"/>
            <a:r>
              <a:rPr lang="en-US" sz="2400" u="none" strike="noStrike" baseline="0" dirty="0"/>
              <a:t>Keep the baby warm, as a baby’s body temperature can drop very quickly.</a:t>
            </a:r>
          </a:p>
          <a:p>
            <a:pPr lvl="2"/>
            <a:r>
              <a:rPr lang="en-US" sz="2000" u="none" strike="noStrike" baseline="0" dirty="0"/>
              <a:t>Neonatal hypothermia is reported in about half of all prehospital deliveries.</a:t>
            </a:r>
          </a:p>
          <a:p>
            <a:pPr lvl="1"/>
            <a:endParaRPr lang="en-US" u="none" strike="noStrike" baseline="0" dirty="0"/>
          </a:p>
        </p:txBody>
      </p:sp>
      <p:pic>
        <p:nvPicPr>
          <p:cNvPr id="4" name="Picture 3"/>
          <p:cNvPicPr>
            <a:picLocks noChangeAspect="1"/>
          </p:cNvPicPr>
          <p:nvPr/>
        </p:nvPicPr>
        <p:blipFill>
          <a:blip r:embed="rId2"/>
          <a:stretch>
            <a:fillRect/>
          </a:stretch>
        </p:blipFill>
        <p:spPr>
          <a:xfrm>
            <a:off x="10516738" y="440311"/>
            <a:ext cx="1359526" cy="1365622"/>
          </a:xfrm>
          <a:prstGeom prst="rect">
            <a:avLst/>
          </a:prstGeom>
        </p:spPr>
      </p:pic>
      <p:sp>
        <p:nvSpPr>
          <p:cNvPr id="5" name="TextBox 4"/>
          <p:cNvSpPr txBox="1"/>
          <p:nvPr/>
        </p:nvSpPr>
        <p:spPr>
          <a:xfrm>
            <a:off x="10358870" y="929239"/>
            <a:ext cx="1675262" cy="461665"/>
          </a:xfrm>
          <a:prstGeom prst="rect">
            <a:avLst/>
          </a:prstGeom>
          <a:noFill/>
        </p:spPr>
        <p:txBody>
          <a:bodyPr wrap="square" rtlCol="0">
            <a:spAutoFit/>
          </a:bodyPr>
          <a:lstStyle/>
          <a:p>
            <a:pPr algn="ctr"/>
            <a:r>
              <a:rPr lang="en-US" sz="2400" b="1" dirty="0">
                <a:latin typeface="Arial Narrow" panose="020B0506020202030204" pitchFamily="34" charset="0"/>
              </a:rPr>
              <a:t>17-12</a:t>
            </a:r>
          </a:p>
        </p:txBody>
      </p:sp>
    </p:spTree>
    <p:extLst>
      <p:ext uri="{BB962C8B-B14F-4D97-AF65-F5344CB8AC3E}">
        <p14:creationId xmlns:p14="http://schemas.microsoft.com/office/powerpoint/2010/main" val="83856254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B6095D8-0979-4618-A140-3860414F4E75}"/>
              </a:ext>
            </a:extLst>
          </p:cNvPr>
          <p:cNvSpPr>
            <a:spLocks noGrp="1"/>
          </p:cNvSpPr>
          <p:nvPr>
            <p:ph type="title"/>
          </p:nvPr>
        </p:nvSpPr>
        <p:spPr>
          <a:xfrm>
            <a:off x="0" y="121033"/>
            <a:ext cx="12192000" cy="1002089"/>
          </a:xfrm>
        </p:spPr>
        <p:txBody>
          <a:bodyPr anchor="ctr">
            <a:normAutofit/>
          </a:bodyPr>
          <a:lstStyle/>
          <a:p>
            <a:pPr marR="0" rtl="0"/>
            <a:r>
              <a:rPr lang="en-US" b="1" i="0" u="none" strike="noStrike" kern="1600" baseline="0" dirty="0"/>
              <a:t>Management: Care of Newborns</a:t>
            </a:r>
            <a:endParaRPr lang="en-US" sz="1400" b="1" i="0" u="none" strike="noStrike" kern="1600" baseline="0" dirty="0"/>
          </a:p>
        </p:txBody>
      </p:sp>
      <p:sp>
        <p:nvSpPr>
          <p:cNvPr id="3" name="Text Placeholder 2">
            <a:extLst>
              <a:ext uri="{FF2B5EF4-FFF2-40B4-BE49-F238E27FC236}">
                <a16:creationId xmlns:a16="http://schemas.microsoft.com/office/drawing/2014/main" xmlns="" id="{0DF7C74C-5E1C-4179-8ED2-E04A71493F4F}"/>
              </a:ext>
            </a:extLst>
          </p:cNvPr>
          <p:cNvSpPr>
            <a:spLocks noGrp="1"/>
          </p:cNvSpPr>
          <p:nvPr>
            <p:ph sz="half" idx="1"/>
          </p:nvPr>
        </p:nvSpPr>
        <p:spPr>
          <a:xfrm>
            <a:off x="557562" y="1883228"/>
            <a:ext cx="4972381" cy="4307259"/>
          </a:xfrm>
        </p:spPr>
        <p:txBody>
          <a:bodyPr>
            <a:noAutofit/>
          </a:bodyPr>
          <a:lstStyle/>
          <a:p>
            <a:pPr lvl="0"/>
            <a:r>
              <a:rPr lang="en-US" sz="2400" dirty="0"/>
              <a:t>Assess the Apgar score.</a:t>
            </a:r>
          </a:p>
          <a:p>
            <a:pPr lvl="1"/>
            <a:r>
              <a:rPr lang="en-US" sz="2400" dirty="0"/>
              <a:t>0, 1, or 2 points are assigned at 1, 5, and 10 minutes after birth for each of the five categories.</a:t>
            </a:r>
            <a:endParaRPr lang="en-US" sz="2800" u="none" strike="noStrike" baseline="0" dirty="0"/>
          </a:p>
        </p:txBody>
      </p:sp>
      <p:pic>
        <p:nvPicPr>
          <p:cNvPr id="5" name="Picture 4"/>
          <p:cNvPicPr>
            <a:picLocks noChangeAspect="1"/>
          </p:cNvPicPr>
          <p:nvPr/>
        </p:nvPicPr>
        <p:blipFill>
          <a:blip r:embed="rId2"/>
          <a:stretch>
            <a:fillRect/>
          </a:stretch>
        </p:blipFill>
        <p:spPr>
          <a:xfrm>
            <a:off x="10516738" y="440311"/>
            <a:ext cx="1359526" cy="1365622"/>
          </a:xfrm>
          <a:prstGeom prst="rect">
            <a:avLst/>
          </a:prstGeom>
        </p:spPr>
      </p:pic>
      <p:sp>
        <p:nvSpPr>
          <p:cNvPr id="6" name="TextBox 5"/>
          <p:cNvSpPr txBox="1"/>
          <p:nvPr/>
        </p:nvSpPr>
        <p:spPr>
          <a:xfrm>
            <a:off x="10358870" y="929239"/>
            <a:ext cx="1675262" cy="461665"/>
          </a:xfrm>
          <a:prstGeom prst="rect">
            <a:avLst/>
          </a:prstGeom>
          <a:noFill/>
        </p:spPr>
        <p:txBody>
          <a:bodyPr wrap="square" rtlCol="0">
            <a:spAutoFit/>
          </a:bodyPr>
          <a:lstStyle/>
          <a:p>
            <a:pPr algn="ctr"/>
            <a:r>
              <a:rPr lang="en-US" sz="2400" b="1" dirty="0">
                <a:latin typeface="Arial Narrow" panose="020B0506020202030204" pitchFamily="34" charset="0"/>
              </a:rPr>
              <a:t>17-12</a:t>
            </a:r>
          </a:p>
        </p:txBody>
      </p:sp>
      <p:pic>
        <p:nvPicPr>
          <p:cNvPr id="1026" name="Picture 2" descr="The table shows two columns: Category and points. The second column is further divided into three more columns: 2, 1, and 0. Row entries are as follows. Row 1: Appearance; Body completely pink; Body pink, limbs blue; Body completely blue or pale. Row 2: Pulse (beats/min); Greater than 100; Less than 100; Absent. Row 3: Grimace or irritability; Crying; Feeble cry when stimulated; Does not cry or react to stimuli. Row 4: Activity or muscle tone; Active; Some weak motion; Body limp, no tone. Row 5: Respirations; Strong cry; Weak cry; None. " title="A table shows Apgar scoring syste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45262" y="1751525"/>
            <a:ext cx="3788666" cy="46135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5114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dbl" dirty="0"/>
              <a:t>Key Terms</a:t>
            </a:r>
          </a:p>
        </p:txBody>
      </p:sp>
      <p:sp>
        <p:nvSpPr>
          <p:cNvPr id="3" name="Text Placeholder 2"/>
          <p:cNvSpPr>
            <a:spLocks noGrp="1"/>
          </p:cNvSpPr>
          <p:nvPr>
            <p:ph type="body" idx="1"/>
          </p:nvPr>
        </p:nvSpPr>
        <p:spPr>
          <a:xfrm>
            <a:off x="891540" y="2203704"/>
            <a:ext cx="10435590" cy="2811641"/>
          </a:xfrm>
        </p:spPr>
        <p:txBody>
          <a:bodyPr numCol="2"/>
          <a:lstStyle/>
          <a:p>
            <a:r>
              <a:rPr lang="en-US" dirty="0"/>
              <a:t>Abruptio placentae</a:t>
            </a:r>
          </a:p>
          <a:p>
            <a:r>
              <a:rPr lang="en-US" dirty="0"/>
              <a:t>Eclampsia</a:t>
            </a:r>
          </a:p>
          <a:p>
            <a:r>
              <a:rPr lang="en-US" dirty="0"/>
              <a:t>Ectopic Pregnancy</a:t>
            </a:r>
          </a:p>
          <a:p>
            <a:r>
              <a:rPr lang="en-US" dirty="0"/>
              <a:t>Gestational period</a:t>
            </a:r>
          </a:p>
          <a:p>
            <a:r>
              <a:rPr lang="en-US" dirty="0"/>
              <a:t>Meconium</a:t>
            </a:r>
          </a:p>
          <a:p>
            <a:r>
              <a:rPr lang="en-US" dirty="0"/>
              <a:t>Menstruation</a:t>
            </a:r>
          </a:p>
          <a:p>
            <a:r>
              <a:rPr lang="en-US" dirty="0"/>
              <a:t>Miscarriage</a:t>
            </a:r>
          </a:p>
          <a:p>
            <a:r>
              <a:rPr lang="en-US" dirty="0"/>
              <a:t>Placenta previa</a:t>
            </a:r>
          </a:p>
          <a:p>
            <a:r>
              <a:rPr lang="en-US" dirty="0"/>
              <a:t>Preeclampsia</a:t>
            </a:r>
          </a:p>
          <a:p>
            <a:r>
              <a:rPr lang="en-US" dirty="0"/>
              <a:t>Reproductive age</a:t>
            </a:r>
          </a:p>
        </p:txBody>
      </p:sp>
    </p:spTree>
    <p:extLst>
      <p:ext uri="{BB962C8B-B14F-4D97-AF65-F5344CB8AC3E}">
        <p14:creationId xmlns:p14="http://schemas.microsoft.com/office/powerpoint/2010/main" val="6123114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B6095D8-0979-4618-A140-3860414F4E75}"/>
              </a:ext>
            </a:extLst>
          </p:cNvPr>
          <p:cNvSpPr>
            <a:spLocks noGrp="1"/>
          </p:cNvSpPr>
          <p:nvPr>
            <p:ph type="title"/>
          </p:nvPr>
        </p:nvSpPr>
        <p:spPr>
          <a:xfrm>
            <a:off x="0" y="121033"/>
            <a:ext cx="12192000" cy="1002089"/>
          </a:xfrm>
        </p:spPr>
        <p:txBody>
          <a:bodyPr anchor="ctr">
            <a:normAutofit/>
          </a:bodyPr>
          <a:lstStyle/>
          <a:p>
            <a:pPr marR="0" rtl="0"/>
            <a:r>
              <a:rPr lang="en-US" b="1" i="0" u="none" strike="noStrike" kern="1600" baseline="0" dirty="0"/>
              <a:t>Management: Care of Newborns</a:t>
            </a:r>
            <a:endParaRPr lang="en-US" sz="1400" b="1" i="0" u="none" strike="noStrike" kern="1600" baseline="0" dirty="0"/>
          </a:p>
        </p:txBody>
      </p:sp>
      <p:sp>
        <p:nvSpPr>
          <p:cNvPr id="3" name="Text Placeholder 2">
            <a:extLst>
              <a:ext uri="{FF2B5EF4-FFF2-40B4-BE49-F238E27FC236}">
                <a16:creationId xmlns:a16="http://schemas.microsoft.com/office/drawing/2014/main" xmlns="" id="{0DF7C74C-5E1C-4179-8ED2-E04A71493F4F}"/>
              </a:ext>
            </a:extLst>
          </p:cNvPr>
          <p:cNvSpPr>
            <a:spLocks noGrp="1"/>
          </p:cNvSpPr>
          <p:nvPr>
            <p:ph sz="half" idx="1"/>
          </p:nvPr>
        </p:nvSpPr>
        <p:spPr>
          <a:xfrm>
            <a:off x="557561" y="2733964"/>
            <a:ext cx="11318703" cy="3253324"/>
          </a:xfrm>
        </p:spPr>
        <p:txBody>
          <a:bodyPr>
            <a:noAutofit/>
          </a:bodyPr>
          <a:lstStyle/>
          <a:p>
            <a:pPr lvl="0"/>
            <a:r>
              <a:rPr lang="en-US" sz="2400" dirty="0"/>
              <a:t>Apgar score is helpful in determining if the baby is doing well outside the uterus or if it needs resuscitation. </a:t>
            </a:r>
          </a:p>
          <a:p>
            <a:pPr lvl="1"/>
            <a:r>
              <a:rPr lang="en-US" sz="2400" dirty="0"/>
              <a:t>If the infant needs resuscitation before the 1-minute score, do not wait.</a:t>
            </a:r>
          </a:p>
          <a:p>
            <a:pPr lvl="2"/>
            <a:r>
              <a:rPr lang="en-US" sz="2000" dirty="0"/>
              <a:t>Begin resuscitation efforts. </a:t>
            </a:r>
          </a:p>
          <a:p>
            <a:pPr lvl="1"/>
            <a:r>
              <a:rPr lang="en-US" sz="2400" dirty="0"/>
              <a:t>Should the 5-minute score be less than 7, continue obtaining scores every 5 minutes up to 20 minutes.</a:t>
            </a:r>
          </a:p>
        </p:txBody>
      </p:sp>
      <p:pic>
        <p:nvPicPr>
          <p:cNvPr id="5" name="Picture 4"/>
          <p:cNvPicPr>
            <a:picLocks noChangeAspect="1"/>
          </p:cNvPicPr>
          <p:nvPr/>
        </p:nvPicPr>
        <p:blipFill>
          <a:blip r:embed="rId2"/>
          <a:stretch>
            <a:fillRect/>
          </a:stretch>
        </p:blipFill>
        <p:spPr>
          <a:xfrm>
            <a:off x="10516738" y="440311"/>
            <a:ext cx="1359526" cy="1365622"/>
          </a:xfrm>
          <a:prstGeom prst="rect">
            <a:avLst/>
          </a:prstGeom>
        </p:spPr>
      </p:pic>
      <p:sp>
        <p:nvSpPr>
          <p:cNvPr id="6" name="TextBox 5"/>
          <p:cNvSpPr txBox="1"/>
          <p:nvPr/>
        </p:nvSpPr>
        <p:spPr>
          <a:xfrm>
            <a:off x="10358870" y="929239"/>
            <a:ext cx="1675262" cy="461665"/>
          </a:xfrm>
          <a:prstGeom prst="rect">
            <a:avLst/>
          </a:prstGeom>
          <a:noFill/>
        </p:spPr>
        <p:txBody>
          <a:bodyPr wrap="square" rtlCol="0">
            <a:spAutoFit/>
          </a:bodyPr>
          <a:lstStyle/>
          <a:p>
            <a:pPr algn="ctr"/>
            <a:r>
              <a:rPr lang="en-US" sz="2400" b="1" dirty="0">
                <a:latin typeface="Arial Narrow" panose="020B0506020202030204" pitchFamily="34" charset="0"/>
              </a:rPr>
              <a:t>17-12</a:t>
            </a:r>
          </a:p>
        </p:txBody>
      </p:sp>
    </p:spTree>
    <p:extLst>
      <p:ext uri="{BB962C8B-B14F-4D97-AF65-F5344CB8AC3E}">
        <p14:creationId xmlns:p14="http://schemas.microsoft.com/office/powerpoint/2010/main" val="2239495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01FF6A3-5B18-4C7D-9BE0-F37C26D66344}"/>
              </a:ext>
            </a:extLst>
          </p:cNvPr>
          <p:cNvSpPr>
            <a:spLocks noGrp="1"/>
          </p:cNvSpPr>
          <p:nvPr>
            <p:ph type="title"/>
          </p:nvPr>
        </p:nvSpPr>
        <p:spPr/>
        <p:txBody>
          <a:bodyPr/>
          <a:lstStyle/>
          <a:p>
            <a:pPr marR="0" rtl="0"/>
            <a:r>
              <a:rPr lang="en-US" b="1" i="0" u="none" strike="noStrike" kern="1600" baseline="0" dirty="0"/>
              <a:t>Management:</a:t>
            </a:r>
            <a:r>
              <a:rPr lang="en-US" b="1" i="0" u="none" strike="noStrike" kern="1600" dirty="0"/>
              <a:t> </a:t>
            </a:r>
            <a:r>
              <a:rPr lang="en-US" kern="1600" dirty="0"/>
              <a:t>Gynecologic Sexual Assault</a:t>
            </a:r>
            <a:endParaRPr lang="en-US" sz="1400" b="1" i="0" u="none" strike="noStrike" kern="1600" baseline="0" dirty="0"/>
          </a:p>
        </p:txBody>
      </p:sp>
      <p:sp>
        <p:nvSpPr>
          <p:cNvPr id="3" name="Text Placeholder 2">
            <a:extLst>
              <a:ext uri="{FF2B5EF4-FFF2-40B4-BE49-F238E27FC236}">
                <a16:creationId xmlns:a16="http://schemas.microsoft.com/office/drawing/2014/main" xmlns="" id="{1EE7FA35-CB13-4B9A-845C-F2D2BB1BC184}"/>
              </a:ext>
            </a:extLst>
          </p:cNvPr>
          <p:cNvSpPr>
            <a:spLocks noGrp="1"/>
          </p:cNvSpPr>
          <p:nvPr>
            <p:ph type="body" idx="4294967295"/>
          </p:nvPr>
        </p:nvSpPr>
        <p:spPr>
          <a:xfrm>
            <a:off x="738981" y="2054225"/>
            <a:ext cx="10714037" cy="4100513"/>
          </a:xfrm>
        </p:spPr>
        <p:txBody>
          <a:bodyPr/>
          <a:lstStyle/>
          <a:p>
            <a:pPr marR="0" lvl="0" rtl="0"/>
            <a:r>
              <a:rPr lang="en-US" sz="2400" u="none" strike="noStrike" baseline="0" dirty="0"/>
              <a:t>Sexual assault </a:t>
            </a:r>
            <a:endParaRPr lang="en-US" sz="2400" dirty="0"/>
          </a:p>
          <a:p>
            <a:pPr lvl="1"/>
            <a:r>
              <a:rPr lang="en-US" sz="2200" dirty="0"/>
              <a:t>A</a:t>
            </a:r>
            <a:r>
              <a:rPr lang="en-US" sz="2200" u="none" strike="noStrike" baseline="0" dirty="0"/>
              <a:t> form of trauma defined as any physical contact of a sexual nature without voluntary consent</a:t>
            </a:r>
          </a:p>
          <a:p>
            <a:pPr lvl="1"/>
            <a:r>
              <a:rPr lang="en-US" sz="2200" u="none" strike="noStrike" baseline="0" dirty="0"/>
              <a:t>Forms of sexual assault include:</a:t>
            </a:r>
          </a:p>
          <a:p>
            <a:pPr lvl="2"/>
            <a:r>
              <a:rPr lang="en-US" sz="2000" dirty="0"/>
              <a:t>I</a:t>
            </a:r>
            <a:r>
              <a:rPr lang="en-US" sz="2000" u="none" strike="noStrike" baseline="0" dirty="0"/>
              <a:t>nappropriate touching</a:t>
            </a:r>
          </a:p>
          <a:p>
            <a:pPr lvl="2"/>
            <a:r>
              <a:rPr lang="en-US" sz="2000" dirty="0"/>
              <a:t>C</a:t>
            </a:r>
            <a:r>
              <a:rPr lang="en-US" sz="2000" u="none" strike="noStrike" baseline="0" dirty="0"/>
              <a:t>hild molestation </a:t>
            </a:r>
          </a:p>
          <a:p>
            <a:pPr lvl="2"/>
            <a:r>
              <a:rPr lang="en-US" sz="2000" dirty="0"/>
              <a:t>V</a:t>
            </a:r>
            <a:r>
              <a:rPr lang="en-US" sz="2000" u="none" strike="noStrike" baseline="0" dirty="0"/>
              <a:t>aginal, anal, or oral penetration</a:t>
            </a:r>
          </a:p>
          <a:p>
            <a:pPr lvl="1"/>
            <a:r>
              <a:rPr lang="en-US" sz="2200" dirty="0"/>
              <a:t>P</a:t>
            </a:r>
            <a:r>
              <a:rPr lang="en-US" sz="2200" u="none" strike="noStrike" baseline="0" dirty="0"/>
              <a:t>erpetrator may be of either sex but is typically:</a:t>
            </a:r>
          </a:p>
          <a:p>
            <a:pPr lvl="2"/>
            <a:r>
              <a:rPr lang="en-US" sz="2000" dirty="0"/>
              <a:t>M</a:t>
            </a:r>
            <a:r>
              <a:rPr lang="en-US" sz="2000" u="none" strike="noStrike" baseline="0" dirty="0"/>
              <a:t>ale</a:t>
            </a:r>
          </a:p>
          <a:p>
            <a:pPr lvl="2"/>
            <a:r>
              <a:rPr lang="en-US" sz="2000" u="none" strike="noStrike" baseline="0" dirty="0"/>
              <a:t>Someone known to the victim or a member of the victim’s family, rather than a total stranger </a:t>
            </a:r>
          </a:p>
        </p:txBody>
      </p:sp>
      <p:pic>
        <p:nvPicPr>
          <p:cNvPr id="4" name="Picture 3"/>
          <p:cNvPicPr>
            <a:picLocks noChangeAspect="1"/>
          </p:cNvPicPr>
          <p:nvPr/>
        </p:nvPicPr>
        <p:blipFill>
          <a:blip r:embed="rId2"/>
          <a:stretch>
            <a:fillRect/>
          </a:stretch>
        </p:blipFill>
        <p:spPr>
          <a:xfrm>
            <a:off x="10259819" y="319278"/>
            <a:ext cx="1359526" cy="1365622"/>
          </a:xfrm>
          <a:prstGeom prst="rect">
            <a:avLst/>
          </a:prstGeom>
        </p:spPr>
      </p:pic>
      <p:sp>
        <p:nvSpPr>
          <p:cNvPr id="5" name="TextBox 4"/>
          <p:cNvSpPr txBox="1"/>
          <p:nvPr/>
        </p:nvSpPr>
        <p:spPr>
          <a:xfrm>
            <a:off x="10101951" y="808206"/>
            <a:ext cx="1675262" cy="461665"/>
          </a:xfrm>
          <a:prstGeom prst="rect">
            <a:avLst/>
          </a:prstGeom>
          <a:noFill/>
        </p:spPr>
        <p:txBody>
          <a:bodyPr wrap="square" rtlCol="0">
            <a:spAutoFit/>
          </a:bodyPr>
          <a:lstStyle/>
          <a:p>
            <a:pPr algn="ctr"/>
            <a:r>
              <a:rPr lang="en-US" sz="2400" b="1" dirty="0">
                <a:latin typeface="Arial Narrow" panose="020B0506020202030204" pitchFamily="34" charset="0"/>
              </a:rPr>
              <a:t>17-11</a:t>
            </a:r>
          </a:p>
        </p:txBody>
      </p:sp>
    </p:spTree>
    <p:extLst>
      <p:ext uri="{BB962C8B-B14F-4D97-AF65-F5344CB8AC3E}">
        <p14:creationId xmlns:p14="http://schemas.microsoft.com/office/powerpoint/2010/main" val="810180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D457C97-FFCB-4800-BDB1-B9B1BBDD0F6B}"/>
              </a:ext>
            </a:extLst>
          </p:cNvPr>
          <p:cNvSpPr>
            <a:spLocks noGrp="1"/>
          </p:cNvSpPr>
          <p:nvPr>
            <p:ph type="title"/>
          </p:nvPr>
        </p:nvSpPr>
        <p:spPr/>
        <p:txBody>
          <a:bodyPr>
            <a:normAutofit/>
          </a:bodyPr>
          <a:lstStyle/>
          <a:p>
            <a:r>
              <a:rPr lang="en-US" kern="1600" dirty="0"/>
              <a:t>Management: Gynecologic Sexual Assault</a:t>
            </a:r>
            <a:endParaRPr lang="en-US" b="1" i="0" u="none" strike="noStrike" kern="1600" baseline="0" dirty="0"/>
          </a:p>
        </p:txBody>
      </p:sp>
      <p:sp>
        <p:nvSpPr>
          <p:cNvPr id="3" name="Text Placeholder 2">
            <a:extLst>
              <a:ext uri="{FF2B5EF4-FFF2-40B4-BE49-F238E27FC236}">
                <a16:creationId xmlns:a16="http://schemas.microsoft.com/office/drawing/2014/main" xmlns="" id="{FA96DE92-2DAB-49E8-B055-4DD004967D28}"/>
              </a:ext>
            </a:extLst>
          </p:cNvPr>
          <p:cNvSpPr>
            <a:spLocks noGrp="1"/>
          </p:cNvSpPr>
          <p:nvPr>
            <p:ph type="body" idx="1"/>
          </p:nvPr>
        </p:nvSpPr>
        <p:spPr>
          <a:xfrm>
            <a:off x="894125" y="2021303"/>
            <a:ext cx="10686576" cy="4397819"/>
          </a:xfrm>
        </p:spPr>
        <p:txBody>
          <a:bodyPr/>
          <a:lstStyle/>
          <a:p>
            <a:pPr lvl="0"/>
            <a:r>
              <a:rPr lang="en-US" sz="2000" dirty="0"/>
              <a:t>Sexual assault may occur with enough force to cause physical trauma, both internal and external. </a:t>
            </a:r>
          </a:p>
          <a:p>
            <a:pPr lvl="1"/>
            <a:r>
              <a:rPr lang="en-US" dirty="0"/>
              <a:t>Other health problems resulting from rape include:</a:t>
            </a:r>
          </a:p>
          <a:p>
            <a:pPr lvl="2"/>
            <a:r>
              <a:rPr lang="en-US" dirty="0"/>
              <a:t>Sexually transmitted infections</a:t>
            </a:r>
          </a:p>
          <a:p>
            <a:pPr lvl="2"/>
            <a:r>
              <a:rPr lang="en-US" dirty="0"/>
              <a:t>Chronic abdominal pain</a:t>
            </a:r>
          </a:p>
          <a:p>
            <a:pPr lvl="2"/>
            <a:r>
              <a:rPr lang="en-US" dirty="0"/>
              <a:t>Headaches</a:t>
            </a:r>
          </a:p>
          <a:p>
            <a:pPr lvl="1"/>
            <a:r>
              <a:rPr lang="en-US" dirty="0"/>
              <a:t>Psychological trauma is often more severe than the physical trauma and is potentially long lasting. </a:t>
            </a:r>
            <a:endParaRPr lang="en-US" u="none" strike="noStrike" baseline="0" dirty="0"/>
          </a:p>
          <a:p>
            <a:pPr lvl="1"/>
            <a:r>
              <a:rPr lang="en-US" dirty="0"/>
              <a:t>Victims of sexual assault often suffer from anxiety, fearfulness, eating disorders, and chronic depression that may even lead to suicide. </a:t>
            </a:r>
          </a:p>
          <a:p>
            <a:endParaRPr lang="en-US" u="none" strike="noStrike" baseline="0" dirty="0"/>
          </a:p>
        </p:txBody>
      </p:sp>
      <p:pic>
        <p:nvPicPr>
          <p:cNvPr id="4" name="Picture 3"/>
          <p:cNvPicPr>
            <a:picLocks noChangeAspect="1"/>
          </p:cNvPicPr>
          <p:nvPr/>
        </p:nvPicPr>
        <p:blipFill>
          <a:blip r:embed="rId2"/>
          <a:stretch>
            <a:fillRect/>
          </a:stretch>
        </p:blipFill>
        <p:spPr>
          <a:xfrm>
            <a:off x="10221175" y="274057"/>
            <a:ext cx="1359526" cy="1365622"/>
          </a:xfrm>
          <a:prstGeom prst="rect">
            <a:avLst/>
          </a:prstGeom>
        </p:spPr>
      </p:pic>
      <p:sp>
        <p:nvSpPr>
          <p:cNvPr id="5" name="TextBox 4"/>
          <p:cNvSpPr txBox="1"/>
          <p:nvPr/>
        </p:nvSpPr>
        <p:spPr>
          <a:xfrm>
            <a:off x="10063307" y="762985"/>
            <a:ext cx="1675262" cy="461665"/>
          </a:xfrm>
          <a:prstGeom prst="rect">
            <a:avLst/>
          </a:prstGeom>
          <a:noFill/>
        </p:spPr>
        <p:txBody>
          <a:bodyPr wrap="square" rtlCol="0">
            <a:spAutoFit/>
          </a:bodyPr>
          <a:lstStyle/>
          <a:p>
            <a:pPr algn="ctr"/>
            <a:r>
              <a:rPr lang="en-US" sz="2400" b="1" dirty="0">
                <a:latin typeface="Arial Narrow" panose="020B0506020202030204" pitchFamily="34" charset="0"/>
              </a:rPr>
              <a:t>17-11</a:t>
            </a:r>
          </a:p>
        </p:txBody>
      </p:sp>
    </p:spTree>
    <p:extLst>
      <p:ext uri="{BB962C8B-B14F-4D97-AF65-F5344CB8AC3E}">
        <p14:creationId xmlns:p14="http://schemas.microsoft.com/office/powerpoint/2010/main" val="270603205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DC18D35-F67C-45CA-A8F7-7D1607CDAF00}"/>
              </a:ext>
            </a:extLst>
          </p:cNvPr>
          <p:cNvSpPr>
            <a:spLocks noGrp="1"/>
          </p:cNvSpPr>
          <p:nvPr>
            <p:ph type="title"/>
          </p:nvPr>
        </p:nvSpPr>
        <p:spPr/>
        <p:txBody>
          <a:bodyPr/>
          <a:lstStyle/>
          <a:p>
            <a:r>
              <a:rPr lang="en-US" kern="1600" dirty="0"/>
              <a:t>Management: Gynecologic Sexual Assault</a:t>
            </a:r>
            <a:endParaRPr lang="en-US" sz="1400" b="1" i="0" u="none" strike="noStrike" kern="1600" baseline="0" dirty="0"/>
          </a:p>
        </p:txBody>
      </p:sp>
      <p:sp>
        <p:nvSpPr>
          <p:cNvPr id="3" name="Text Placeholder 2">
            <a:extLst>
              <a:ext uri="{FF2B5EF4-FFF2-40B4-BE49-F238E27FC236}">
                <a16:creationId xmlns:a16="http://schemas.microsoft.com/office/drawing/2014/main" xmlns="" id="{5B41EE43-5386-4433-A204-4041BB2AE5E1}"/>
              </a:ext>
            </a:extLst>
          </p:cNvPr>
          <p:cNvSpPr>
            <a:spLocks noGrp="1"/>
          </p:cNvSpPr>
          <p:nvPr>
            <p:ph type="body" idx="1"/>
          </p:nvPr>
        </p:nvSpPr>
        <p:spPr>
          <a:xfrm>
            <a:off x="878204" y="2428488"/>
            <a:ext cx="10998059" cy="3902927"/>
          </a:xfrm>
        </p:spPr>
        <p:txBody>
          <a:bodyPr/>
          <a:lstStyle/>
          <a:p>
            <a:r>
              <a:rPr lang="en-US" sz="2000" dirty="0"/>
              <a:t>In most states, OEC technicians are mandated by law to report suspected sexual assault to law enforcement officials.</a:t>
            </a:r>
          </a:p>
          <a:p>
            <a:pPr lvl="0"/>
            <a:r>
              <a:rPr lang="en-US" sz="2000" dirty="0"/>
              <a:t>Sexual assault is a serious problem.</a:t>
            </a:r>
          </a:p>
          <a:p>
            <a:pPr lvl="1"/>
            <a:r>
              <a:rPr lang="en-US" dirty="0"/>
              <a:t>Reassure the patient and contact the proper authorities, usually law enforcement, immediately. </a:t>
            </a:r>
          </a:p>
          <a:p>
            <a:pPr lvl="1"/>
            <a:r>
              <a:rPr lang="en-US" dirty="0"/>
              <a:t>If there is bleeding, control it. </a:t>
            </a:r>
          </a:p>
          <a:p>
            <a:pPr lvl="2"/>
            <a:r>
              <a:rPr lang="en-US" dirty="0"/>
              <a:t>Except for controlling bleeding, an exam of a sexual assault victim is best left to higher-level medical personnel. </a:t>
            </a:r>
          </a:p>
          <a:p>
            <a:pPr lvl="1"/>
            <a:r>
              <a:rPr lang="en-US" dirty="0"/>
              <a:t>Transport to a definitive-care facility for evaluation and care is a priority. </a:t>
            </a:r>
          </a:p>
          <a:p>
            <a:pPr lvl="1"/>
            <a:endParaRPr lang="en-US" u="none" strike="noStrike" baseline="0" dirty="0"/>
          </a:p>
        </p:txBody>
      </p:sp>
      <p:pic>
        <p:nvPicPr>
          <p:cNvPr id="4" name="Picture 3"/>
          <p:cNvPicPr>
            <a:picLocks noChangeAspect="1"/>
          </p:cNvPicPr>
          <p:nvPr/>
        </p:nvPicPr>
        <p:blipFill>
          <a:blip r:embed="rId2"/>
          <a:stretch>
            <a:fillRect/>
          </a:stretch>
        </p:blipFill>
        <p:spPr>
          <a:xfrm>
            <a:off x="10516738" y="440311"/>
            <a:ext cx="1359526" cy="1365622"/>
          </a:xfrm>
          <a:prstGeom prst="rect">
            <a:avLst/>
          </a:prstGeom>
        </p:spPr>
      </p:pic>
      <p:sp>
        <p:nvSpPr>
          <p:cNvPr id="5" name="TextBox 4"/>
          <p:cNvSpPr txBox="1"/>
          <p:nvPr/>
        </p:nvSpPr>
        <p:spPr>
          <a:xfrm>
            <a:off x="10358870" y="929239"/>
            <a:ext cx="1675262" cy="461665"/>
          </a:xfrm>
          <a:prstGeom prst="rect">
            <a:avLst/>
          </a:prstGeom>
          <a:noFill/>
        </p:spPr>
        <p:txBody>
          <a:bodyPr wrap="square" rtlCol="0">
            <a:spAutoFit/>
          </a:bodyPr>
          <a:lstStyle/>
          <a:p>
            <a:pPr algn="ctr"/>
            <a:r>
              <a:rPr lang="en-US" sz="2400" b="1" dirty="0">
                <a:latin typeface="Arial Narrow" panose="020B0506020202030204" pitchFamily="34" charset="0"/>
              </a:rPr>
              <a:t>17-11</a:t>
            </a:r>
          </a:p>
        </p:txBody>
      </p:sp>
    </p:spTree>
    <p:extLst>
      <p:ext uri="{BB962C8B-B14F-4D97-AF65-F5344CB8AC3E}">
        <p14:creationId xmlns:p14="http://schemas.microsoft.com/office/powerpoint/2010/main" val="340767169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B0CB0D0-AC3A-4EA3-936A-9D8F084B6C10}"/>
              </a:ext>
            </a:extLst>
          </p:cNvPr>
          <p:cNvSpPr>
            <a:spLocks noGrp="1"/>
          </p:cNvSpPr>
          <p:nvPr>
            <p:ph type="title"/>
          </p:nvPr>
        </p:nvSpPr>
        <p:spPr/>
        <p:txBody>
          <a:bodyPr/>
          <a:lstStyle/>
          <a:p>
            <a:r>
              <a:rPr lang="en-US" kern="1600" dirty="0"/>
              <a:t>Management: Gynecologic Sexual Assault</a:t>
            </a:r>
            <a:endParaRPr lang="en-US" sz="1400" b="1" i="0" u="none" strike="noStrike" kern="1600" baseline="0" dirty="0"/>
          </a:p>
        </p:txBody>
      </p:sp>
      <p:sp>
        <p:nvSpPr>
          <p:cNvPr id="3" name="Text Placeholder 2">
            <a:extLst>
              <a:ext uri="{FF2B5EF4-FFF2-40B4-BE49-F238E27FC236}">
                <a16:creationId xmlns:a16="http://schemas.microsoft.com/office/drawing/2014/main" xmlns="" id="{89BF0741-3F50-4444-BE3C-4BDBE64C5949}"/>
              </a:ext>
            </a:extLst>
          </p:cNvPr>
          <p:cNvSpPr>
            <a:spLocks noGrp="1"/>
          </p:cNvSpPr>
          <p:nvPr>
            <p:ph type="body" idx="1"/>
          </p:nvPr>
        </p:nvSpPr>
        <p:spPr>
          <a:xfrm>
            <a:off x="878205" y="3071472"/>
            <a:ext cx="10435590" cy="2234481"/>
          </a:xfrm>
        </p:spPr>
        <p:txBody>
          <a:bodyPr/>
          <a:lstStyle/>
          <a:p>
            <a:r>
              <a:rPr lang="en-US" u="none" strike="noStrike" baseline="0" dirty="0"/>
              <a:t>Be careful, compassionate, and respectful in your interaction with the patient. </a:t>
            </a:r>
          </a:p>
          <a:p>
            <a:r>
              <a:rPr lang="en-US" u="none" strike="noStrike" baseline="0" dirty="0"/>
              <a:t>Reassure the patient, provide patient privacy, and ensure confidentiality. </a:t>
            </a:r>
          </a:p>
          <a:p>
            <a:r>
              <a:rPr lang="en-US" u="none" strike="noStrike" baseline="0" dirty="0"/>
              <a:t>Attempt to minimize the number of people around the patient. </a:t>
            </a:r>
          </a:p>
          <a:p>
            <a:r>
              <a:rPr lang="en-US" u="none" strike="noStrike" baseline="0" dirty="0"/>
              <a:t>When possible, use a female patroller for the interview and assessment.</a:t>
            </a:r>
          </a:p>
          <a:p>
            <a:pPr marR="0" lvl="1" rtl="0"/>
            <a:endParaRPr lang="en-US" u="none" strike="noStrike" baseline="0" dirty="0"/>
          </a:p>
          <a:p>
            <a:pPr marR="0" lvl="1" rtl="0"/>
            <a:endParaRPr lang="en-US" u="none" strike="noStrike" baseline="0" dirty="0"/>
          </a:p>
        </p:txBody>
      </p:sp>
      <p:pic>
        <p:nvPicPr>
          <p:cNvPr id="4" name="Picture 3"/>
          <p:cNvPicPr>
            <a:picLocks noChangeAspect="1"/>
          </p:cNvPicPr>
          <p:nvPr/>
        </p:nvPicPr>
        <p:blipFill>
          <a:blip r:embed="rId2"/>
          <a:stretch>
            <a:fillRect/>
          </a:stretch>
        </p:blipFill>
        <p:spPr>
          <a:xfrm>
            <a:off x="10516738" y="440311"/>
            <a:ext cx="1359526" cy="1365622"/>
          </a:xfrm>
          <a:prstGeom prst="rect">
            <a:avLst/>
          </a:prstGeom>
        </p:spPr>
      </p:pic>
      <p:sp>
        <p:nvSpPr>
          <p:cNvPr id="5" name="TextBox 4"/>
          <p:cNvSpPr txBox="1"/>
          <p:nvPr/>
        </p:nvSpPr>
        <p:spPr>
          <a:xfrm>
            <a:off x="10358870" y="929239"/>
            <a:ext cx="1675262" cy="461665"/>
          </a:xfrm>
          <a:prstGeom prst="rect">
            <a:avLst/>
          </a:prstGeom>
          <a:noFill/>
        </p:spPr>
        <p:txBody>
          <a:bodyPr wrap="square" rtlCol="0">
            <a:spAutoFit/>
          </a:bodyPr>
          <a:lstStyle/>
          <a:p>
            <a:pPr algn="ctr"/>
            <a:r>
              <a:rPr lang="en-US" sz="2400" b="1" dirty="0">
                <a:latin typeface="Arial Narrow" panose="020B0506020202030204" pitchFamily="34" charset="0"/>
              </a:rPr>
              <a:t>17-11</a:t>
            </a:r>
          </a:p>
        </p:txBody>
      </p:sp>
    </p:spTree>
    <p:extLst>
      <p:ext uri="{BB962C8B-B14F-4D97-AF65-F5344CB8AC3E}">
        <p14:creationId xmlns:p14="http://schemas.microsoft.com/office/powerpoint/2010/main" val="319293833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5A8F3747-2B0C-A543-976C-719721FA9D78}"/>
              </a:ext>
            </a:extLst>
          </p:cNvPr>
          <p:cNvSpPr>
            <a:spLocks noGrp="1"/>
          </p:cNvSpPr>
          <p:nvPr>
            <p:ph type="body" sz="quarter" idx="10"/>
          </p:nvPr>
        </p:nvSpPr>
        <p:spPr/>
        <p:txBody>
          <a:bodyPr/>
          <a:lstStyle/>
          <a:p>
            <a:r>
              <a:rPr lang="en-US" dirty="0"/>
              <a:t>Case Study</a:t>
            </a:r>
          </a:p>
        </p:txBody>
      </p:sp>
    </p:spTree>
    <p:extLst>
      <p:ext uri="{BB962C8B-B14F-4D97-AF65-F5344CB8AC3E}">
        <p14:creationId xmlns:p14="http://schemas.microsoft.com/office/powerpoint/2010/main" val="1009339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4DF64BB-1ACF-469A-B5A1-6F29D43C53CD}"/>
              </a:ext>
            </a:extLst>
          </p:cNvPr>
          <p:cNvSpPr>
            <a:spLocks noGrp="1"/>
          </p:cNvSpPr>
          <p:nvPr>
            <p:ph type="title"/>
          </p:nvPr>
        </p:nvSpPr>
        <p:spPr/>
        <p:txBody>
          <a:bodyPr/>
          <a:lstStyle/>
          <a:p>
            <a:pPr marR="0" rtl="0"/>
            <a:r>
              <a:rPr lang="en-US" b="1" i="0" u="none" strike="noStrike" kern="1600" baseline="0" dirty="0"/>
              <a:t>CASE PRESENTATION</a:t>
            </a:r>
          </a:p>
        </p:txBody>
      </p:sp>
      <p:sp>
        <p:nvSpPr>
          <p:cNvPr id="3" name="Text Placeholder 2">
            <a:extLst>
              <a:ext uri="{FF2B5EF4-FFF2-40B4-BE49-F238E27FC236}">
                <a16:creationId xmlns:a16="http://schemas.microsoft.com/office/drawing/2014/main" xmlns="" id="{54BFCC83-E193-4707-9072-E5CF6EBF5EC2}"/>
              </a:ext>
            </a:extLst>
          </p:cNvPr>
          <p:cNvSpPr>
            <a:spLocks noGrp="1"/>
          </p:cNvSpPr>
          <p:nvPr>
            <p:ph type="body" idx="1"/>
          </p:nvPr>
        </p:nvSpPr>
        <p:spPr>
          <a:xfrm>
            <a:off x="878205" y="1946529"/>
            <a:ext cx="10435590" cy="3986213"/>
          </a:xfrm>
        </p:spPr>
        <p:txBody>
          <a:bodyPr/>
          <a:lstStyle/>
          <a:p>
            <a:pPr marR="0" lvl="0" rtl="0"/>
            <a:r>
              <a:rPr lang="en-US" u="none" strike="noStrike" baseline="0" dirty="0"/>
              <a:t>Late one afternoon, you are called to assist a woman who is having medical problems in a second-floor condo just off a ski slope. Upon arrival, you knock on the door and a frantic woman’s voice inside says come in. In the bathroom, you find a 29-year-old woman who is standing in front of the sink, half-dressed, and a lot of blood on the floor. She is screaming, complaining of severe abdominal pain, and saying she has never bled this much in her life. She is alone and says her husband and two children went skiing while she stayed behind to fix dinner. The toilet bowel is full of blood clots. As you assess the patient, you notice her radial pulse is quite weak and seems faster than normal.</a:t>
            </a:r>
          </a:p>
          <a:p>
            <a:pPr marR="0" lvl="0" rtl="0"/>
            <a:endParaRPr lang="en-US" i="1" u="none" strike="noStrike" baseline="0" dirty="0"/>
          </a:p>
          <a:p>
            <a:pPr marR="0" lvl="0" rtl="0"/>
            <a:r>
              <a:rPr lang="en-US" i="1" u="none" strike="noStrike" baseline="0" dirty="0"/>
              <a:t>What should you do?</a:t>
            </a:r>
          </a:p>
          <a:p>
            <a:pPr marR="0" lvl="7" rtl="0"/>
            <a:endParaRPr lang="en-US" i="0" u="none" strike="noStrike" baseline="0" dirty="0">
              <a:latin typeface="Arial Black" panose="020B0A04020102020204" pitchFamily="34" charset="0"/>
            </a:endParaRPr>
          </a:p>
        </p:txBody>
      </p:sp>
    </p:spTree>
    <p:extLst>
      <p:ext uri="{BB962C8B-B14F-4D97-AF65-F5344CB8AC3E}">
        <p14:creationId xmlns:p14="http://schemas.microsoft.com/office/powerpoint/2010/main" val="324567962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1A8572F-EF09-45B0-A056-3B089AA8BE49}"/>
              </a:ext>
            </a:extLst>
          </p:cNvPr>
          <p:cNvSpPr>
            <a:spLocks noGrp="1"/>
          </p:cNvSpPr>
          <p:nvPr>
            <p:ph type="title"/>
          </p:nvPr>
        </p:nvSpPr>
        <p:spPr/>
        <p:txBody>
          <a:bodyPr/>
          <a:lstStyle/>
          <a:p>
            <a:pPr marR="0" rtl="0"/>
            <a:r>
              <a:rPr lang="en-US" b="1" i="0" u="none" strike="noStrike" kern="1600" baseline="0" dirty="0"/>
              <a:t>CASE UPDATE</a:t>
            </a:r>
          </a:p>
        </p:txBody>
      </p:sp>
      <p:sp>
        <p:nvSpPr>
          <p:cNvPr id="3" name="Text Placeholder 2">
            <a:extLst>
              <a:ext uri="{FF2B5EF4-FFF2-40B4-BE49-F238E27FC236}">
                <a16:creationId xmlns:a16="http://schemas.microsoft.com/office/drawing/2014/main" xmlns="" id="{49515065-1975-490C-9783-06CF0F944D37}"/>
              </a:ext>
            </a:extLst>
          </p:cNvPr>
          <p:cNvSpPr>
            <a:spLocks noGrp="1"/>
          </p:cNvSpPr>
          <p:nvPr>
            <p:ph type="body" idx="1"/>
          </p:nvPr>
        </p:nvSpPr>
        <p:spPr/>
        <p:txBody>
          <a:bodyPr/>
          <a:lstStyle/>
          <a:p>
            <a:pPr marR="0" lvl="0" rtl="0"/>
            <a:r>
              <a:rPr lang="en-US" u="none" strike="noStrike" baseline="0" dirty="0"/>
              <a:t>Realizing the woman has severe vaginal bleeding, you ask for permission to help her. Somewhat embarrassed, she says, “Please help me.” You rapidly place her supine, putting several blankets on her to keep her warm. Soon two other patrollers arrive, one a woman. Vital signs are obtained, with a carotid pulse of 112 beats/min and respirations of 20 breaths/min.</a:t>
            </a:r>
          </a:p>
          <a:p>
            <a:pPr marR="0" lvl="7" rtl="0"/>
            <a:endParaRPr lang="en-US" u="none" strike="noStrike" baseline="0" dirty="0">
              <a:latin typeface="Arial" panose="020B0604020202020204" pitchFamily="34" charset="0"/>
            </a:endParaRPr>
          </a:p>
        </p:txBody>
      </p:sp>
    </p:spTree>
    <p:extLst>
      <p:ext uri="{BB962C8B-B14F-4D97-AF65-F5344CB8AC3E}">
        <p14:creationId xmlns:p14="http://schemas.microsoft.com/office/powerpoint/2010/main" val="260736571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1A8572F-EF09-45B0-A056-3B089AA8BE49}"/>
              </a:ext>
            </a:extLst>
          </p:cNvPr>
          <p:cNvSpPr>
            <a:spLocks noGrp="1"/>
          </p:cNvSpPr>
          <p:nvPr>
            <p:ph type="title"/>
          </p:nvPr>
        </p:nvSpPr>
        <p:spPr/>
        <p:txBody>
          <a:bodyPr/>
          <a:lstStyle/>
          <a:p>
            <a:pPr marR="0" rtl="0"/>
            <a:r>
              <a:rPr lang="en-US" b="1" i="0" u="none" strike="noStrike" kern="1600" baseline="0" dirty="0"/>
              <a:t>CASE UPDATE</a:t>
            </a:r>
          </a:p>
        </p:txBody>
      </p:sp>
      <p:sp>
        <p:nvSpPr>
          <p:cNvPr id="3" name="Text Placeholder 2">
            <a:extLst>
              <a:ext uri="{FF2B5EF4-FFF2-40B4-BE49-F238E27FC236}">
                <a16:creationId xmlns:a16="http://schemas.microsoft.com/office/drawing/2014/main" xmlns="" id="{49515065-1975-490C-9783-06CF0F944D37}"/>
              </a:ext>
            </a:extLst>
          </p:cNvPr>
          <p:cNvSpPr>
            <a:spLocks noGrp="1"/>
          </p:cNvSpPr>
          <p:nvPr>
            <p:ph type="body" idx="1"/>
          </p:nvPr>
        </p:nvSpPr>
        <p:spPr/>
        <p:txBody>
          <a:bodyPr/>
          <a:lstStyle/>
          <a:p>
            <a:pPr marR="0" lvl="0" rtl="0"/>
            <a:r>
              <a:rPr lang="en-US" u="none" strike="noStrike" baseline="0" dirty="0"/>
              <a:t>Her radial pulse is absent. You instruct the female patroller to help you, since hypovolemic shock is present. You instruct the other patroller to tell dispatch to send the ambulance directly to the condo parking lot. The female patroller calms the patient. The patient’s history reveals she is healthy with no medical problems, but she missed her last two periods and could be pregnant. She takes no medications. Oxygen is placed on the woman by mask with rebreather.</a:t>
            </a:r>
          </a:p>
          <a:p>
            <a:pPr marR="0" lvl="0" rtl="0"/>
            <a:endParaRPr lang="en-US" u="none" strike="noStrike" baseline="0" dirty="0"/>
          </a:p>
          <a:p>
            <a:pPr marR="0" lvl="0" rtl="0"/>
            <a:r>
              <a:rPr lang="en-US" i="1" u="none" strike="noStrike" baseline="0" dirty="0"/>
              <a:t>What should you do next?</a:t>
            </a:r>
          </a:p>
          <a:p>
            <a:pPr marR="0" lvl="7" rtl="0"/>
            <a:endParaRPr lang="en-US" u="none" strike="noStrike" baseline="0" dirty="0">
              <a:latin typeface="Arial" panose="020B0604020202020204" pitchFamily="34" charset="0"/>
            </a:endParaRPr>
          </a:p>
        </p:txBody>
      </p:sp>
    </p:spTree>
    <p:extLst>
      <p:ext uri="{BB962C8B-B14F-4D97-AF65-F5344CB8AC3E}">
        <p14:creationId xmlns:p14="http://schemas.microsoft.com/office/powerpoint/2010/main" val="57239084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5875953-77C3-4BA6-88F7-26F5AEB78194}"/>
              </a:ext>
            </a:extLst>
          </p:cNvPr>
          <p:cNvSpPr>
            <a:spLocks noGrp="1"/>
          </p:cNvSpPr>
          <p:nvPr>
            <p:ph type="title"/>
          </p:nvPr>
        </p:nvSpPr>
        <p:spPr/>
        <p:txBody>
          <a:bodyPr/>
          <a:lstStyle/>
          <a:p>
            <a:pPr marR="0" rtl="0"/>
            <a:r>
              <a:rPr lang="en-US" b="1" i="0" u="none" strike="noStrike" kern="1600" baseline="0" dirty="0"/>
              <a:t>CASE OUTCOME</a:t>
            </a:r>
          </a:p>
        </p:txBody>
      </p:sp>
      <p:sp>
        <p:nvSpPr>
          <p:cNvPr id="3" name="Text Placeholder 2">
            <a:extLst>
              <a:ext uri="{FF2B5EF4-FFF2-40B4-BE49-F238E27FC236}">
                <a16:creationId xmlns:a16="http://schemas.microsoft.com/office/drawing/2014/main" xmlns="" id="{1CACF1EA-2728-43AF-93B2-296F5A9306BA}"/>
              </a:ext>
            </a:extLst>
          </p:cNvPr>
          <p:cNvSpPr>
            <a:spLocks noGrp="1"/>
          </p:cNvSpPr>
          <p:nvPr>
            <p:ph type="body" idx="1"/>
          </p:nvPr>
        </p:nvSpPr>
        <p:spPr>
          <a:xfrm>
            <a:off x="878205" y="1841754"/>
            <a:ext cx="10435590" cy="3986213"/>
          </a:xfrm>
        </p:spPr>
        <p:txBody>
          <a:bodyPr/>
          <a:lstStyle/>
          <a:p>
            <a:pPr marR="0" lvl="0" rtl="0"/>
            <a:r>
              <a:rPr lang="en-US" u="none" strike="noStrike" baseline="0" dirty="0"/>
              <a:t>The patient continues to complain of severe abdominal pain, and reassessment shows more vaginal bleeding with clots. A paramedic arrives with the ambulance crew. You explain what you have done to the crew. An IV line is started on scene, and transport is rapidly carried out. Just before transport, the woman’s husband and children arrive. The female patroller takes the children to the side and comforts them, while the husband accompanies his wife to the hospital. You tell the husband his children will be taken to and cared for in the patrol family room until another relative can pick them up. Later that day, a sister of the patient retrieves the children. Two days later, the husband returns and says his wife was nearly 3 months pregnant and had a miscarriage. She was in shock when arriving at the hospital and received three units of blood. She is improving and should be OK. He tearfully notes that without your prompt care he could have lost his wife.</a:t>
            </a:r>
          </a:p>
          <a:p>
            <a:pPr marR="0" lvl="7" rtl="0"/>
            <a:endParaRPr lang="en-US" u="none" strike="noStrike" baseline="0" dirty="0">
              <a:latin typeface="Arial" panose="020B0604020202020204" pitchFamily="34" charset="0"/>
            </a:endParaRPr>
          </a:p>
        </p:txBody>
      </p:sp>
    </p:spTree>
    <p:extLst>
      <p:ext uri="{BB962C8B-B14F-4D97-AF65-F5344CB8AC3E}">
        <p14:creationId xmlns:p14="http://schemas.microsoft.com/office/powerpoint/2010/main" val="41964168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5A8F3747-2B0C-A543-976C-719721FA9D78}"/>
              </a:ext>
            </a:extLst>
          </p:cNvPr>
          <p:cNvSpPr>
            <a:spLocks noGrp="1"/>
          </p:cNvSpPr>
          <p:nvPr>
            <p:ph type="body" sz="quarter" idx="10"/>
          </p:nvPr>
        </p:nvSpPr>
        <p:spPr/>
        <p:txBody>
          <a:bodyPr/>
          <a:lstStyle/>
          <a:p>
            <a:r>
              <a:rPr lang="en-US" dirty="0"/>
              <a:t>Chapter Overview</a:t>
            </a:r>
          </a:p>
        </p:txBody>
      </p:sp>
    </p:spTree>
    <p:extLst>
      <p:ext uri="{BB962C8B-B14F-4D97-AF65-F5344CB8AC3E}">
        <p14:creationId xmlns:p14="http://schemas.microsoft.com/office/powerpoint/2010/main" val="3350644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5A8F3747-2B0C-A543-976C-719721FA9D78}"/>
              </a:ext>
            </a:extLst>
          </p:cNvPr>
          <p:cNvSpPr>
            <a:spLocks noGrp="1"/>
          </p:cNvSpPr>
          <p:nvPr>
            <p:ph type="body" sz="quarter" idx="10"/>
          </p:nvPr>
        </p:nvSpPr>
        <p:spPr/>
        <p:txBody>
          <a:bodyPr/>
          <a:lstStyle/>
          <a:p>
            <a:r>
              <a:rPr lang="en-US" dirty="0"/>
              <a:t>OEC Skill Activities</a:t>
            </a:r>
          </a:p>
        </p:txBody>
      </p:sp>
    </p:spTree>
    <p:extLst>
      <p:ext uri="{BB962C8B-B14F-4D97-AF65-F5344CB8AC3E}">
        <p14:creationId xmlns:p14="http://schemas.microsoft.com/office/powerpoint/2010/main" val="221618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29BF35E-9DF0-44DC-9094-6D1107495976}"/>
              </a:ext>
            </a:extLst>
          </p:cNvPr>
          <p:cNvSpPr>
            <a:spLocks noGrp="1"/>
          </p:cNvSpPr>
          <p:nvPr>
            <p:ph type="title"/>
          </p:nvPr>
        </p:nvSpPr>
        <p:spPr>
          <a:xfrm>
            <a:off x="0" y="121033"/>
            <a:ext cx="12192000" cy="1002089"/>
          </a:xfrm>
        </p:spPr>
        <p:txBody>
          <a:bodyPr anchor="ctr">
            <a:normAutofit/>
          </a:bodyPr>
          <a:lstStyle/>
          <a:p>
            <a:pPr marR="0" rtl="0"/>
            <a:r>
              <a:rPr lang="en-US" i="0" u="none" strike="noStrike" baseline="0" dirty="0"/>
              <a:t>OEC Skill 17-1: Assisting with Childbirth</a:t>
            </a:r>
          </a:p>
        </p:txBody>
      </p:sp>
      <p:sp>
        <p:nvSpPr>
          <p:cNvPr id="3" name="Text Placeholder 2">
            <a:extLst>
              <a:ext uri="{FF2B5EF4-FFF2-40B4-BE49-F238E27FC236}">
                <a16:creationId xmlns:a16="http://schemas.microsoft.com/office/drawing/2014/main" xmlns="" id="{D4C4015A-E6EB-4822-81FE-2F0F98348CA0}"/>
              </a:ext>
            </a:extLst>
          </p:cNvPr>
          <p:cNvSpPr>
            <a:spLocks noGrp="1"/>
          </p:cNvSpPr>
          <p:nvPr>
            <p:ph sz="half" idx="1"/>
          </p:nvPr>
        </p:nvSpPr>
        <p:spPr>
          <a:xfrm>
            <a:off x="409575" y="1582085"/>
            <a:ext cx="5581650" cy="5275915"/>
          </a:xfrm>
        </p:spPr>
        <p:txBody>
          <a:bodyPr>
            <a:normAutofit lnSpcReduction="10000"/>
          </a:bodyPr>
          <a:lstStyle/>
          <a:p>
            <a:pPr marR="0" lvl="0" rtl="0">
              <a:lnSpc>
                <a:spcPct val="103000"/>
              </a:lnSpc>
            </a:pPr>
            <a:r>
              <a:rPr lang="en-US" sz="1800" b="0" i="0" u="none" strike="noStrike" baseline="0" dirty="0"/>
              <a:t>1. Once the baby is crowning, allow the woman to push the baby’s head out; support its head with your gloved hand as it emerges. Applying gentle pressure to the top of the baby’s head with your hand will allow the head to come out in a controlled fashion and help prevent the baby’s head and body from suddenly popping out. Applying this gentle pressure can markedly reduce the severity of tearing to the woman’s perineal tissues. The head usually emerges facedown. Once the head has emerged, it will rotate slightly, allowing easier access to the baby’s face and airway. Do not twist the baby’s neck. Next, feel for the umbilical cord around the baby’s neck. If present, gently lift the cord over the baby’s head. If unable to lift the cord over the baby’s head, immediately place two clamps or umbilical ties around the cord 2 to 4 inches apart and at least 6 inches from the child, then cut the cord between the clamps. </a:t>
            </a:r>
            <a:endParaRPr lang="en-US" sz="1800" b="0" i="0" u="none" strike="noStrike" baseline="0" dirty="0">
              <a:highlight>
                <a:srgbClr val="FFFF00"/>
              </a:highlight>
            </a:endParaRPr>
          </a:p>
        </p:txBody>
      </p:sp>
      <p:pic>
        <p:nvPicPr>
          <p:cNvPr id="1026" name="Picture 2" descr="Photo shows the head of the baby crowning out of the vagina and the O E C technician using three of the fingers of a gloved hand to support the head." title="Photos show O E C technician assisting with childbirt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96542" y="2412238"/>
            <a:ext cx="4518300" cy="28706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711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9CEB97F-BB48-4A58-9336-7A5E27B0A99E}"/>
              </a:ext>
            </a:extLst>
          </p:cNvPr>
          <p:cNvSpPr>
            <a:spLocks noGrp="1"/>
          </p:cNvSpPr>
          <p:nvPr>
            <p:ph type="title"/>
          </p:nvPr>
        </p:nvSpPr>
        <p:spPr>
          <a:xfrm>
            <a:off x="0" y="121033"/>
            <a:ext cx="12192000" cy="1002089"/>
          </a:xfrm>
        </p:spPr>
        <p:txBody>
          <a:bodyPr anchor="ctr">
            <a:normAutofit/>
          </a:bodyPr>
          <a:lstStyle/>
          <a:p>
            <a:pPr marR="0" rtl="0"/>
            <a:r>
              <a:rPr lang="en-US" i="0" u="none" strike="noStrike" baseline="0" dirty="0"/>
              <a:t>OEC Skill 17-1: Assisting with Childbirth</a:t>
            </a:r>
          </a:p>
        </p:txBody>
      </p:sp>
      <p:sp>
        <p:nvSpPr>
          <p:cNvPr id="3" name="Text Placeholder 2">
            <a:extLst>
              <a:ext uri="{FF2B5EF4-FFF2-40B4-BE49-F238E27FC236}">
                <a16:creationId xmlns:a16="http://schemas.microsoft.com/office/drawing/2014/main" xmlns="" id="{828C7C8F-5233-4E1D-974A-33CD6921B9F3}"/>
              </a:ext>
            </a:extLst>
          </p:cNvPr>
          <p:cNvSpPr>
            <a:spLocks noGrp="1"/>
          </p:cNvSpPr>
          <p:nvPr>
            <p:ph sz="half" idx="1"/>
          </p:nvPr>
        </p:nvSpPr>
        <p:spPr>
          <a:xfrm>
            <a:off x="914400" y="1895475"/>
            <a:ext cx="4855464" cy="4361688"/>
          </a:xfrm>
        </p:spPr>
        <p:txBody>
          <a:bodyPr>
            <a:normAutofit/>
          </a:bodyPr>
          <a:lstStyle/>
          <a:p>
            <a:pPr marR="0" lvl="0" rtl="0"/>
            <a:r>
              <a:rPr lang="en-US" sz="2000" b="0" i="0" u="none" strike="noStrike" baseline="0" dirty="0"/>
              <a:t>2.  After delivering the head, you should see the baby’s upper shoulder. With one hand on either side of the baby’s head, gently guide the head down slightly to help deliver the upper shoulder as the woman pushes. After the upper shoulder is delivered, you may need to guide the head up slightly to deliver the lower shoulder. Support the baby’s head with one hand and its upper body with your other hand as the shoulders are delivered. Never pull the baby from the birth canal. </a:t>
            </a:r>
            <a:endParaRPr lang="en-US" sz="2000" b="0" i="0" u="none" strike="noStrike" baseline="0" dirty="0">
              <a:highlight>
                <a:srgbClr val="FFFF00"/>
              </a:highlight>
            </a:endParaRPr>
          </a:p>
        </p:txBody>
      </p:sp>
      <p:pic>
        <p:nvPicPr>
          <p:cNvPr id="5" name="Picture 3" descr="Photo shows a pair of gloved hands holding the head of the baby with one hand on either side." title="Photos show O E C technician assisting with childbirt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8729" y="2337970"/>
            <a:ext cx="5073974" cy="31368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6488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373FF6D-98C3-42F3-90D1-528C8438F0AA}"/>
              </a:ext>
            </a:extLst>
          </p:cNvPr>
          <p:cNvSpPr>
            <a:spLocks noGrp="1"/>
          </p:cNvSpPr>
          <p:nvPr>
            <p:ph type="title"/>
          </p:nvPr>
        </p:nvSpPr>
        <p:spPr>
          <a:xfrm>
            <a:off x="0" y="121033"/>
            <a:ext cx="12192000" cy="1002089"/>
          </a:xfrm>
        </p:spPr>
        <p:txBody>
          <a:bodyPr anchor="ctr">
            <a:normAutofit/>
          </a:bodyPr>
          <a:lstStyle/>
          <a:p>
            <a:pPr marR="0" rtl="0"/>
            <a:r>
              <a:rPr lang="en-US" i="0" u="none" strike="noStrike" baseline="0" dirty="0"/>
              <a:t>OEC Skill 17-1: Assisting with Childbirth</a:t>
            </a:r>
          </a:p>
        </p:txBody>
      </p:sp>
      <p:sp>
        <p:nvSpPr>
          <p:cNvPr id="3" name="Text Placeholder 2">
            <a:extLst>
              <a:ext uri="{FF2B5EF4-FFF2-40B4-BE49-F238E27FC236}">
                <a16:creationId xmlns:a16="http://schemas.microsoft.com/office/drawing/2014/main" xmlns="" id="{EC340104-F003-4E2D-B003-AB9B2927518C}"/>
              </a:ext>
            </a:extLst>
          </p:cNvPr>
          <p:cNvSpPr>
            <a:spLocks noGrp="1"/>
          </p:cNvSpPr>
          <p:nvPr>
            <p:ph sz="half" idx="1"/>
          </p:nvPr>
        </p:nvSpPr>
        <p:spPr>
          <a:xfrm>
            <a:off x="476250" y="1728512"/>
            <a:ext cx="5410200" cy="4729437"/>
          </a:xfrm>
        </p:spPr>
        <p:txBody>
          <a:bodyPr>
            <a:normAutofit/>
          </a:bodyPr>
          <a:lstStyle/>
          <a:p>
            <a:pPr marR="0" lvl="0" rtl="0"/>
            <a:r>
              <a:rPr lang="en-US" sz="1900" b="0" i="0" u="none" strike="noStrike" baseline="0" dirty="0"/>
              <a:t>3. Once the head and shoulders are delivered, the rest of the baby slips out quickly because its body is covered with a white, cheesy substance (vernix caseosa). Be prepared to catch the baby! Once the baby emerges, rotate it 180 degrees so the supine newborn is against your body, with one hand holding the head and neck, and the torso resting on the same hand’s forearm. Hold the newborn with the head slightly lower than the body to facilitate drainage of secretions. Always hold the baby’s head and neck in a neutral position to maintain an open airway. Have an assistant record the time and location of the birth for later entry on a birth certificate.</a:t>
            </a:r>
            <a:r>
              <a:rPr lang="en-US" sz="1900" b="0" i="0" u="none" strike="noStrike" baseline="0" dirty="0">
                <a:highlight>
                  <a:srgbClr val="FFFF00"/>
                </a:highlight>
              </a:rPr>
              <a:t> </a:t>
            </a:r>
          </a:p>
        </p:txBody>
      </p:sp>
      <p:pic>
        <p:nvPicPr>
          <p:cNvPr id="5" name="Picture 4" descr="Photo shows a pair of gloved hands holding the newborn baby covered in vernix caseosa and blood." title="Photos show O E C technician assisting with childbirt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63873" y="1825803"/>
            <a:ext cx="3782574" cy="42086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70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8174A64-04D6-44DB-A5D7-9F679E499637}"/>
              </a:ext>
            </a:extLst>
          </p:cNvPr>
          <p:cNvSpPr>
            <a:spLocks noGrp="1"/>
          </p:cNvSpPr>
          <p:nvPr>
            <p:ph type="title"/>
          </p:nvPr>
        </p:nvSpPr>
        <p:spPr>
          <a:xfrm>
            <a:off x="0" y="121033"/>
            <a:ext cx="12192000" cy="1002089"/>
          </a:xfrm>
        </p:spPr>
        <p:txBody>
          <a:bodyPr anchor="ctr">
            <a:normAutofit/>
          </a:bodyPr>
          <a:lstStyle/>
          <a:p>
            <a:pPr marR="0" rtl="0"/>
            <a:r>
              <a:rPr lang="en-US" i="0" u="none" strike="noStrike" baseline="0" dirty="0"/>
              <a:t>OEC Skill 17-1: Assisting with Childbirth</a:t>
            </a:r>
          </a:p>
        </p:txBody>
      </p:sp>
      <p:sp>
        <p:nvSpPr>
          <p:cNvPr id="3" name="Text Placeholder 2">
            <a:extLst>
              <a:ext uri="{FF2B5EF4-FFF2-40B4-BE49-F238E27FC236}">
                <a16:creationId xmlns:a16="http://schemas.microsoft.com/office/drawing/2014/main" xmlns="" id="{658F0A03-231E-4E49-BF50-7C8FC771B4F8}"/>
              </a:ext>
            </a:extLst>
          </p:cNvPr>
          <p:cNvSpPr>
            <a:spLocks noGrp="1"/>
          </p:cNvSpPr>
          <p:nvPr>
            <p:ph sz="half" idx="1"/>
          </p:nvPr>
        </p:nvSpPr>
        <p:spPr>
          <a:xfrm>
            <a:off x="480733" y="1701969"/>
            <a:ext cx="5295900" cy="5034998"/>
          </a:xfrm>
        </p:spPr>
        <p:txBody>
          <a:bodyPr>
            <a:normAutofit/>
          </a:bodyPr>
          <a:lstStyle/>
          <a:p>
            <a:pPr marR="0" lvl="0" rtl="0"/>
            <a:r>
              <a:rPr lang="en-US" sz="1900" b="0" i="0" u="none" strike="noStrike" baseline="0" dirty="0"/>
              <a:t>4. If there is obvious obstruction to the baby’s spontaneous breathing, immediately suction the baby’s mouth and then the nostrils, using a soft rubber bulb syringe. Squeeze the bulb before inserting it into the baby’s mouth and let the bulb suck once in the mouth. Suctioning the nostrils before the mouth may stimulate the baby to gasp and thereby aspirate any fluid in the nose or pharynx. Note if the fluid in the baby’s mouth and nose does not appear clear, a sign of meconium (stool) in the amniotic fluid. This condition is called meconium aspiration and causes inflammation in the baby’s lungs after birth. If you believe that you have seen this condition, make sure you tell the EMS personnel.</a:t>
            </a:r>
            <a:r>
              <a:rPr lang="en-US" sz="1900" b="0" i="0" u="none" strike="noStrike" baseline="0" dirty="0">
                <a:highlight>
                  <a:srgbClr val="FFFF00"/>
                </a:highlight>
              </a:rPr>
              <a:t> </a:t>
            </a:r>
          </a:p>
        </p:txBody>
      </p:sp>
      <p:pic>
        <p:nvPicPr>
          <p:cNvPr id="5" name="Picture 5" descr="Photo shows a gloved hand inserting a squeezed soft rubber bulb syringe into the open mouth of the baby." title="Photos show O E C technician assisting with childbirt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64405" y="1799200"/>
            <a:ext cx="3782574" cy="4601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8899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64E9DC5-2A41-41A0-A8A7-E2350A356361}"/>
              </a:ext>
            </a:extLst>
          </p:cNvPr>
          <p:cNvSpPr>
            <a:spLocks noGrp="1"/>
          </p:cNvSpPr>
          <p:nvPr>
            <p:ph type="title"/>
          </p:nvPr>
        </p:nvSpPr>
        <p:spPr>
          <a:xfrm>
            <a:off x="0" y="121033"/>
            <a:ext cx="12192000" cy="1002089"/>
          </a:xfrm>
        </p:spPr>
        <p:txBody>
          <a:bodyPr anchor="ctr">
            <a:normAutofit/>
          </a:bodyPr>
          <a:lstStyle/>
          <a:p>
            <a:pPr marR="0" rtl="0"/>
            <a:r>
              <a:rPr lang="en-US" i="0" u="none" strike="noStrike" baseline="0" dirty="0"/>
              <a:t>OEC Skill 17-1: Assisting with Childbirth</a:t>
            </a:r>
          </a:p>
        </p:txBody>
      </p:sp>
      <p:sp>
        <p:nvSpPr>
          <p:cNvPr id="3" name="Text Placeholder 2">
            <a:extLst>
              <a:ext uri="{FF2B5EF4-FFF2-40B4-BE49-F238E27FC236}">
                <a16:creationId xmlns:a16="http://schemas.microsoft.com/office/drawing/2014/main" xmlns="" id="{0E89236C-477F-4B6D-8A59-244C830305D7}"/>
              </a:ext>
            </a:extLst>
          </p:cNvPr>
          <p:cNvSpPr>
            <a:spLocks noGrp="1"/>
          </p:cNvSpPr>
          <p:nvPr>
            <p:ph sz="half" idx="1"/>
          </p:nvPr>
        </p:nvSpPr>
        <p:spPr>
          <a:xfrm>
            <a:off x="914400" y="1781174"/>
            <a:ext cx="4855464" cy="4409313"/>
          </a:xfrm>
        </p:spPr>
        <p:txBody>
          <a:bodyPr>
            <a:normAutofit/>
          </a:bodyPr>
          <a:lstStyle/>
          <a:p>
            <a:pPr marR="0" lvl="0" rtl="0"/>
            <a:r>
              <a:rPr lang="en-US" b="0" i="0" u="none" strike="noStrike" baseline="0" dirty="0"/>
              <a:t>5. You will need to cut the umbilical cord. Place two clamps or tie two cloth shoelaces about 6 inches from the baby and about 2 to 4 inches apart, then cut the cord between the clamps or laces.</a:t>
            </a:r>
            <a:r>
              <a:rPr lang="en-US" b="0" i="0" u="none" strike="noStrike" baseline="0" dirty="0">
                <a:highlight>
                  <a:srgbClr val="FFFF00"/>
                </a:highlight>
              </a:rPr>
              <a:t> </a:t>
            </a:r>
          </a:p>
        </p:txBody>
      </p:sp>
      <p:pic>
        <p:nvPicPr>
          <p:cNvPr id="5" name="Picture 6" descr="Photo shows a pair of gloved hands cutting the umbilical cord between the clamps, by holding the cord in one hand and the scissors in the other. Another pair of hands is holding the clamps in place on the umbilical cord near the vagina." title="Photos show O E C technician assisting with childbirt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2405" y="1979548"/>
            <a:ext cx="4288658" cy="26609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6566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6E3DA73-9E7F-4EAB-9371-62C70DC33960}"/>
              </a:ext>
            </a:extLst>
          </p:cNvPr>
          <p:cNvSpPr>
            <a:spLocks noGrp="1"/>
          </p:cNvSpPr>
          <p:nvPr>
            <p:ph type="title"/>
          </p:nvPr>
        </p:nvSpPr>
        <p:spPr>
          <a:xfrm>
            <a:off x="0" y="121033"/>
            <a:ext cx="12192000" cy="1002089"/>
          </a:xfrm>
        </p:spPr>
        <p:txBody>
          <a:bodyPr anchor="ctr">
            <a:normAutofit/>
          </a:bodyPr>
          <a:lstStyle/>
          <a:p>
            <a:pPr marR="0" rtl="0"/>
            <a:r>
              <a:rPr lang="en-US" i="0" u="none" strike="noStrike" baseline="0" dirty="0"/>
              <a:t>OEC Skill 17-1: Assisting with Childbirth</a:t>
            </a:r>
          </a:p>
        </p:txBody>
      </p:sp>
      <p:sp>
        <p:nvSpPr>
          <p:cNvPr id="3" name="Text Placeholder 2">
            <a:extLst>
              <a:ext uri="{FF2B5EF4-FFF2-40B4-BE49-F238E27FC236}">
                <a16:creationId xmlns:a16="http://schemas.microsoft.com/office/drawing/2014/main" xmlns="" id="{7AA9268C-7353-4052-82F2-37216D695785}"/>
              </a:ext>
            </a:extLst>
          </p:cNvPr>
          <p:cNvSpPr>
            <a:spLocks noGrp="1"/>
          </p:cNvSpPr>
          <p:nvPr>
            <p:ph sz="half" idx="1"/>
          </p:nvPr>
        </p:nvSpPr>
        <p:spPr>
          <a:xfrm>
            <a:off x="699808" y="1670601"/>
            <a:ext cx="5076825" cy="4968323"/>
          </a:xfrm>
        </p:spPr>
        <p:txBody>
          <a:bodyPr>
            <a:normAutofit/>
          </a:bodyPr>
          <a:lstStyle/>
          <a:p>
            <a:pPr marR="0" lvl="0" rtl="0"/>
            <a:r>
              <a:rPr lang="en-US" sz="2000" b="0" i="0" u="none" strike="noStrike" baseline="0" dirty="0"/>
              <a:t>6. The delivery of the placenta is the third stage of labor. Allow the placenta to come out of the vagina by itself. Pulling on the umbilical cord that is still attached to the placenta can be harmful. The placenta should separate from the inside wall of the uterus about 20 to 30 minutes after the baby is delivered. If transport is available once the baby is born, do not wait on the delivery of the placenta. However, if the placenta does come out of the vagina, put it in a plastic bag and send it to the hospital with the mother and her baby. It will need to be inspected by the receiving physician.</a:t>
            </a:r>
            <a:r>
              <a:rPr lang="en-US" sz="2000" b="0" i="0" u="none" strike="noStrike" baseline="0" dirty="0">
                <a:highlight>
                  <a:srgbClr val="FFFF00"/>
                </a:highlight>
              </a:rPr>
              <a:t> </a:t>
            </a:r>
          </a:p>
        </p:txBody>
      </p:sp>
      <p:pic>
        <p:nvPicPr>
          <p:cNvPr id="5" name="Picture 7" descr="Photo shows a pair of gloved hands catching the placenta as it is delivered through the vagina." title="Photos show O E C technician assisting with childbirt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94330" y="2388100"/>
            <a:ext cx="4590226" cy="2850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1569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2942C4A-159D-470C-BF30-A565D566DE3C}"/>
              </a:ext>
            </a:extLst>
          </p:cNvPr>
          <p:cNvSpPr>
            <a:spLocks noGrp="1"/>
          </p:cNvSpPr>
          <p:nvPr>
            <p:ph type="title"/>
          </p:nvPr>
        </p:nvSpPr>
        <p:spPr/>
        <p:txBody>
          <a:bodyPr/>
          <a:lstStyle/>
          <a:p>
            <a:pPr marR="0" rtl="0"/>
            <a:r>
              <a:rPr lang="en-US" b="1" i="0" u="none" strike="noStrike" kern="1600" baseline="0" dirty="0"/>
              <a:t>Chapter Overview </a:t>
            </a:r>
          </a:p>
        </p:txBody>
      </p:sp>
      <p:sp>
        <p:nvSpPr>
          <p:cNvPr id="3" name="Text Placeholder 2">
            <a:extLst>
              <a:ext uri="{FF2B5EF4-FFF2-40B4-BE49-F238E27FC236}">
                <a16:creationId xmlns:a16="http://schemas.microsoft.com/office/drawing/2014/main" xmlns="" id="{9FA2A055-7815-48C3-A245-CA9654C55DEF}"/>
              </a:ext>
            </a:extLst>
          </p:cNvPr>
          <p:cNvSpPr>
            <a:spLocks noGrp="1"/>
          </p:cNvSpPr>
          <p:nvPr>
            <p:ph type="body" idx="1"/>
          </p:nvPr>
        </p:nvSpPr>
        <p:spPr/>
        <p:txBody>
          <a:bodyPr/>
          <a:lstStyle/>
          <a:p>
            <a:pPr marR="0" lvl="0" rtl="0"/>
            <a:r>
              <a:rPr lang="en-US" sz="2400" u="none" strike="noStrike" baseline="0" dirty="0"/>
              <a:t>A woman’s anatomy enables reproduction and the continuation of humanity. </a:t>
            </a:r>
          </a:p>
          <a:p>
            <a:pPr lvl="1"/>
            <a:r>
              <a:rPr lang="en-US" sz="2400" u="none" strike="noStrike" baseline="0" dirty="0"/>
              <a:t>Fertilization of an egg inside a woman results in pregnancy.</a:t>
            </a:r>
          </a:p>
          <a:p>
            <a:pPr lvl="2"/>
            <a:r>
              <a:rPr lang="en-US" sz="2400" u="none" strike="noStrike" baseline="0" dirty="0"/>
              <a:t>Following fertilization, a fetus grows inside a woman’s uterus for approximately 9 months.</a:t>
            </a:r>
          </a:p>
          <a:p>
            <a:pPr lvl="2"/>
            <a:r>
              <a:rPr lang="en-US" sz="2400" dirty="0"/>
              <a:t>W</a:t>
            </a:r>
            <a:r>
              <a:rPr lang="en-US" sz="2400" u="none" strike="noStrike" baseline="0" dirty="0"/>
              <a:t>hen delivery of a newborn baby occurs</a:t>
            </a:r>
          </a:p>
          <a:p>
            <a:pPr lvl="1"/>
            <a:r>
              <a:rPr lang="en-US" sz="2400" u="none" strike="noStrike" baseline="0" dirty="0"/>
              <a:t>During pregnancy, many changes happen to a woman’s body that a ski or bike patroller must understand when caring for the pregnant woman.</a:t>
            </a:r>
          </a:p>
        </p:txBody>
      </p:sp>
    </p:spTree>
    <p:extLst>
      <p:ext uri="{BB962C8B-B14F-4D97-AF65-F5344CB8AC3E}">
        <p14:creationId xmlns:p14="http://schemas.microsoft.com/office/powerpoint/2010/main" val="32140089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3D33526-CF7C-482E-9A3E-BF303B6B7BCD}"/>
              </a:ext>
            </a:extLst>
          </p:cNvPr>
          <p:cNvSpPr>
            <a:spLocks noGrp="1"/>
          </p:cNvSpPr>
          <p:nvPr>
            <p:ph type="title"/>
          </p:nvPr>
        </p:nvSpPr>
        <p:spPr>
          <a:xfrm>
            <a:off x="0" y="121033"/>
            <a:ext cx="12192000" cy="1002089"/>
          </a:xfrm>
        </p:spPr>
        <p:txBody>
          <a:bodyPr anchor="ctr">
            <a:normAutofit/>
          </a:bodyPr>
          <a:lstStyle/>
          <a:p>
            <a:pPr marR="0" rtl="0"/>
            <a:r>
              <a:rPr lang="en-US" b="1" i="0" u="none" strike="noStrike" kern="1600" baseline="0" dirty="0"/>
              <a:t>Chapter Overview </a:t>
            </a:r>
          </a:p>
        </p:txBody>
      </p:sp>
      <p:sp>
        <p:nvSpPr>
          <p:cNvPr id="3" name="Text Placeholder 2">
            <a:extLst>
              <a:ext uri="{FF2B5EF4-FFF2-40B4-BE49-F238E27FC236}">
                <a16:creationId xmlns:a16="http://schemas.microsoft.com/office/drawing/2014/main" xmlns="" id="{262C3150-9955-4C16-861F-3366A9CA3F04}"/>
              </a:ext>
            </a:extLst>
          </p:cNvPr>
          <p:cNvSpPr>
            <a:spLocks noGrp="1"/>
          </p:cNvSpPr>
          <p:nvPr>
            <p:ph sz="half" idx="1"/>
          </p:nvPr>
        </p:nvSpPr>
        <p:spPr>
          <a:xfrm>
            <a:off x="914399" y="1995054"/>
            <a:ext cx="10344728" cy="4195433"/>
          </a:xfrm>
        </p:spPr>
        <p:txBody>
          <a:bodyPr>
            <a:normAutofit/>
          </a:bodyPr>
          <a:lstStyle/>
          <a:p>
            <a:pPr marR="0" lvl="0" rtl="0">
              <a:lnSpc>
                <a:spcPct val="90000"/>
              </a:lnSpc>
            </a:pPr>
            <a:r>
              <a:rPr lang="en-US" sz="2400" u="none" strike="noStrike" baseline="0" dirty="0"/>
              <a:t>Many athletic women continue to exercise and enjoy outdoor activities during the first several months of pregnancy. </a:t>
            </a:r>
          </a:p>
          <a:p>
            <a:pPr>
              <a:lnSpc>
                <a:spcPct val="90000"/>
              </a:lnSpc>
            </a:pPr>
            <a:r>
              <a:rPr lang="en-US" sz="2400" u="none" strike="noStrike" baseline="0" dirty="0"/>
              <a:t>Some women participating in sports may not even know they are pregnant. </a:t>
            </a:r>
          </a:p>
          <a:p>
            <a:pPr>
              <a:lnSpc>
                <a:spcPct val="90000"/>
              </a:lnSpc>
            </a:pPr>
            <a:r>
              <a:rPr lang="en-US" sz="2400" u="none" strike="noStrike" baseline="0" dirty="0"/>
              <a:t>Pregnant women nearing childbirth may stay in the lodge. </a:t>
            </a:r>
          </a:p>
          <a:p>
            <a:pPr>
              <a:lnSpc>
                <a:spcPct val="90000"/>
              </a:lnSpc>
            </a:pPr>
            <a:r>
              <a:rPr lang="en-US" sz="2400" dirty="0"/>
              <a:t>As an OEC technician, you may be called upon to care for a pregnant woman in a wide range of scenarios, from a medical or traumatic emergency to delivery of a baby.</a:t>
            </a:r>
          </a:p>
        </p:txBody>
      </p:sp>
    </p:spTree>
    <p:extLst>
      <p:ext uri="{BB962C8B-B14F-4D97-AF65-F5344CB8AC3E}">
        <p14:creationId xmlns:p14="http://schemas.microsoft.com/office/powerpoint/2010/main" val="3564543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Educational subjects 16x9">
  <a:themeElements>
    <a:clrScheme name="JBLPSG PPT 1">
      <a:dk1>
        <a:srgbClr val="3C4743"/>
      </a:dk1>
      <a:lt1>
        <a:srgbClr val="E1E1E1"/>
      </a:lt1>
      <a:dk2>
        <a:srgbClr val="000000"/>
      </a:dk2>
      <a:lt2>
        <a:srgbClr val="FFFFFF"/>
      </a:lt2>
      <a:accent1>
        <a:srgbClr val="FFC324"/>
      </a:accent1>
      <a:accent2>
        <a:srgbClr val="F05123"/>
      </a:accent2>
      <a:accent3>
        <a:srgbClr val="418AC9"/>
      </a:accent3>
      <a:accent4>
        <a:srgbClr val="B7B7B7"/>
      </a:accent4>
      <a:accent5>
        <a:srgbClr val="00B18A"/>
      </a:accent5>
      <a:accent6>
        <a:srgbClr val="7BABBF"/>
      </a:accent6>
      <a:hlink>
        <a:srgbClr val="004B91"/>
      </a:hlink>
      <a:folHlink>
        <a:srgbClr val="5C284B"/>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0001127.potx" id="{6B18C398-4F76-4BDC-B8A4-D02A96E0AA82}" vid="{FBF1AC64-E511-41D2-AA23-0E693E79CD77}"/>
    </a:ext>
  </a:extLst>
</a:theme>
</file>

<file path=ppt/theme/theme2.xml><?xml version="1.0" encoding="utf-8"?>
<a:theme xmlns:a="http://schemas.openxmlformats.org/drawingml/2006/main" name="Office Theme">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7714</TotalTime>
  <Words>5515</Words>
  <Application>Microsoft Office PowerPoint</Application>
  <PresentationFormat>Widescreen</PresentationFormat>
  <Paragraphs>458</Paragraphs>
  <Slides>76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76</vt:i4>
      </vt:variant>
    </vt:vector>
  </HeadingPairs>
  <TitlesOfParts>
    <vt:vector size="82" baseType="lpstr">
      <vt:lpstr>Arial</vt:lpstr>
      <vt:lpstr>Arial Black</vt:lpstr>
      <vt:lpstr>Arial Narrow</vt:lpstr>
      <vt:lpstr>Calibri</vt:lpstr>
      <vt:lpstr>Wingdings</vt:lpstr>
      <vt:lpstr>Educational subjects 16x9</vt:lpstr>
      <vt:lpstr>Childbirth, Obstetric Emergencies, and Sexual Assault</vt:lpstr>
      <vt:lpstr>The following presentation will utilize two symbols to identify material necessary for an OEC Technician to comprehend:</vt:lpstr>
      <vt:lpstr>Objectives</vt:lpstr>
      <vt:lpstr>Objectives</vt:lpstr>
      <vt:lpstr>Objectives</vt:lpstr>
      <vt:lpstr>Key Terms</vt:lpstr>
      <vt:lpstr>PowerPoint Presentation</vt:lpstr>
      <vt:lpstr>Chapter Overview </vt:lpstr>
      <vt:lpstr>Chapter Overview </vt:lpstr>
      <vt:lpstr>Chapter Overview </vt:lpstr>
      <vt:lpstr>Chapter Overview </vt:lpstr>
      <vt:lpstr>PowerPoint Presentation</vt:lpstr>
      <vt:lpstr>The Reproductive Cycle</vt:lpstr>
      <vt:lpstr>The Reproductive Cycle</vt:lpstr>
      <vt:lpstr>The Reproductive Cycle: Pregnancy</vt:lpstr>
      <vt:lpstr>The Reproductive Cycle: 1st Trimester</vt:lpstr>
      <vt:lpstr>The Reproductive Cycle: 2nd Trimester</vt:lpstr>
      <vt:lpstr>The Reproductive Cycle: 2nd Trimester</vt:lpstr>
      <vt:lpstr>The Reproductive Cycle: 3rd Trimester</vt:lpstr>
      <vt:lpstr>Anatomy of the Pregnancy</vt:lpstr>
      <vt:lpstr>Vitals during Pregnancy</vt:lpstr>
      <vt:lpstr>Blood Pressure During Pregnancy</vt:lpstr>
      <vt:lpstr>PowerPoint Presentation</vt:lpstr>
      <vt:lpstr>Ectopic Pregnancy</vt:lpstr>
      <vt:lpstr>Miscarriage</vt:lpstr>
      <vt:lpstr>Placenta Previa</vt:lpstr>
      <vt:lpstr>Uterine Rupture</vt:lpstr>
      <vt:lpstr>Abruptio Placentae</vt:lpstr>
      <vt:lpstr>Rupture of the Amniotic Sac</vt:lpstr>
      <vt:lpstr>Preeclampsia</vt:lpstr>
      <vt:lpstr>Eclampsia</vt:lpstr>
      <vt:lpstr>Diabetes of Pregnancy</vt:lpstr>
      <vt:lpstr>PowerPoint Presentation</vt:lpstr>
      <vt:lpstr>Exam of a Woman</vt:lpstr>
      <vt:lpstr>Exam of a Non-Pregnant Woman</vt:lpstr>
      <vt:lpstr>Exam of a Woman’s Genital Region</vt:lpstr>
      <vt:lpstr>Exam of a Pregnant Woman</vt:lpstr>
      <vt:lpstr>PowerPoint Presentation</vt:lpstr>
      <vt:lpstr>Management: Vaginal Bleeding</vt:lpstr>
      <vt:lpstr>Management: Pregnancy and Shock</vt:lpstr>
      <vt:lpstr>Management: Postpartum Bleeding</vt:lpstr>
      <vt:lpstr>Management: Spinal Motion Restriction and Pregnancy</vt:lpstr>
      <vt:lpstr>Management: Childbirth</vt:lpstr>
      <vt:lpstr>Management: Childbirth</vt:lpstr>
      <vt:lpstr>Management: Prolapsed Umbilical Cord</vt:lpstr>
      <vt:lpstr>Management: Delivery</vt:lpstr>
      <vt:lpstr>Management: Delivery</vt:lpstr>
      <vt:lpstr>Management: Delivery</vt:lpstr>
      <vt:lpstr>Management: Care of Newborns</vt:lpstr>
      <vt:lpstr>Management: Care of Newborns</vt:lpstr>
      <vt:lpstr>Management: Care of Newborns</vt:lpstr>
      <vt:lpstr>Management: Care of Newborns</vt:lpstr>
      <vt:lpstr>Management: Care of Newborns</vt:lpstr>
      <vt:lpstr>Management: Care of Newborns</vt:lpstr>
      <vt:lpstr>Management: Care of Newborns</vt:lpstr>
      <vt:lpstr>Management: Care of Newborns</vt:lpstr>
      <vt:lpstr>Management: Care of Newborns</vt:lpstr>
      <vt:lpstr>Management: Care of Newborns</vt:lpstr>
      <vt:lpstr>Management: Care of Newborns</vt:lpstr>
      <vt:lpstr>Management: Care of Newborns</vt:lpstr>
      <vt:lpstr>Management: Gynecologic Sexual Assault</vt:lpstr>
      <vt:lpstr>Management: Gynecologic Sexual Assault</vt:lpstr>
      <vt:lpstr>Management: Gynecologic Sexual Assault</vt:lpstr>
      <vt:lpstr>Management: Gynecologic Sexual Assault</vt:lpstr>
      <vt:lpstr>PowerPoint Presentation</vt:lpstr>
      <vt:lpstr>CASE PRESENTATION</vt:lpstr>
      <vt:lpstr>CASE UPDATE</vt:lpstr>
      <vt:lpstr>CASE UPDATE</vt:lpstr>
      <vt:lpstr>CASE OUTCOME</vt:lpstr>
      <vt:lpstr>PowerPoint Presentation</vt:lpstr>
      <vt:lpstr>OEC Skill 17-1: Assisting with Childbirth</vt:lpstr>
      <vt:lpstr>OEC Skill 17-1: Assisting with Childbirth</vt:lpstr>
      <vt:lpstr>OEC Skill 17-1: Assisting with Childbirth</vt:lpstr>
      <vt:lpstr>OEC Skill 17-1: Assisting with Childbirth</vt:lpstr>
      <vt:lpstr>OEC Skill 17-1: Assisting with Childbirth</vt:lpstr>
      <vt:lpstr>OEC Skill 17-1: Assisting with Childbirth</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Childbirth, Obstetric Emergencies, and Sexual Assault</dc:title>
  <dc:creator>Marisa Hines</dc:creator>
  <cp:lastModifiedBy>Sue M</cp:lastModifiedBy>
  <cp:revision>82</cp:revision>
  <dcterms:created xsi:type="dcterms:W3CDTF">2020-04-01T01:07:58Z</dcterms:created>
  <dcterms:modified xsi:type="dcterms:W3CDTF">2024-01-25T17:05:15Z</dcterms:modified>
</cp:coreProperties>
</file>