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3"/>
  </p:notesMasterIdLst>
  <p:handoutMasterIdLst>
    <p:handoutMasterId r:id="rId164"/>
  </p:handoutMasterIdLst>
  <p:sldIdLst>
    <p:sldId id="258" r:id="rId2"/>
    <p:sldId id="419" r:id="rId3"/>
    <p:sldId id="256" r:id="rId4"/>
    <p:sldId id="257" r:id="rId5"/>
    <p:sldId id="259" r:id="rId6"/>
    <p:sldId id="260" r:id="rId7"/>
    <p:sldId id="420" r:id="rId8"/>
    <p:sldId id="267" r:id="rId9"/>
    <p:sldId id="262" r:id="rId10"/>
    <p:sldId id="394" r:id="rId11"/>
    <p:sldId id="263" r:id="rId12"/>
    <p:sldId id="390" r:id="rId13"/>
    <p:sldId id="264" r:id="rId14"/>
    <p:sldId id="265" r:id="rId15"/>
    <p:sldId id="266" r:id="rId16"/>
    <p:sldId id="268" r:id="rId17"/>
    <p:sldId id="395" r:id="rId18"/>
    <p:sldId id="269" r:id="rId19"/>
    <p:sldId id="270" r:id="rId20"/>
    <p:sldId id="271" r:id="rId21"/>
    <p:sldId id="372" r:id="rId22"/>
    <p:sldId id="391" r:id="rId23"/>
    <p:sldId id="272" r:id="rId24"/>
    <p:sldId id="273" r:id="rId25"/>
    <p:sldId id="274" r:id="rId26"/>
    <p:sldId id="396" r:id="rId27"/>
    <p:sldId id="276" r:id="rId28"/>
    <p:sldId id="290" r:id="rId29"/>
    <p:sldId id="291" r:id="rId30"/>
    <p:sldId id="397" r:id="rId31"/>
    <p:sldId id="279" r:id="rId32"/>
    <p:sldId id="398" r:id="rId33"/>
    <p:sldId id="280" r:id="rId34"/>
    <p:sldId id="282" r:id="rId35"/>
    <p:sldId id="283" r:id="rId36"/>
    <p:sldId id="284" r:id="rId37"/>
    <p:sldId id="292" r:id="rId38"/>
    <p:sldId id="293" r:id="rId39"/>
    <p:sldId id="294" r:id="rId40"/>
    <p:sldId id="295" r:id="rId41"/>
    <p:sldId id="296" r:id="rId42"/>
    <p:sldId id="297" r:id="rId43"/>
    <p:sldId id="299" r:id="rId44"/>
    <p:sldId id="300" r:id="rId45"/>
    <p:sldId id="301" r:id="rId46"/>
    <p:sldId id="302" r:id="rId47"/>
    <p:sldId id="303" r:id="rId48"/>
    <p:sldId id="304" r:id="rId49"/>
    <p:sldId id="306" r:id="rId50"/>
    <p:sldId id="399" r:id="rId51"/>
    <p:sldId id="307" r:id="rId52"/>
    <p:sldId id="375" r:id="rId53"/>
    <p:sldId id="409" r:id="rId54"/>
    <p:sldId id="309" r:id="rId55"/>
    <p:sldId id="310" r:id="rId56"/>
    <p:sldId id="312" r:id="rId57"/>
    <p:sldId id="314" r:id="rId58"/>
    <p:sldId id="376" r:id="rId59"/>
    <p:sldId id="316" r:id="rId60"/>
    <p:sldId id="392" r:id="rId61"/>
    <p:sldId id="317" r:id="rId62"/>
    <p:sldId id="318" r:id="rId63"/>
    <p:sldId id="319" r:id="rId64"/>
    <p:sldId id="320" r:id="rId65"/>
    <p:sldId id="321" r:id="rId66"/>
    <p:sldId id="322" r:id="rId67"/>
    <p:sldId id="323" r:id="rId68"/>
    <p:sldId id="324" r:id="rId69"/>
    <p:sldId id="400" r:id="rId70"/>
    <p:sldId id="377" r:id="rId71"/>
    <p:sldId id="401" r:id="rId72"/>
    <p:sldId id="327" r:id="rId73"/>
    <p:sldId id="328" r:id="rId74"/>
    <p:sldId id="329" r:id="rId75"/>
    <p:sldId id="402" r:id="rId76"/>
    <p:sldId id="330" r:id="rId77"/>
    <p:sldId id="331" r:id="rId78"/>
    <p:sldId id="410" r:id="rId79"/>
    <p:sldId id="393" r:id="rId80"/>
    <p:sldId id="332" r:id="rId81"/>
    <p:sldId id="334" r:id="rId82"/>
    <p:sldId id="335" r:id="rId83"/>
    <p:sldId id="336" r:id="rId84"/>
    <p:sldId id="337" r:id="rId85"/>
    <p:sldId id="338" r:id="rId86"/>
    <p:sldId id="379" r:id="rId87"/>
    <p:sldId id="339" r:id="rId88"/>
    <p:sldId id="403" r:id="rId89"/>
    <p:sldId id="340" r:id="rId90"/>
    <p:sldId id="341" r:id="rId91"/>
    <p:sldId id="343" r:id="rId92"/>
    <p:sldId id="380" r:id="rId93"/>
    <p:sldId id="344" r:id="rId94"/>
    <p:sldId id="345" r:id="rId95"/>
    <p:sldId id="381" r:id="rId96"/>
    <p:sldId id="349" r:id="rId97"/>
    <p:sldId id="382" r:id="rId98"/>
    <p:sldId id="350" r:id="rId99"/>
    <p:sldId id="351" r:id="rId100"/>
    <p:sldId id="383" r:id="rId101"/>
    <p:sldId id="352" r:id="rId102"/>
    <p:sldId id="353" r:id="rId103"/>
    <p:sldId id="354" r:id="rId104"/>
    <p:sldId id="355" r:id="rId105"/>
    <p:sldId id="405" r:id="rId106"/>
    <p:sldId id="356" r:id="rId107"/>
    <p:sldId id="384" r:id="rId108"/>
    <p:sldId id="385" r:id="rId109"/>
    <p:sldId id="358" r:id="rId110"/>
    <p:sldId id="406" r:id="rId111"/>
    <p:sldId id="359" r:id="rId112"/>
    <p:sldId id="407" r:id="rId113"/>
    <p:sldId id="387" r:id="rId114"/>
    <p:sldId id="361" r:id="rId115"/>
    <p:sldId id="388" r:id="rId116"/>
    <p:sldId id="362" r:id="rId117"/>
    <p:sldId id="421" r:id="rId118"/>
    <p:sldId id="422" r:id="rId119"/>
    <p:sldId id="425" r:id="rId120"/>
    <p:sldId id="426" r:id="rId121"/>
    <p:sldId id="423" r:id="rId122"/>
    <p:sldId id="363" r:id="rId123"/>
    <p:sldId id="408" r:id="rId124"/>
    <p:sldId id="364" r:id="rId125"/>
    <p:sldId id="365" r:id="rId126"/>
    <p:sldId id="366" r:id="rId127"/>
    <p:sldId id="367" r:id="rId128"/>
    <p:sldId id="277" r:id="rId129"/>
    <p:sldId id="368" r:id="rId130"/>
    <p:sldId id="369" r:id="rId131"/>
    <p:sldId id="371" r:id="rId132"/>
    <p:sldId id="370" r:id="rId133"/>
    <p:sldId id="559" r:id="rId134"/>
    <p:sldId id="436" r:id="rId135"/>
    <p:sldId id="437" r:id="rId136"/>
    <p:sldId id="438" r:id="rId137"/>
    <p:sldId id="439" r:id="rId138"/>
    <p:sldId id="373" r:id="rId139"/>
    <p:sldId id="374" r:id="rId140"/>
    <p:sldId id="440" r:id="rId141"/>
    <p:sldId id="441" r:id="rId142"/>
    <p:sldId id="442" r:id="rId143"/>
    <p:sldId id="378" r:id="rId144"/>
    <p:sldId id="443" r:id="rId145"/>
    <p:sldId id="444" r:id="rId146"/>
    <p:sldId id="445" r:id="rId147"/>
    <p:sldId id="446" r:id="rId148"/>
    <p:sldId id="447" r:id="rId149"/>
    <p:sldId id="448" r:id="rId150"/>
    <p:sldId id="449" r:id="rId151"/>
    <p:sldId id="386" r:id="rId152"/>
    <p:sldId id="450" r:id="rId153"/>
    <p:sldId id="451" r:id="rId154"/>
    <p:sldId id="389" r:id="rId155"/>
    <p:sldId id="452" r:id="rId156"/>
    <p:sldId id="453" r:id="rId157"/>
    <p:sldId id="454" r:id="rId158"/>
    <p:sldId id="455" r:id="rId159"/>
    <p:sldId id="456" r:id="rId160"/>
    <p:sldId id="457" r:id="rId161"/>
    <p:sldId id="458" r:id="rId1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1FF80-69CA-43EC-93B1-C43C559B1A42}" v="30" dt="2020-07-02T01:36:13.42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89" autoAdjust="0"/>
    <p:restoredTop sz="96115"/>
  </p:normalViewPr>
  <p:slideViewPr>
    <p:cSldViewPr snapToGrid="0">
      <p:cViewPr varScale="1">
        <p:scale>
          <a:sx n="97" d="100"/>
          <a:sy n="97" d="100"/>
        </p:scale>
        <p:origin x="96" y="684"/>
      </p:cViewPr>
      <p:guideLst>
        <p:guide orient="horz" pos="2160"/>
        <p:guide pos="3840"/>
      </p:guideLst>
    </p:cSldViewPr>
  </p:slideViewPr>
  <p:outlineViewPr>
    <p:cViewPr>
      <p:scale>
        <a:sx n="33" d="100"/>
        <a:sy n="33" d="100"/>
      </p:scale>
      <p:origin x="0" y="-760"/>
    </p:cViewPr>
  </p:outlineViewPr>
  <p:notesTextViewPr>
    <p:cViewPr>
      <p:scale>
        <a:sx n="1" d="1"/>
        <a:sy n="1" d="1"/>
      </p:scale>
      <p:origin x="0" y="0"/>
    </p:cViewPr>
  </p:notesTextViewPr>
  <p:sorterViewPr>
    <p:cViewPr>
      <p:scale>
        <a:sx n="66" d="100"/>
        <a:sy n="66" d="100"/>
      </p:scale>
      <p:origin x="0" y="-2440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handoutMaster" Target="handoutMasters/handout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4251FF80-69CA-43EC-93B1-C43C559B1A42}"/>
    <pc:docChg chg="addSld modSld">
      <pc:chgData name="Kathy Moczerniak" userId="482eff44a8730993" providerId="LiveId" clId="{4251FF80-69CA-43EC-93B1-C43C559B1A42}" dt="2020-07-02T01:36:13.415" v="51"/>
      <pc:docMkLst>
        <pc:docMk/>
      </pc:docMkLst>
      <pc:sldChg chg="modSp">
        <pc:chgData name="Kathy Moczerniak" userId="482eff44a8730993" providerId="LiveId" clId="{4251FF80-69CA-43EC-93B1-C43C559B1A42}" dt="2020-07-02T00:17:28.361" v="1" actId="207"/>
        <pc:sldMkLst>
          <pc:docMk/>
          <pc:sldMk cId="1320307752" sldId="273"/>
        </pc:sldMkLst>
        <pc:spChg chg="mod">
          <ac:chgData name="Kathy Moczerniak" userId="482eff44a8730993" providerId="LiveId" clId="{4251FF80-69CA-43EC-93B1-C43C559B1A42}" dt="2020-07-02T00:17:28.361" v="1" actId="207"/>
          <ac:spMkLst>
            <pc:docMk/>
            <pc:sldMk cId="1320307752" sldId="273"/>
            <ac:spMk id="3" creationId="{C6915D71-1C9A-4182-B55E-B7D7A8F34773}"/>
          </ac:spMkLst>
        </pc:spChg>
      </pc:sldChg>
      <pc:sldChg chg="modSp mod">
        <pc:chgData name="Kathy Moczerniak" userId="482eff44a8730993" providerId="LiveId" clId="{4251FF80-69CA-43EC-93B1-C43C559B1A42}" dt="2020-07-02T00:18:05.899" v="4" actId="1076"/>
        <pc:sldMkLst>
          <pc:docMk/>
          <pc:sldMk cId="3910431873" sldId="276"/>
        </pc:sldMkLst>
        <pc:spChg chg="mod">
          <ac:chgData name="Kathy Moczerniak" userId="482eff44a8730993" providerId="LiveId" clId="{4251FF80-69CA-43EC-93B1-C43C559B1A42}" dt="2020-07-02T00:18:05.899" v="4" actId="1076"/>
          <ac:spMkLst>
            <pc:docMk/>
            <pc:sldMk cId="3910431873" sldId="276"/>
            <ac:spMk id="3" creationId="{720FAF17-0ADF-42C5-89FB-4DC0ED75580A}"/>
          </ac:spMkLst>
        </pc:spChg>
      </pc:sldChg>
      <pc:sldChg chg="modSp mod">
        <pc:chgData name="Kathy Moczerniak" userId="482eff44a8730993" providerId="LiveId" clId="{4251FF80-69CA-43EC-93B1-C43C559B1A42}" dt="2020-07-02T00:19:00.822" v="9" actId="12"/>
        <pc:sldMkLst>
          <pc:docMk/>
          <pc:sldMk cId="3960974261" sldId="279"/>
        </pc:sldMkLst>
        <pc:spChg chg="mod">
          <ac:chgData name="Kathy Moczerniak" userId="482eff44a8730993" providerId="LiveId" clId="{4251FF80-69CA-43EC-93B1-C43C559B1A42}" dt="2020-07-02T00:19:00.822" v="9" actId="12"/>
          <ac:spMkLst>
            <pc:docMk/>
            <pc:sldMk cId="3960974261" sldId="279"/>
            <ac:spMk id="3" creationId="{86C4A90B-0A3A-4701-B61C-548ECF43D803}"/>
          </ac:spMkLst>
        </pc:spChg>
      </pc:sldChg>
      <pc:sldChg chg="modSp">
        <pc:chgData name="Kathy Moczerniak" userId="482eff44a8730993" providerId="LiveId" clId="{4251FF80-69CA-43EC-93B1-C43C559B1A42}" dt="2020-07-02T00:19:24.945" v="10" actId="207"/>
        <pc:sldMkLst>
          <pc:docMk/>
          <pc:sldMk cId="2015747480" sldId="284"/>
        </pc:sldMkLst>
        <pc:spChg chg="mod">
          <ac:chgData name="Kathy Moczerniak" userId="482eff44a8730993" providerId="LiveId" clId="{4251FF80-69CA-43EC-93B1-C43C559B1A42}" dt="2020-07-02T00:19:24.945" v="10" actId="207"/>
          <ac:spMkLst>
            <pc:docMk/>
            <pc:sldMk cId="2015747480" sldId="284"/>
            <ac:spMk id="3" creationId="{E90B8E21-43D4-4112-83C0-A434B396AB17}"/>
          </ac:spMkLst>
        </pc:spChg>
      </pc:sldChg>
      <pc:sldChg chg="modSp mod">
        <pc:chgData name="Kathy Moczerniak" userId="482eff44a8730993" providerId="LiveId" clId="{4251FF80-69CA-43EC-93B1-C43C559B1A42}" dt="2020-07-02T00:18:24.304" v="6" actId="12"/>
        <pc:sldMkLst>
          <pc:docMk/>
          <pc:sldMk cId="1960708495" sldId="290"/>
        </pc:sldMkLst>
        <pc:spChg chg="mod">
          <ac:chgData name="Kathy Moczerniak" userId="482eff44a8730993" providerId="LiveId" clId="{4251FF80-69CA-43EC-93B1-C43C559B1A42}" dt="2020-07-02T00:18:24.304" v="6" actId="12"/>
          <ac:spMkLst>
            <pc:docMk/>
            <pc:sldMk cId="1960708495" sldId="290"/>
            <ac:spMk id="3" creationId="{32D4F395-A6A3-4D95-975F-E4487FDD87F9}"/>
          </ac:spMkLst>
        </pc:spChg>
      </pc:sldChg>
      <pc:sldChg chg="modSp">
        <pc:chgData name="Kathy Moczerniak" userId="482eff44a8730993" providerId="LiveId" clId="{4251FF80-69CA-43EC-93B1-C43C559B1A42}" dt="2020-07-02T00:18:34.218" v="7" actId="207"/>
        <pc:sldMkLst>
          <pc:docMk/>
          <pc:sldMk cId="2455983010" sldId="291"/>
        </pc:sldMkLst>
        <pc:spChg chg="mod">
          <ac:chgData name="Kathy Moczerniak" userId="482eff44a8730993" providerId="LiveId" clId="{4251FF80-69CA-43EC-93B1-C43C559B1A42}" dt="2020-07-02T00:18:34.218" v="7" actId="207"/>
          <ac:spMkLst>
            <pc:docMk/>
            <pc:sldMk cId="2455983010" sldId="291"/>
            <ac:spMk id="3" creationId="{87770E06-87E2-4F1A-9D1A-1578B2716711}"/>
          </ac:spMkLst>
        </pc:spChg>
      </pc:sldChg>
      <pc:sldChg chg="modSp">
        <pc:chgData name="Kathy Moczerniak" userId="482eff44a8730993" providerId="LiveId" clId="{4251FF80-69CA-43EC-93B1-C43C559B1A42}" dt="2020-07-02T00:19:38.024" v="11" actId="207"/>
        <pc:sldMkLst>
          <pc:docMk/>
          <pc:sldMk cId="4081733335" sldId="292"/>
        </pc:sldMkLst>
        <pc:spChg chg="mod">
          <ac:chgData name="Kathy Moczerniak" userId="482eff44a8730993" providerId="LiveId" clId="{4251FF80-69CA-43EC-93B1-C43C559B1A42}" dt="2020-07-02T00:19:38.024" v="11" actId="207"/>
          <ac:spMkLst>
            <pc:docMk/>
            <pc:sldMk cId="4081733335" sldId="292"/>
            <ac:spMk id="3" creationId="{DC0E718E-A9D4-4E87-A9B8-CF6504684354}"/>
          </ac:spMkLst>
        </pc:spChg>
      </pc:sldChg>
      <pc:sldChg chg="modSp">
        <pc:chgData name="Kathy Moczerniak" userId="482eff44a8730993" providerId="LiveId" clId="{4251FF80-69CA-43EC-93B1-C43C559B1A42}" dt="2020-07-02T00:19:51.489" v="12" actId="207"/>
        <pc:sldMkLst>
          <pc:docMk/>
          <pc:sldMk cId="2570427309" sldId="293"/>
        </pc:sldMkLst>
        <pc:spChg chg="mod">
          <ac:chgData name="Kathy Moczerniak" userId="482eff44a8730993" providerId="LiveId" clId="{4251FF80-69CA-43EC-93B1-C43C559B1A42}" dt="2020-07-02T00:19:51.489" v="12" actId="207"/>
          <ac:spMkLst>
            <pc:docMk/>
            <pc:sldMk cId="2570427309" sldId="293"/>
            <ac:spMk id="3" creationId="{FD052E58-191F-4BCD-B10F-13F583A1ADCB}"/>
          </ac:spMkLst>
        </pc:spChg>
      </pc:sldChg>
      <pc:sldChg chg="modSp">
        <pc:chgData name="Kathy Moczerniak" userId="482eff44a8730993" providerId="LiveId" clId="{4251FF80-69CA-43EC-93B1-C43C559B1A42}" dt="2020-07-02T00:20:01.620" v="13" actId="207"/>
        <pc:sldMkLst>
          <pc:docMk/>
          <pc:sldMk cId="1448978506" sldId="294"/>
        </pc:sldMkLst>
        <pc:spChg chg="mod">
          <ac:chgData name="Kathy Moczerniak" userId="482eff44a8730993" providerId="LiveId" clId="{4251FF80-69CA-43EC-93B1-C43C559B1A42}" dt="2020-07-02T00:20:01.620" v="13" actId="207"/>
          <ac:spMkLst>
            <pc:docMk/>
            <pc:sldMk cId="1448978506" sldId="294"/>
            <ac:spMk id="3" creationId="{90C214FB-71E2-4DB6-B8EE-F28C68C538BF}"/>
          </ac:spMkLst>
        </pc:spChg>
      </pc:sldChg>
      <pc:sldChg chg="modSp">
        <pc:chgData name="Kathy Moczerniak" userId="482eff44a8730993" providerId="LiveId" clId="{4251FF80-69CA-43EC-93B1-C43C559B1A42}" dt="2020-07-02T00:20:11.781" v="14" actId="207"/>
        <pc:sldMkLst>
          <pc:docMk/>
          <pc:sldMk cId="1599665546" sldId="295"/>
        </pc:sldMkLst>
        <pc:spChg chg="mod">
          <ac:chgData name="Kathy Moczerniak" userId="482eff44a8730993" providerId="LiveId" clId="{4251FF80-69CA-43EC-93B1-C43C559B1A42}" dt="2020-07-02T00:20:11.781" v="14" actId="207"/>
          <ac:spMkLst>
            <pc:docMk/>
            <pc:sldMk cId="1599665546" sldId="295"/>
            <ac:spMk id="3" creationId="{D3648666-4426-4185-84F6-27ACC59E7BFF}"/>
          </ac:spMkLst>
        </pc:spChg>
      </pc:sldChg>
      <pc:sldChg chg="modSp">
        <pc:chgData name="Kathy Moczerniak" userId="482eff44a8730993" providerId="LiveId" clId="{4251FF80-69CA-43EC-93B1-C43C559B1A42}" dt="2020-07-02T00:20:26.504" v="15" actId="207"/>
        <pc:sldMkLst>
          <pc:docMk/>
          <pc:sldMk cId="437373223" sldId="300"/>
        </pc:sldMkLst>
        <pc:spChg chg="mod">
          <ac:chgData name="Kathy Moczerniak" userId="482eff44a8730993" providerId="LiveId" clId="{4251FF80-69CA-43EC-93B1-C43C559B1A42}" dt="2020-07-02T00:20:26.504" v="15" actId="207"/>
          <ac:spMkLst>
            <pc:docMk/>
            <pc:sldMk cId="437373223" sldId="300"/>
            <ac:spMk id="3" creationId="{CBF44B7D-57A6-4557-80FF-1673C1E2475B}"/>
          </ac:spMkLst>
        </pc:spChg>
      </pc:sldChg>
      <pc:sldChg chg="modSp mod">
        <pc:chgData name="Kathy Moczerniak" userId="482eff44a8730993" providerId="LiveId" clId="{4251FF80-69CA-43EC-93B1-C43C559B1A42}" dt="2020-07-02T00:21:07.933" v="18" actId="1076"/>
        <pc:sldMkLst>
          <pc:docMk/>
          <pc:sldMk cId="2584369751" sldId="307"/>
        </pc:sldMkLst>
        <pc:spChg chg="mod">
          <ac:chgData name="Kathy Moczerniak" userId="482eff44a8730993" providerId="LiveId" clId="{4251FF80-69CA-43EC-93B1-C43C559B1A42}" dt="2020-07-02T00:21:03.531" v="17" actId="14100"/>
          <ac:spMkLst>
            <pc:docMk/>
            <pc:sldMk cId="2584369751" sldId="307"/>
            <ac:spMk id="3" creationId="{61DFC3EE-F1E4-4775-9CE3-6D36A8EDD13F}"/>
          </ac:spMkLst>
        </pc:spChg>
        <pc:picChg chg="mod">
          <ac:chgData name="Kathy Moczerniak" userId="482eff44a8730993" providerId="LiveId" clId="{4251FF80-69CA-43EC-93B1-C43C559B1A42}" dt="2020-07-02T00:21:07.933" v="18" actId="1076"/>
          <ac:picMkLst>
            <pc:docMk/>
            <pc:sldMk cId="2584369751" sldId="307"/>
            <ac:picMk id="2050" creationId="{00000000-0000-0000-0000-000000000000}"/>
          </ac:picMkLst>
        </pc:picChg>
      </pc:sldChg>
      <pc:sldChg chg="modSp mod">
        <pc:chgData name="Kathy Moczerniak" userId="482eff44a8730993" providerId="LiveId" clId="{4251FF80-69CA-43EC-93B1-C43C559B1A42}" dt="2020-07-02T00:22:31.823" v="21" actId="1076"/>
        <pc:sldMkLst>
          <pc:docMk/>
          <pc:sldMk cId="3862963927" sldId="332"/>
        </pc:sldMkLst>
        <pc:spChg chg="mod">
          <ac:chgData name="Kathy Moczerniak" userId="482eff44a8730993" providerId="LiveId" clId="{4251FF80-69CA-43EC-93B1-C43C559B1A42}" dt="2020-07-02T00:22:31.823" v="21" actId="1076"/>
          <ac:spMkLst>
            <pc:docMk/>
            <pc:sldMk cId="3862963927" sldId="332"/>
            <ac:spMk id="3" creationId="{2DE6269A-2905-4D38-8809-B1EB208A316B}"/>
          </ac:spMkLst>
        </pc:spChg>
      </pc:sldChg>
      <pc:sldChg chg="modSp mod">
        <pc:chgData name="Kathy Moczerniak" userId="482eff44a8730993" providerId="LiveId" clId="{4251FF80-69CA-43EC-93B1-C43C559B1A42}" dt="2020-07-02T00:22:46.634" v="22" actId="1076"/>
        <pc:sldMkLst>
          <pc:docMk/>
          <pc:sldMk cId="3791535592" sldId="334"/>
        </pc:sldMkLst>
        <pc:spChg chg="mod">
          <ac:chgData name="Kathy Moczerniak" userId="482eff44a8730993" providerId="LiveId" clId="{4251FF80-69CA-43EC-93B1-C43C559B1A42}" dt="2020-07-02T00:22:46.634" v="22" actId="1076"/>
          <ac:spMkLst>
            <pc:docMk/>
            <pc:sldMk cId="3791535592" sldId="334"/>
            <ac:spMk id="3" creationId="{60F21777-29DE-419F-BF2D-C9DAF506E8E5}"/>
          </ac:spMkLst>
        </pc:spChg>
      </pc:sldChg>
      <pc:sldChg chg="modSp mod">
        <pc:chgData name="Kathy Moczerniak" userId="482eff44a8730993" providerId="LiveId" clId="{4251FF80-69CA-43EC-93B1-C43C559B1A42}" dt="2020-07-02T00:23:08.889" v="24" actId="12"/>
        <pc:sldMkLst>
          <pc:docMk/>
          <pc:sldMk cId="3178547782" sldId="337"/>
        </pc:sldMkLst>
        <pc:spChg chg="mod">
          <ac:chgData name="Kathy Moczerniak" userId="482eff44a8730993" providerId="LiveId" clId="{4251FF80-69CA-43EC-93B1-C43C559B1A42}" dt="2020-07-02T00:23:08.889" v="24" actId="12"/>
          <ac:spMkLst>
            <pc:docMk/>
            <pc:sldMk cId="3178547782" sldId="337"/>
            <ac:spMk id="3" creationId="{B0751993-477D-4360-BF7E-84EC96911707}"/>
          </ac:spMkLst>
        </pc:spChg>
      </pc:sldChg>
      <pc:sldChg chg="modSp mod">
        <pc:chgData name="Kathy Moczerniak" userId="482eff44a8730993" providerId="LiveId" clId="{4251FF80-69CA-43EC-93B1-C43C559B1A42}" dt="2020-07-02T00:24:46.959" v="26" actId="2711"/>
        <pc:sldMkLst>
          <pc:docMk/>
          <pc:sldMk cId="376449239" sldId="340"/>
        </pc:sldMkLst>
        <pc:spChg chg="mod">
          <ac:chgData name="Kathy Moczerniak" userId="482eff44a8730993" providerId="LiveId" clId="{4251FF80-69CA-43EC-93B1-C43C559B1A42}" dt="2020-07-02T00:24:35.605" v="25" actId="207"/>
          <ac:spMkLst>
            <pc:docMk/>
            <pc:sldMk cId="376449239" sldId="340"/>
            <ac:spMk id="3" creationId="{5AD2BF74-5FF7-4D4A-BC14-7B8AA3CED5C1}"/>
          </ac:spMkLst>
        </pc:spChg>
        <pc:spChg chg="mod">
          <ac:chgData name="Kathy Moczerniak" userId="482eff44a8730993" providerId="LiveId" clId="{4251FF80-69CA-43EC-93B1-C43C559B1A42}" dt="2020-07-02T00:24:46.959" v="26" actId="2711"/>
          <ac:spMkLst>
            <pc:docMk/>
            <pc:sldMk cId="376449239" sldId="340"/>
            <ac:spMk id="8" creationId="{00000000-0000-0000-0000-000000000000}"/>
          </ac:spMkLst>
        </pc:spChg>
      </pc:sldChg>
      <pc:sldChg chg="modSp">
        <pc:chgData name="Kathy Moczerniak" userId="482eff44a8730993" providerId="LiveId" clId="{4251FF80-69CA-43EC-93B1-C43C559B1A42}" dt="2020-07-02T00:25:06.783" v="27" actId="207"/>
        <pc:sldMkLst>
          <pc:docMk/>
          <pc:sldMk cId="2219415955" sldId="344"/>
        </pc:sldMkLst>
        <pc:spChg chg="mod">
          <ac:chgData name="Kathy Moczerniak" userId="482eff44a8730993" providerId="LiveId" clId="{4251FF80-69CA-43EC-93B1-C43C559B1A42}" dt="2020-07-02T00:25:06.783" v="27" actId="207"/>
          <ac:spMkLst>
            <pc:docMk/>
            <pc:sldMk cId="2219415955" sldId="344"/>
            <ac:spMk id="3" creationId="{098C62DD-4040-4E6D-8149-B62CA96F0D26}"/>
          </ac:spMkLst>
        </pc:spChg>
      </pc:sldChg>
      <pc:sldChg chg="modSp mod">
        <pc:chgData name="Kathy Moczerniak" userId="482eff44a8730993" providerId="LiveId" clId="{4251FF80-69CA-43EC-93B1-C43C559B1A42}" dt="2020-07-02T00:25:20.537" v="28" actId="1076"/>
        <pc:sldMkLst>
          <pc:docMk/>
          <pc:sldMk cId="1195034817" sldId="345"/>
        </pc:sldMkLst>
        <pc:spChg chg="mod">
          <ac:chgData name="Kathy Moczerniak" userId="482eff44a8730993" providerId="LiveId" clId="{4251FF80-69CA-43EC-93B1-C43C559B1A42}" dt="2020-07-02T00:25:20.537" v="28" actId="1076"/>
          <ac:spMkLst>
            <pc:docMk/>
            <pc:sldMk cId="1195034817" sldId="345"/>
            <ac:spMk id="3" creationId="{208C6575-8EC6-4740-8042-A41FF3C7C8CC}"/>
          </ac:spMkLst>
        </pc:spChg>
      </pc:sldChg>
      <pc:sldChg chg="modSp mod">
        <pc:chgData name="Kathy Moczerniak" userId="482eff44a8730993" providerId="LiveId" clId="{4251FF80-69CA-43EC-93B1-C43C559B1A42}" dt="2020-07-02T00:25:35.832" v="31" actId="1076"/>
        <pc:sldMkLst>
          <pc:docMk/>
          <pc:sldMk cId="3229633298" sldId="349"/>
        </pc:sldMkLst>
        <pc:spChg chg="mod">
          <ac:chgData name="Kathy Moczerniak" userId="482eff44a8730993" providerId="LiveId" clId="{4251FF80-69CA-43EC-93B1-C43C559B1A42}" dt="2020-07-02T00:25:35.832" v="31" actId="1076"/>
          <ac:spMkLst>
            <pc:docMk/>
            <pc:sldMk cId="3229633298" sldId="349"/>
            <ac:spMk id="3" creationId="{63F329EC-4759-43E8-B795-1AD47C82BEAB}"/>
          </ac:spMkLst>
        </pc:spChg>
      </pc:sldChg>
      <pc:sldChg chg="modSp">
        <pc:chgData name="Kathy Moczerniak" userId="482eff44a8730993" providerId="LiveId" clId="{4251FF80-69CA-43EC-93B1-C43C559B1A42}" dt="2020-07-02T00:26:21.057" v="34" actId="207"/>
        <pc:sldMkLst>
          <pc:docMk/>
          <pc:sldMk cId="2477797358" sldId="350"/>
        </pc:sldMkLst>
        <pc:spChg chg="mod">
          <ac:chgData name="Kathy Moczerniak" userId="482eff44a8730993" providerId="LiveId" clId="{4251FF80-69CA-43EC-93B1-C43C559B1A42}" dt="2020-07-02T00:26:21.057" v="34" actId="207"/>
          <ac:spMkLst>
            <pc:docMk/>
            <pc:sldMk cId="2477797358" sldId="350"/>
            <ac:spMk id="3" creationId="{27BB9FE9-0771-48A7-9A03-3A2CA8FAF552}"/>
          </ac:spMkLst>
        </pc:spChg>
      </pc:sldChg>
      <pc:sldChg chg="modSp mod">
        <pc:chgData name="Kathy Moczerniak" userId="482eff44a8730993" providerId="LiveId" clId="{4251FF80-69CA-43EC-93B1-C43C559B1A42}" dt="2020-07-02T00:27:00.653" v="37" actId="12"/>
        <pc:sldMkLst>
          <pc:docMk/>
          <pc:sldMk cId="4159075229" sldId="355"/>
        </pc:sldMkLst>
        <pc:spChg chg="mod">
          <ac:chgData name="Kathy Moczerniak" userId="482eff44a8730993" providerId="LiveId" clId="{4251FF80-69CA-43EC-93B1-C43C559B1A42}" dt="2020-07-02T00:27:00.653" v="37" actId="12"/>
          <ac:spMkLst>
            <pc:docMk/>
            <pc:sldMk cId="4159075229" sldId="355"/>
            <ac:spMk id="3" creationId="{6D8A3628-2C59-4D8E-BC77-B78E1C3FD710}"/>
          </ac:spMkLst>
        </pc:spChg>
      </pc:sldChg>
      <pc:sldChg chg="modSp mod">
        <pc:chgData name="Kathy Moczerniak" userId="482eff44a8730993" providerId="LiveId" clId="{4251FF80-69CA-43EC-93B1-C43C559B1A42}" dt="2020-07-02T00:27:13.160" v="38" actId="14100"/>
        <pc:sldMkLst>
          <pc:docMk/>
          <pc:sldMk cId="2448005856" sldId="356"/>
        </pc:sldMkLst>
        <pc:spChg chg="mod">
          <ac:chgData name="Kathy Moczerniak" userId="482eff44a8730993" providerId="LiveId" clId="{4251FF80-69CA-43EC-93B1-C43C559B1A42}" dt="2020-07-02T00:27:13.160" v="38" actId="14100"/>
          <ac:spMkLst>
            <pc:docMk/>
            <pc:sldMk cId="2448005856" sldId="356"/>
            <ac:spMk id="3" creationId="{4A8B276B-DF5C-4394-970A-8DB796C2833E}"/>
          </ac:spMkLst>
        </pc:spChg>
      </pc:sldChg>
      <pc:sldChg chg="modSp mod">
        <pc:chgData name="Kathy Moczerniak" userId="482eff44a8730993" providerId="LiveId" clId="{4251FF80-69CA-43EC-93B1-C43C559B1A42}" dt="2020-07-02T00:28:26.791" v="43" actId="1076"/>
        <pc:sldMkLst>
          <pc:docMk/>
          <pc:sldMk cId="3299899853" sldId="359"/>
        </pc:sldMkLst>
        <pc:spChg chg="mod">
          <ac:chgData name="Kathy Moczerniak" userId="482eff44a8730993" providerId="LiveId" clId="{4251FF80-69CA-43EC-93B1-C43C559B1A42}" dt="2020-07-02T00:28:26.791" v="43" actId="1076"/>
          <ac:spMkLst>
            <pc:docMk/>
            <pc:sldMk cId="3299899853" sldId="359"/>
            <ac:spMk id="3" creationId="{2BF01B9A-6488-4556-9C27-03D602C8CFE5}"/>
          </ac:spMkLst>
        </pc:spChg>
      </pc:sldChg>
      <pc:sldChg chg="modSp mod">
        <pc:chgData name="Kathy Moczerniak" userId="482eff44a8730993" providerId="LiveId" clId="{4251FF80-69CA-43EC-93B1-C43C559B1A42}" dt="2020-07-02T00:28:43.588" v="46" actId="1076"/>
        <pc:sldMkLst>
          <pc:docMk/>
          <pc:sldMk cId="1003648242" sldId="361"/>
        </pc:sldMkLst>
        <pc:spChg chg="mod">
          <ac:chgData name="Kathy Moczerniak" userId="482eff44a8730993" providerId="LiveId" clId="{4251FF80-69CA-43EC-93B1-C43C559B1A42}" dt="2020-07-02T00:28:43.588" v="46" actId="1076"/>
          <ac:spMkLst>
            <pc:docMk/>
            <pc:sldMk cId="1003648242" sldId="361"/>
            <ac:spMk id="3" creationId="{D397FAB8-2E9E-418B-BC9C-A3A2BB31ABE7}"/>
          </ac:spMkLst>
        </pc:spChg>
      </pc:sldChg>
      <pc:sldChg chg="modSp mod">
        <pc:chgData name="Kathy Moczerniak" userId="482eff44a8730993" providerId="LiveId" clId="{4251FF80-69CA-43EC-93B1-C43C559B1A42}" dt="2020-07-02T00:38:39.634" v="48" actId="1076"/>
        <pc:sldMkLst>
          <pc:docMk/>
          <pc:sldMk cId="842915717" sldId="367"/>
        </pc:sldMkLst>
        <pc:spChg chg="mod">
          <ac:chgData name="Kathy Moczerniak" userId="482eff44a8730993" providerId="LiveId" clId="{4251FF80-69CA-43EC-93B1-C43C559B1A42}" dt="2020-07-02T00:38:39.634" v="48" actId="1076"/>
          <ac:spMkLst>
            <pc:docMk/>
            <pc:sldMk cId="842915717" sldId="367"/>
            <ac:spMk id="3" creationId="{FA367AAC-075C-436C-99BA-DB39293C6247}"/>
          </ac:spMkLst>
        </pc:spChg>
      </pc:sldChg>
      <pc:sldChg chg="add">
        <pc:chgData name="Kathy Moczerniak" userId="482eff44a8730993" providerId="LiveId" clId="{4251FF80-69CA-43EC-93B1-C43C559B1A42}" dt="2020-07-02T01:36:13.415" v="51"/>
        <pc:sldMkLst>
          <pc:docMk/>
          <pc:sldMk cId="1145905836" sldId="377"/>
        </pc:sldMkLst>
      </pc:sldChg>
      <pc:sldChg chg="modSp mod">
        <pc:chgData name="Kathy Moczerniak" userId="482eff44a8730993" providerId="LiveId" clId="{4251FF80-69CA-43EC-93B1-C43C559B1A42}" dt="2020-07-02T00:25:27.043" v="29" actId="1076"/>
        <pc:sldMkLst>
          <pc:docMk/>
          <pc:sldMk cId="2818011805" sldId="381"/>
        </pc:sldMkLst>
        <pc:spChg chg="mod">
          <ac:chgData name="Kathy Moczerniak" userId="482eff44a8730993" providerId="LiveId" clId="{4251FF80-69CA-43EC-93B1-C43C559B1A42}" dt="2020-07-02T00:25:27.043" v="29" actId="1076"/>
          <ac:spMkLst>
            <pc:docMk/>
            <pc:sldMk cId="2818011805" sldId="381"/>
            <ac:spMk id="3" creationId="{345454CB-0734-4BEB-9084-DB54927D4D74}"/>
          </ac:spMkLst>
        </pc:spChg>
      </pc:sldChg>
      <pc:sldChg chg="modSp mod">
        <pc:chgData name="Kathy Moczerniak" userId="482eff44a8730993" providerId="LiveId" clId="{4251FF80-69CA-43EC-93B1-C43C559B1A42}" dt="2020-07-02T00:26:02.912" v="33" actId="12"/>
        <pc:sldMkLst>
          <pc:docMk/>
          <pc:sldMk cId="4058959627" sldId="382"/>
        </pc:sldMkLst>
        <pc:spChg chg="mod">
          <ac:chgData name="Kathy Moczerniak" userId="482eff44a8730993" providerId="LiveId" clId="{4251FF80-69CA-43EC-93B1-C43C559B1A42}" dt="2020-07-02T00:26:02.912" v="33" actId="12"/>
          <ac:spMkLst>
            <pc:docMk/>
            <pc:sldMk cId="4058959627" sldId="382"/>
            <ac:spMk id="3" creationId="{63F329EC-4759-43E8-B795-1AD47C82BEAB}"/>
          </ac:spMkLst>
        </pc:spChg>
      </pc:sldChg>
      <pc:sldChg chg="modSp mod">
        <pc:chgData name="Kathy Moczerniak" userId="482eff44a8730993" providerId="LiveId" clId="{4251FF80-69CA-43EC-93B1-C43C559B1A42}" dt="2020-07-02T00:26:37.454" v="35" actId="14100"/>
        <pc:sldMkLst>
          <pc:docMk/>
          <pc:sldMk cId="1821691638" sldId="383"/>
        </pc:sldMkLst>
        <pc:spChg chg="mod">
          <ac:chgData name="Kathy Moczerniak" userId="482eff44a8730993" providerId="LiveId" clId="{4251FF80-69CA-43EC-93B1-C43C559B1A42}" dt="2020-07-02T00:26:37.454" v="35" actId="14100"/>
          <ac:spMkLst>
            <pc:docMk/>
            <pc:sldMk cId="1821691638" sldId="383"/>
            <ac:spMk id="3" creationId="{220CCB71-5709-40EC-81B1-CC1CFD122130}"/>
          </ac:spMkLst>
        </pc:spChg>
      </pc:sldChg>
      <pc:sldChg chg="modSp mod">
        <pc:chgData name="Kathy Moczerniak" userId="482eff44a8730993" providerId="LiveId" clId="{4251FF80-69CA-43EC-93B1-C43C559B1A42}" dt="2020-07-02T00:27:24.738" v="40" actId="1076"/>
        <pc:sldMkLst>
          <pc:docMk/>
          <pc:sldMk cId="44966904" sldId="385"/>
        </pc:sldMkLst>
        <pc:spChg chg="mod">
          <ac:chgData name="Kathy Moczerniak" userId="482eff44a8730993" providerId="LiveId" clId="{4251FF80-69CA-43EC-93B1-C43C559B1A42}" dt="2020-07-02T00:27:20.757" v="39" actId="1076"/>
          <ac:spMkLst>
            <pc:docMk/>
            <pc:sldMk cId="44966904" sldId="385"/>
            <ac:spMk id="3" creationId="{F944ADDE-6B82-403F-8A33-5792FF3BEE57}"/>
          </ac:spMkLst>
        </pc:spChg>
        <pc:picChg chg="mod">
          <ac:chgData name="Kathy Moczerniak" userId="482eff44a8730993" providerId="LiveId" clId="{4251FF80-69CA-43EC-93B1-C43C559B1A42}" dt="2020-07-02T00:27:24.738" v="40" actId="1076"/>
          <ac:picMkLst>
            <pc:docMk/>
            <pc:sldMk cId="44966904" sldId="385"/>
            <ac:picMk id="31746" creationId="{00000000-0000-0000-0000-000000000000}"/>
          </ac:picMkLst>
        </pc:picChg>
      </pc:sldChg>
      <pc:sldChg chg="modSp">
        <pc:chgData name="Kathy Moczerniak" userId="482eff44a8730993" providerId="LiveId" clId="{4251FF80-69CA-43EC-93B1-C43C559B1A42}" dt="2020-07-02T00:17:41.138" v="2" actId="207"/>
        <pc:sldMkLst>
          <pc:docMk/>
          <pc:sldMk cId="4209869535" sldId="396"/>
        </pc:sldMkLst>
        <pc:spChg chg="mod">
          <ac:chgData name="Kathy Moczerniak" userId="482eff44a8730993" providerId="LiveId" clId="{4251FF80-69CA-43EC-93B1-C43C559B1A42}" dt="2020-07-02T00:17:41.138" v="2" actId="207"/>
          <ac:spMkLst>
            <pc:docMk/>
            <pc:sldMk cId="4209869535" sldId="396"/>
            <ac:spMk id="3" creationId="{22811AEF-C93C-464D-9D89-86F67FA4DDE2}"/>
          </ac:spMkLst>
        </pc:spChg>
      </pc:sldChg>
      <pc:sldChg chg="modSp">
        <pc:chgData name="Kathy Moczerniak" userId="482eff44a8730993" providerId="LiveId" clId="{4251FF80-69CA-43EC-93B1-C43C559B1A42}" dt="2020-07-02T00:42:38.738" v="50" actId="207"/>
        <pc:sldMkLst>
          <pc:docMk/>
          <pc:sldMk cId="3288238570" sldId="399"/>
        </pc:sldMkLst>
        <pc:spChg chg="mod">
          <ac:chgData name="Kathy Moczerniak" userId="482eff44a8730993" providerId="LiveId" clId="{4251FF80-69CA-43EC-93B1-C43C559B1A42}" dt="2020-07-02T00:42:38.738" v="50" actId="207"/>
          <ac:spMkLst>
            <pc:docMk/>
            <pc:sldMk cId="3288238570" sldId="399"/>
            <ac:spMk id="3" creationId="{5AAEE10F-14D8-47C2-9225-22632DB3F57E}"/>
          </ac:spMkLst>
        </pc:spChg>
      </pc:sldChg>
      <pc:sldChg chg="modSp mod">
        <pc:chgData name="Kathy Moczerniak" userId="482eff44a8730993" providerId="LiveId" clId="{4251FF80-69CA-43EC-93B1-C43C559B1A42}" dt="2020-07-02T00:28:14.208" v="41" actId="14100"/>
        <pc:sldMkLst>
          <pc:docMk/>
          <pc:sldMk cId="3646355327" sldId="406"/>
        </pc:sldMkLst>
        <pc:spChg chg="mod">
          <ac:chgData name="Kathy Moczerniak" userId="482eff44a8730993" providerId="LiveId" clId="{4251FF80-69CA-43EC-93B1-C43C559B1A42}" dt="2020-07-02T00:28:14.208" v="41" actId="14100"/>
          <ac:spMkLst>
            <pc:docMk/>
            <pc:sldMk cId="3646355327" sldId="406"/>
            <ac:spMk id="3" creationId="{0B57CE33-1D1E-4DFE-A8CD-983A81829275}"/>
          </ac:spMkLst>
        </pc:spChg>
      </pc:sldChg>
      <pc:sldChg chg="modSp mod">
        <pc:chgData name="Kathy Moczerniak" userId="482eff44a8730993" providerId="LiveId" clId="{4251FF80-69CA-43EC-93B1-C43C559B1A42}" dt="2020-07-02T00:28:35.383" v="45" actId="1076"/>
        <pc:sldMkLst>
          <pc:docMk/>
          <pc:sldMk cId="3051590226" sldId="407"/>
        </pc:sldMkLst>
        <pc:spChg chg="mod">
          <ac:chgData name="Kathy Moczerniak" userId="482eff44a8730993" providerId="LiveId" clId="{4251FF80-69CA-43EC-93B1-C43C559B1A42}" dt="2020-07-02T00:28:33.066" v="44" actId="1076"/>
          <ac:spMkLst>
            <pc:docMk/>
            <pc:sldMk cId="3051590226" sldId="407"/>
            <ac:spMk id="3" creationId="{2BF01B9A-6488-4556-9C27-03D602C8CFE5}"/>
          </ac:spMkLst>
        </pc:spChg>
        <pc:picChg chg="mod">
          <ac:chgData name="Kathy Moczerniak" userId="482eff44a8730993" providerId="LiveId" clId="{4251FF80-69CA-43EC-93B1-C43C559B1A42}" dt="2020-07-02T00:28:35.383" v="45" actId="1076"/>
          <ac:picMkLst>
            <pc:docMk/>
            <pc:sldMk cId="3051590226" sldId="407"/>
            <ac:picMk id="33794" creationId="{00000000-0000-0000-0000-000000000000}"/>
          </ac:picMkLst>
        </pc:picChg>
      </pc:sldChg>
      <pc:sldChg chg="modSp">
        <pc:chgData name="Kathy Moczerniak" userId="482eff44a8730993" providerId="LiveId" clId="{4251FF80-69CA-43EC-93B1-C43C559B1A42}" dt="2020-07-02T00:42:26.045" v="49" actId="207"/>
        <pc:sldMkLst>
          <pc:docMk/>
          <pc:sldMk cId="1644436791" sldId="421"/>
        </pc:sldMkLst>
        <pc:spChg chg="mod">
          <ac:chgData name="Kathy Moczerniak" userId="482eff44a8730993" providerId="LiveId" clId="{4251FF80-69CA-43EC-93B1-C43C559B1A42}" dt="2020-07-02T00:42:26.045" v="49" actId="207"/>
          <ac:spMkLst>
            <pc:docMk/>
            <pc:sldMk cId="1644436791" sldId="421"/>
            <ac:spMk id="3" creationId="{00000000-0000-0000-0000-000000000000}"/>
          </ac:spMkLst>
        </pc:spChg>
      </pc:sldChg>
      <pc:sldChg chg="modSp">
        <pc:chgData name="Kathy Moczerniak" userId="482eff44a8730993" providerId="LiveId" clId="{4251FF80-69CA-43EC-93B1-C43C559B1A42}" dt="2020-07-02T00:35:26.332" v="47" actId="207"/>
        <pc:sldMkLst>
          <pc:docMk/>
          <pc:sldMk cId="583868057" sldId="423"/>
        </pc:sldMkLst>
        <pc:spChg chg="mod">
          <ac:chgData name="Kathy Moczerniak" userId="482eff44a8730993" providerId="LiveId" clId="{4251FF80-69CA-43EC-93B1-C43C559B1A42}" dt="2020-07-02T00:35:26.332" v="47" actId="207"/>
          <ac:spMkLst>
            <pc:docMk/>
            <pc:sldMk cId="583868057" sldId="42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19</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Soft-Tissue Injuries and Burns</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4CB55F-73DF-49D4-85FB-97149D118033}"/>
              </a:ext>
            </a:extLst>
          </p:cNvPr>
          <p:cNvSpPr>
            <a:spLocks noGrp="1"/>
          </p:cNvSpPr>
          <p:nvPr>
            <p:ph type="title"/>
          </p:nvPr>
        </p:nvSpPr>
        <p:spPr>
          <a:xfrm>
            <a:off x="13335" y="354949"/>
            <a:ext cx="12192000" cy="1002089"/>
          </a:xfrm>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199D7931-D355-4B78-BBC8-9B41455E7803}"/>
              </a:ext>
            </a:extLst>
          </p:cNvPr>
          <p:cNvSpPr>
            <a:spLocks noGrp="1"/>
          </p:cNvSpPr>
          <p:nvPr>
            <p:ph type="body" idx="1"/>
          </p:nvPr>
        </p:nvSpPr>
        <p:spPr>
          <a:xfrm>
            <a:off x="891540" y="2240797"/>
            <a:ext cx="10435590" cy="3608878"/>
          </a:xfrm>
        </p:spPr>
        <p:txBody>
          <a:bodyPr/>
          <a:lstStyle/>
          <a:p>
            <a:r>
              <a:rPr lang="en-US" sz="2400" u="none" strike="noStrike" baseline="0" dirty="0"/>
              <a:t>Soft-tissue injuries encompass wounds of the skin and all soft tissues, down to and including muscle. </a:t>
            </a:r>
          </a:p>
          <a:p>
            <a:pPr lvl="1"/>
            <a:r>
              <a:rPr lang="en-US" sz="2200" dirty="0"/>
              <a:t>E</a:t>
            </a:r>
            <a:r>
              <a:rPr lang="en-US" sz="2200" u="none" strike="noStrike" baseline="0" dirty="0"/>
              <a:t>verything from abrasions, simple lacerations, and bruises to life-threatening bleeding and major amputations.</a:t>
            </a:r>
          </a:p>
          <a:p>
            <a:pPr lvl="1"/>
            <a:r>
              <a:rPr lang="en-US" sz="2200" dirty="0"/>
              <a:t>C</a:t>
            </a:r>
            <a:r>
              <a:rPr lang="en-US" sz="2200" u="none" strike="noStrike" baseline="0" dirty="0"/>
              <a:t>an be devastating injuries, especially if much of the surface of the body is involved</a:t>
            </a:r>
          </a:p>
        </p:txBody>
      </p:sp>
    </p:spTree>
    <p:extLst>
      <p:ext uri="{BB962C8B-B14F-4D97-AF65-F5344CB8AC3E}">
        <p14:creationId xmlns:p14="http://schemas.microsoft.com/office/powerpoint/2010/main" val="15332596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BF1EE-EA97-471B-B8AA-4072F33C66FC}"/>
              </a:ext>
            </a:extLst>
          </p:cNvPr>
          <p:cNvSpPr>
            <a:spLocks noGrp="1"/>
          </p:cNvSpPr>
          <p:nvPr>
            <p:ph type="title"/>
          </p:nvPr>
        </p:nvSpPr>
        <p:spPr>
          <a:xfrm>
            <a:off x="0" y="121033"/>
            <a:ext cx="12192000" cy="1002089"/>
          </a:xfrm>
        </p:spPr>
        <p:txBody>
          <a:bodyPr anchor="ctr">
            <a:normAutofit/>
          </a:bodyPr>
          <a:lstStyle/>
          <a:p>
            <a:r>
              <a:rPr lang="en-US" kern="1600" dirty="0"/>
              <a:t>Management: Dressing and Bandages</a:t>
            </a:r>
            <a:endParaRPr lang="en-US" b="1" i="0" u="none" strike="noStrike" kern="1600" baseline="0" dirty="0"/>
          </a:p>
        </p:txBody>
      </p:sp>
      <p:sp>
        <p:nvSpPr>
          <p:cNvPr id="3" name="Text Placeholder 2">
            <a:extLst>
              <a:ext uri="{FF2B5EF4-FFF2-40B4-BE49-F238E27FC236}">
                <a16:creationId xmlns:a16="http://schemas.microsoft.com/office/drawing/2014/main" xmlns="" id="{220CCB71-5709-40EC-81B1-CC1CFD122130}"/>
              </a:ext>
            </a:extLst>
          </p:cNvPr>
          <p:cNvSpPr>
            <a:spLocks noGrp="1"/>
          </p:cNvSpPr>
          <p:nvPr>
            <p:ph sz="half" idx="1"/>
          </p:nvPr>
        </p:nvSpPr>
        <p:spPr>
          <a:xfrm>
            <a:off x="914400" y="2300637"/>
            <a:ext cx="4855464" cy="4186254"/>
          </a:xfrm>
        </p:spPr>
        <p:txBody>
          <a:bodyPr>
            <a:normAutofit/>
          </a:bodyPr>
          <a:lstStyle/>
          <a:p>
            <a:pPr marR="0" lvl="0" rtl="0"/>
            <a:r>
              <a:rPr lang="en-US" u="none" strike="noStrike" baseline="0" dirty="0"/>
              <a:t>Kling is a commercially available, tightly woven, light gauze wrap that also may be used to secure a dressing in place. </a:t>
            </a:r>
            <a:endParaRPr lang="en-US" dirty="0"/>
          </a:p>
          <a:p>
            <a:pPr lvl="1"/>
            <a:r>
              <a:rPr lang="en-US" dirty="0"/>
              <a:t>L</a:t>
            </a:r>
            <a:r>
              <a:rPr lang="en-US" u="none" strike="noStrike" baseline="0" dirty="0"/>
              <a:t>ess elastic than Kerlix</a:t>
            </a:r>
          </a:p>
          <a:p>
            <a:r>
              <a:rPr lang="en-US" sz="2400" u="none" strike="noStrike" baseline="0" dirty="0"/>
              <a:t>Triangular bandages can be used to secure dressings in place.</a:t>
            </a:r>
          </a:p>
        </p:txBody>
      </p:sp>
      <p:grpSp>
        <p:nvGrpSpPr>
          <p:cNvPr id="10" name="Group 9"/>
          <p:cNvGrpSpPr/>
          <p:nvPr/>
        </p:nvGrpSpPr>
        <p:grpSpPr>
          <a:xfrm>
            <a:off x="10261683" y="448868"/>
            <a:ext cx="1502046" cy="1348508"/>
            <a:chOff x="9538284" y="502721"/>
            <a:chExt cx="1502046"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19-12</a:t>
              </a:r>
            </a:p>
          </p:txBody>
        </p:sp>
      </p:grpSp>
      <p:pic>
        <p:nvPicPr>
          <p:cNvPr id="29698" name="Picture 2" descr="Photo shows an O E C technician wrapping roller gauze bandage over the head and under the chin of a patient in several wr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847" y="2300637"/>
            <a:ext cx="4202606" cy="288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9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CF46B-1EA4-491D-81CB-2B5CD3C57AA6}"/>
              </a:ext>
            </a:extLst>
          </p:cNvPr>
          <p:cNvSpPr>
            <a:spLocks noGrp="1"/>
          </p:cNvSpPr>
          <p:nvPr>
            <p:ph type="title"/>
          </p:nvPr>
        </p:nvSpPr>
        <p:spPr/>
        <p:txBody>
          <a:bodyPr/>
          <a:lstStyle/>
          <a:p>
            <a:pPr marR="0" rtl="0"/>
            <a:r>
              <a:rPr lang="en-US" b="1" i="0" u="none" strike="noStrike" kern="1600" baseline="0" dirty="0"/>
              <a:t>Management: Principles of Bandaging</a:t>
            </a:r>
          </a:p>
        </p:txBody>
      </p:sp>
      <p:sp>
        <p:nvSpPr>
          <p:cNvPr id="3" name="Text Placeholder 2">
            <a:extLst>
              <a:ext uri="{FF2B5EF4-FFF2-40B4-BE49-F238E27FC236}">
                <a16:creationId xmlns:a16="http://schemas.microsoft.com/office/drawing/2014/main" xmlns="" id="{084E54FB-EDFB-4B13-8A72-E4C5A68FA2EA}"/>
              </a:ext>
            </a:extLst>
          </p:cNvPr>
          <p:cNvSpPr>
            <a:spLocks noGrp="1"/>
          </p:cNvSpPr>
          <p:nvPr>
            <p:ph type="body" idx="1"/>
          </p:nvPr>
        </p:nvSpPr>
        <p:spPr>
          <a:xfrm>
            <a:off x="924560" y="2459982"/>
            <a:ext cx="10746074" cy="3053698"/>
          </a:xfrm>
        </p:spPr>
        <p:txBody>
          <a:bodyPr/>
          <a:lstStyle/>
          <a:p>
            <a:r>
              <a:rPr lang="en-US" u="none" strike="noStrike" baseline="0" dirty="0"/>
              <a:t>Most bandages that are placed on an extremity are wrapped entirely around the body part.	</a:t>
            </a:r>
          </a:p>
          <a:p>
            <a:pPr lvl="1"/>
            <a:r>
              <a:rPr lang="en-US" dirty="0"/>
              <a:t>I</a:t>
            </a:r>
            <a:r>
              <a:rPr lang="en-US" u="none" strike="noStrike" baseline="0" dirty="0"/>
              <a:t>ntroduces the danger of restricting circulation if the bandage is too tight</a:t>
            </a:r>
          </a:p>
          <a:p>
            <a:r>
              <a:rPr lang="en-US" dirty="0"/>
              <a:t>A</a:t>
            </a:r>
            <a:r>
              <a:rPr lang="en-US" u="none" strike="noStrike" baseline="0" dirty="0"/>
              <a:t>lways leave fingers and toes exposed so that you can perform CMS checks distal to any bandage that has been applied. </a:t>
            </a:r>
          </a:p>
          <a:p>
            <a:r>
              <a:rPr lang="en-US" dirty="0"/>
              <a:t>T</a:t>
            </a:r>
            <a:r>
              <a:rPr lang="en-US" u="none" strike="noStrike" baseline="0" dirty="0"/>
              <a:t>ourniquet for uncontrolled bleeding is not a bandage.</a:t>
            </a:r>
          </a:p>
        </p:txBody>
      </p:sp>
      <p:grpSp>
        <p:nvGrpSpPr>
          <p:cNvPr id="4" name="Group 3"/>
          <p:cNvGrpSpPr/>
          <p:nvPr/>
        </p:nvGrpSpPr>
        <p:grpSpPr>
          <a:xfrm>
            <a:off x="10245355" y="66065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1272087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FAEF3-703C-4BC0-8565-C2001A348AFD}"/>
              </a:ext>
            </a:extLst>
          </p:cNvPr>
          <p:cNvSpPr>
            <a:spLocks noGrp="1"/>
          </p:cNvSpPr>
          <p:nvPr>
            <p:ph type="title"/>
          </p:nvPr>
        </p:nvSpPr>
        <p:spPr/>
        <p:txBody>
          <a:bodyPr/>
          <a:lstStyle/>
          <a:p>
            <a:r>
              <a:rPr lang="en-US" kern="1600" dirty="0"/>
              <a:t>Management: Principles of Bandaging</a:t>
            </a:r>
            <a:endParaRPr lang="en-US" b="1" i="0" u="none" strike="noStrike" kern="1600" baseline="0" dirty="0"/>
          </a:p>
        </p:txBody>
      </p:sp>
      <p:sp>
        <p:nvSpPr>
          <p:cNvPr id="3" name="Text Placeholder 2">
            <a:extLst>
              <a:ext uri="{FF2B5EF4-FFF2-40B4-BE49-F238E27FC236}">
                <a16:creationId xmlns:a16="http://schemas.microsoft.com/office/drawing/2014/main" xmlns="" id="{0CF281B6-1DD5-4F9F-8612-F0CB62986D80}"/>
              </a:ext>
            </a:extLst>
          </p:cNvPr>
          <p:cNvSpPr>
            <a:spLocks noGrp="1"/>
          </p:cNvSpPr>
          <p:nvPr>
            <p:ph type="body" idx="1"/>
          </p:nvPr>
        </p:nvSpPr>
        <p:spPr>
          <a:xfrm>
            <a:off x="924561" y="2326640"/>
            <a:ext cx="10746074" cy="3135167"/>
          </a:xfrm>
        </p:spPr>
        <p:txBody>
          <a:bodyPr/>
          <a:lstStyle/>
          <a:p>
            <a:pPr marR="0" lvl="0" rtl="0"/>
            <a:r>
              <a:rPr lang="en-US" u="none" strike="noStrike" baseline="0" dirty="0"/>
              <a:t>Do </a:t>
            </a:r>
            <a:r>
              <a:rPr lang="en-US" dirty="0"/>
              <a:t>NOT</a:t>
            </a:r>
            <a:r>
              <a:rPr lang="en-US" u="none" strike="noStrike" baseline="0" dirty="0"/>
              <a:t> use elastic bandages, because they tend to tighten on the injured part. </a:t>
            </a:r>
          </a:p>
          <a:p>
            <a:pPr lvl="1"/>
            <a:r>
              <a:rPr lang="en-US" u="none" strike="noStrike" baseline="0" dirty="0"/>
              <a:t>Ace wrap may even function like a tourniquet and subsequently cause additional tissue damage or loss of limb.</a:t>
            </a:r>
          </a:p>
          <a:p>
            <a:pPr marR="0" lvl="0" rtl="0"/>
            <a:r>
              <a:rPr lang="en-US" u="none" strike="noStrike" baseline="0" dirty="0"/>
              <a:t>Adhesive tape can be used to secure small dressings (4×4s) in place and is helpful in closing/securing larger dressings. </a:t>
            </a:r>
          </a:p>
          <a:p>
            <a:pPr lvl="1"/>
            <a:r>
              <a:rPr lang="en-US" dirty="0"/>
              <a:t>A</a:t>
            </a:r>
            <a:r>
              <a:rPr lang="en-US" u="none" strike="noStrike" baseline="0" dirty="0"/>
              <a:t>llergies to adhesive tape (latex in adhesive) are common. </a:t>
            </a:r>
          </a:p>
          <a:p>
            <a:pPr lvl="1"/>
            <a:r>
              <a:rPr lang="en-US" u="none" strike="noStrike" baseline="0" dirty="0"/>
              <a:t>If you discover during your SAMPLE history that patient has this allergy, use latex-free tape.</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15028036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D384D-793F-4A2C-8392-FA91F4D2EBA5}"/>
              </a:ext>
            </a:extLst>
          </p:cNvPr>
          <p:cNvSpPr>
            <a:spLocks noGrp="1"/>
          </p:cNvSpPr>
          <p:nvPr>
            <p:ph type="title"/>
          </p:nvPr>
        </p:nvSpPr>
        <p:spPr/>
        <p:txBody>
          <a:bodyPr/>
          <a:lstStyle/>
          <a:p>
            <a:r>
              <a:rPr lang="en-US" b="1" i="0" u="none" strike="noStrike" kern="1600" baseline="0" dirty="0"/>
              <a:t>Management: </a:t>
            </a:r>
            <a:r>
              <a:rPr lang="en-US" dirty="0"/>
              <a:t>Knots</a:t>
            </a:r>
            <a:endParaRPr lang="en-US" b="1" i="0" u="none" strike="noStrike" kern="1600" baseline="0" dirty="0"/>
          </a:p>
        </p:txBody>
      </p:sp>
      <p:sp>
        <p:nvSpPr>
          <p:cNvPr id="3" name="Text Placeholder 2">
            <a:extLst>
              <a:ext uri="{FF2B5EF4-FFF2-40B4-BE49-F238E27FC236}">
                <a16:creationId xmlns:a16="http://schemas.microsoft.com/office/drawing/2014/main" xmlns="" id="{607854A8-8A95-46F2-B1B0-82B95C7F8512}"/>
              </a:ext>
            </a:extLst>
          </p:cNvPr>
          <p:cNvSpPr>
            <a:spLocks noGrp="1"/>
          </p:cNvSpPr>
          <p:nvPr>
            <p:ph type="body" idx="1"/>
          </p:nvPr>
        </p:nvSpPr>
        <p:spPr>
          <a:xfrm>
            <a:off x="891540" y="2563580"/>
            <a:ext cx="10435590" cy="3626337"/>
          </a:xfrm>
        </p:spPr>
        <p:txBody>
          <a:bodyPr/>
          <a:lstStyle/>
          <a:p>
            <a:pPr marR="0" lvl="0" rtl="0"/>
            <a:r>
              <a:rPr lang="en-US" u="none" strike="noStrike" baseline="0" dirty="0"/>
              <a:t>Knots</a:t>
            </a:r>
          </a:p>
          <a:p>
            <a:pPr lvl="1"/>
            <a:r>
              <a:rPr lang="en-US" dirty="0"/>
              <a:t>N</a:t>
            </a:r>
            <a:r>
              <a:rPr lang="en-US" u="none" strike="noStrike" baseline="0" dirty="0"/>
              <a:t>ecessary skill to tie a square knot</a:t>
            </a:r>
          </a:p>
          <a:p>
            <a:pPr lvl="1"/>
            <a:r>
              <a:rPr lang="en-US" dirty="0"/>
              <a:t>E</a:t>
            </a:r>
            <a:r>
              <a:rPr lang="en-US" u="none" strike="noStrike" baseline="0" dirty="0"/>
              <a:t>ssential for successful bandaging and splinting</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5149281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68EEA-B739-4845-934C-F04C97224D7A}"/>
              </a:ext>
            </a:extLst>
          </p:cNvPr>
          <p:cNvSpPr>
            <a:spLocks noGrp="1"/>
          </p:cNvSpPr>
          <p:nvPr>
            <p:ph type="title"/>
          </p:nvPr>
        </p:nvSpPr>
        <p:spPr/>
        <p:txBody>
          <a:bodyPr/>
          <a:lstStyle/>
          <a:p>
            <a:r>
              <a:rPr lang="en-US" kern="1600" dirty="0"/>
              <a:t>Management: Occlusive Dressing</a:t>
            </a:r>
            <a:endParaRPr lang="en-US" b="1" i="0" u="none" strike="noStrike" kern="1600" baseline="0" dirty="0"/>
          </a:p>
        </p:txBody>
      </p:sp>
      <p:sp>
        <p:nvSpPr>
          <p:cNvPr id="3" name="Text Placeholder 2">
            <a:extLst>
              <a:ext uri="{FF2B5EF4-FFF2-40B4-BE49-F238E27FC236}">
                <a16:creationId xmlns:a16="http://schemas.microsoft.com/office/drawing/2014/main" xmlns="" id="{6D8A3628-2C59-4D8E-BC77-B78E1C3FD710}"/>
              </a:ext>
            </a:extLst>
          </p:cNvPr>
          <p:cNvSpPr>
            <a:spLocks noGrp="1"/>
          </p:cNvSpPr>
          <p:nvPr>
            <p:ph type="body" idx="1"/>
          </p:nvPr>
        </p:nvSpPr>
        <p:spPr>
          <a:xfrm>
            <a:off x="891540" y="2346960"/>
            <a:ext cx="10779094" cy="3842957"/>
          </a:xfrm>
        </p:spPr>
        <p:txBody>
          <a:bodyPr/>
          <a:lstStyle/>
          <a:p>
            <a:pPr>
              <a:buClr>
                <a:schemeClr val="tx2"/>
              </a:buClr>
            </a:pPr>
            <a:r>
              <a:rPr lang="en-US" sz="2600" u="dbl" dirty="0">
                <a:solidFill>
                  <a:srgbClr val="C00000"/>
                </a:solidFill>
              </a:rPr>
              <a:t>Occlusive Dressing</a:t>
            </a:r>
            <a:r>
              <a:rPr lang="en-US" sz="2600" dirty="0"/>
              <a:t>:</a:t>
            </a:r>
          </a:p>
          <a:p>
            <a:pPr lvl="1"/>
            <a:r>
              <a:rPr lang="en-US" sz="2400" dirty="0"/>
              <a:t>An airtight layer of sterile Vaseline gauze, plastic cling wrap, or aluminum foil</a:t>
            </a:r>
          </a:p>
          <a:p>
            <a:pPr lvl="2"/>
            <a:r>
              <a:rPr lang="en-US" sz="2000" dirty="0"/>
              <a:t>Packaged individually wrapped</a:t>
            </a:r>
          </a:p>
          <a:p>
            <a:pPr lvl="2"/>
            <a:r>
              <a:rPr lang="en-US" sz="2000" u="none" strike="noStrike" baseline="0" dirty="0"/>
              <a:t>These dressings prevent air and liquids from entering (or exiting) the wound. </a:t>
            </a:r>
          </a:p>
          <a:p>
            <a:pPr lvl="1"/>
            <a:r>
              <a:rPr lang="en-US" sz="2400" u="none" strike="noStrike" baseline="0" dirty="0"/>
              <a:t>Chest Wound</a:t>
            </a:r>
            <a:r>
              <a:rPr lang="en-US" sz="2400" dirty="0"/>
              <a:t>: </a:t>
            </a:r>
          </a:p>
          <a:p>
            <a:pPr lvl="2"/>
            <a:r>
              <a:rPr lang="en-US" sz="2000" dirty="0"/>
              <a:t>Seal only three sides to allow air to escape (sealing </a:t>
            </a:r>
            <a:r>
              <a:rPr lang="en-US" sz="2000" u="none" strike="noStrike" baseline="0" dirty="0"/>
              <a:t>all four edges might worsen the problem).</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41590752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68EEA-B739-4845-934C-F04C97224D7A}"/>
              </a:ext>
            </a:extLst>
          </p:cNvPr>
          <p:cNvSpPr>
            <a:spLocks noGrp="1"/>
          </p:cNvSpPr>
          <p:nvPr>
            <p:ph type="title"/>
          </p:nvPr>
        </p:nvSpPr>
        <p:spPr/>
        <p:txBody>
          <a:bodyPr/>
          <a:lstStyle/>
          <a:p>
            <a:r>
              <a:rPr lang="en-US" kern="1600" dirty="0"/>
              <a:t>Management: Occlusive Dressing</a:t>
            </a:r>
            <a:endParaRPr lang="en-US" b="1" i="0" u="none" strike="noStrike" kern="1600" baseline="0" dirty="0"/>
          </a:p>
        </p:txBody>
      </p:sp>
      <p:sp>
        <p:nvSpPr>
          <p:cNvPr id="3" name="Text Placeholder 2">
            <a:extLst>
              <a:ext uri="{FF2B5EF4-FFF2-40B4-BE49-F238E27FC236}">
                <a16:creationId xmlns:a16="http://schemas.microsoft.com/office/drawing/2014/main" xmlns="" id="{6D8A3628-2C59-4D8E-BC77-B78E1C3FD710}"/>
              </a:ext>
            </a:extLst>
          </p:cNvPr>
          <p:cNvSpPr>
            <a:spLocks noGrp="1"/>
          </p:cNvSpPr>
          <p:nvPr>
            <p:ph type="body" idx="1"/>
          </p:nvPr>
        </p:nvSpPr>
        <p:spPr>
          <a:xfrm>
            <a:off x="891540" y="2367280"/>
            <a:ext cx="10435590" cy="3822637"/>
          </a:xfrm>
        </p:spPr>
        <p:txBody>
          <a:bodyPr/>
          <a:lstStyle/>
          <a:p>
            <a:pPr lvl="1"/>
            <a:r>
              <a:rPr lang="en-US" sz="2400" u="none" strike="noStrike" baseline="0" dirty="0"/>
              <a:t>Abdominal Wounds: </a:t>
            </a:r>
          </a:p>
          <a:p>
            <a:pPr lvl="2"/>
            <a:r>
              <a:rPr lang="en-US" sz="2000" u="none" strike="noStrike" baseline="0" dirty="0"/>
              <a:t>Use a sterile universal dressing moistened with sterile saline to cover open abdominal wounds in which organs are exposed.</a:t>
            </a:r>
          </a:p>
          <a:p>
            <a:pPr lvl="2"/>
            <a:r>
              <a:rPr lang="en-US" sz="2000" u="none" strike="noStrike" baseline="0" dirty="0"/>
              <a:t>Secure with a dry universal dressing taped to the abdomen. </a:t>
            </a:r>
          </a:p>
          <a:p>
            <a:pPr lvl="1"/>
            <a:r>
              <a:rPr lang="en-US" sz="2400" dirty="0"/>
              <a:t>P</a:t>
            </a:r>
            <a:r>
              <a:rPr lang="en-US" sz="2400" u="none" strike="noStrike" baseline="0" dirty="0"/>
              <a:t>uncture-type wounds to the head, neck, or abdomen: </a:t>
            </a:r>
          </a:p>
          <a:p>
            <a:pPr lvl="2"/>
            <a:r>
              <a:rPr lang="en-US" sz="2000" dirty="0"/>
              <a:t>S</a:t>
            </a:r>
            <a:r>
              <a:rPr lang="en-US" sz="2000" u="none" strike="noStrike" baseline="0" dirty="0"/>
              <a:t>eal all four sides of the occlusive dressing to prevent wound contamination.</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36403567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A7432-9FF2-48DC-A1A5-EBF5D60C9AB1}"/>
              </a:ext>
            </a:extLst>
          </p:cNvPr>
          <p:cNvSpPr>
            <a:spLocks noGrp="1"/>
          </p:cNvSpPr>
          <p:nvPr>
            <p:ph type="title"/>
          </p:nvPr>
        </p:nvSpPr>
        <p:spPr/>
        <p:txBody>
          <a:bodyPr/>
          <a:lstStyle/>
          <a:p>
            <a:r>
              <a:rPr lang="en-US" kern="1600" dirty="0"/>
              <a:t>Management: Stabilizing Dressing</a:t>
            </a:r>
            <a:endParaRPr lang="en-US" b="1" i="0" u="none" strike="noStrike" kern="1600" baseline="0" dirty="0"/>
          </a:p>
        </p:txBody>
      </p:sp>
      <p:sp>
        <p:nvSpPr>
          <p:cNvPr id="3" name="Text Placeholder 2">
            <a:extLst>
              <a:ext uri="{FF2B5EF4-FFF2-40B4-BE49-F238E27FC236}">
                <a16:creationId xmlns:a16="http://schemas.microsoft.com/office/drawing/2014/main" xmlns="" id="{4A8B276B-DF5C-4394-970A-8DB796C2833E}"/>
              </a:ext>
            </a:extLst>
          </p:cNvPr>
          <p:cNvSpPr>
            <a:spLocks noGrp="1"/>
          </p:cNvSpPr>
          <p:nvPr>
            <p:ph type="body" idx="1"/>
          </p:nvPr>
        </p:nvSpPr>
        <p:spPr>
          <a:xfrm>
            <a:off x="891540" y="2563580"/>
            <a:ext cx="10435590" cy="3626337"/>
          </a:xfrm>
        </p:spPr>
        <p:txBody>
          <a:bodyPr/>
          <a:lstStyle/>
          <a:p>
            <a:pPr marR="0" lvl="0" rtl="0"/>
            <a:r>
              <a:rPr lang="en-US" u="none" strike="noStrike" baseline="0" dirty="0"/>
              <a:t>A stabilizing dressing is used to secure an impaled object in place.</a:t>
            </a:r>
          </a:p>
          <a:p>
            <a:pPr lvl="1"/>
            <a:r>
              <a:rPr lang="en-US" u="none" strike="noStrike" baseline="0" dirty="0"/>
              <a:t>Taking the object out could result in more damage to the tissues or cause significant bleeding. </a:t>
            </a:r>
          </a:p>
          <a:p>
            <a:pPr lvl="1"/>
            <a:r>
              <a:rPr lang="en-US" u="none" strike="noStrike" baseline="0" dirty="0"/>
              <a:t>The dressing consists of several layers of a thick sterile dressing that are wrapped around the object and held in place by tape or a self-adhering roller bandage. </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24480058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A7432-9FF2-48DC-A1A5-EBF5D60C9AB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Stabilizing Dressing</a:t>
            </a:r>
          </a:p>
        </p:txBody>
      </p:sp>
      <p:sp>
        <p:nvSpPr>
          <p:cNvPr id="3" name="Text Placeholder 2">
            <a:extLst>
              <a:ext uri="{FF2B5EF4-FFF2-40B4-BE49-F238E27FC236}">
                <a16:creationId xmlns:a16="http://schemas.microsoft.com/office/drawing/2014/main" xmlns="" id="{4A8B276B-DF5C-4394-970A-8DB796C2833E}"/>
              </a:ext>
            </a:extLst>
          </p:cNvPr>
          <p:cNvSpPr>
            <a:spLocks noGrp="1"/>
          </p:cNvSpPr>
          <p:nvPr>
            <p:ph sz="half" idx="1"/>
          </p:nvPr>
        </p:nvSpPr>
        <p:spPr>
          <a:xfrm>
            <a:off x="914400" y="1998998"/>
            <a:ext cx="4855464" cy="4191490"/>
          </a:xfrm>
        </p:spPr>
        <p:txBody>
          <a:bodyPr>
            <a:normAutofit/>
          </a:bodyPr>
          <a:lstStyle/>
          <a:p>
            <a:pPr marR="0" lvl="0" rtl="0"/>
            <a:r>
              <a:rPr lang="en-US" u="none" strike="noStrike" baseline="0" dirty="0"/>
              <a:t>Fully stabilizing the object may require wrapping several layers of folded cravats around the object to form a doughnut. </a:t>
            </a:r>
          </a:p>
          <a:p>
            <a:pPr marR="0" lvl="0" rtl="0"/>
            <a:r>
              <a:rPr lang="en-US" sz="2200" u="none" strike="noStrike" baseline="0" dirty="0"/>
              <a:t>If you do not have a stabilizing dressing, stabilize the object with several cravats and secure it with a square knot.</a:t>
            </a:r>
          </a:p>
        </p:txBody>
      </p:sp>
      <p:grpSp>
        <p:nvGrpSpPr>
          <p:cNvPr id="10" name="Group 9"/>
          <p:cNvGrpSpPr/>
          <p:nvPr/>
        </p:nvGrpSpPr>
        <p:grpSpPr>
          <a:xfrm>
            <a:off x="10245355" y="650490"/>
            <a:ext cx="1502046" cy="1348508"/>
            <a:chOff x="9538284" y="502721"/>
            <a:chExt cx="1502046"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pic>
        <p:nvPicPr>
          <p:cNvPr id="30722" name="Picture 2" descr="Photo shows a pair of gloved hands holding the donut formed around the impaled object near the navel of the patient lying on his back. The impaled object has been stabilized with bulky dres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7880" y="2340506"/>
            <a:ext cx="3719404" cy="253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94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58C47-7835-4E1D-89E5-3CC9CA71F8E1}"/>
              </a:ext>
            </a:extLst>
          </p:cNvPr>
          <p:cNvSpPr>
            <a:spLocks noGrp="1"/>
          </p:cNvSpPr>
          <p:nvPr>
            <p:ph type="title"/>
          </p:nvPr>
        </p:nvSpPr>
        <p:spPr>
          <a:xfrm>
            <a:off x="0" y="121033"/>
            <a:ext cx="12192000" cy="1002089"/>
          </a:xfrm>
        </p:spPr>
        <p:txBody>
          <a:bodyPr anchor="ctr">
            <a:normAutofit/>
          </a:bodyPr>
          <a:lstStyle/>
          <a:p>
            <a:r>
              <a:rPr lang="en-US" kern="1600" dirty="0"/>
              <a:t>Management: Bandaging Problem Areas</a:t>
            </a:r>
            <a:endParaRPr lang="en-US" b="1" i="0" u="none" strike="noStrike" kern="1600" baseline="0" dirty="0"/>
          </a:p>
        </p:txBody>
      </p:sp>
      <p:sp>
        <p:nvSpPr>
          <p:cNvPr id="3" name="Text Placeholder 2">
            <a:extLst>
              <a:ext uri="{FF2B5EF4-FFF2-40B4-BE49-F238E27FC236}">
                <a16:creationId xmlns:a16="http://schemas.microsoft.com/office/drawing/2014/main" xmlns="" id="{F944ADDE-6B82-403F-8A33-5792FF3BEE57}"/>
              </a:ext>
            </a:extLst>
          </p:cNvPr>
          <p:cNvSpPr>
            <a:spLocks noGrp="1"/>
          </p:cNvSpPr>
          <p:nvPr>
            <p:ph sz="half" idx="1"/>
          </p:nvPr>
        </p:nvSpPr>
        <p:spPr>
          <a:xfrm>
            <a:off x="775691" y="1757455"/>
            <a:ext cx="4855464" cy="4729436"/>
          </a:xfrm>
        </p:spPr>
        <p:txBody>
          <a:bodyPr>
            <a:normAutofit/>
          </a:bodyPr>
          <a:lstStyle/>
          <a:p>
            <a:r>
              <a:rPr lang="en-US" dirty="0"/>
              <a:t>Special bandaging techniques:</a:t>
            </a:r>
          </a:p>
          <a:p>
            <a:pPr lvl="1"/>
            <a:r>
              <a:rPr lang="en-US" dirty="0"/>
              <a:t>Moveable joints </a:t>
            </a:r>
          </a:p>
          <a:p>
            <a:pPr lvl="1"/>
            <a:r>
              <a:rPr lang="en-US" dirty="0"/>
              <a:t>Irregularly shaped areas of the body </a:t>
            </a:r>
          </a:p>
          <a:p>
            <a:pPr lvl="1"/>
            <a:r>
              <a:rPr lang="en-US" dirty="0"/>
              <a:t>Spherical and conical anatomic regions</a:t>
            </a:r>
          </a:p>
          <a:p>
            <a:r>
              <a:rPr lang="en-US" dirty="0"/>
              <a:t>Bandages tend to loosen when the joints beneath them move.</a:t>
            </a:r>
          </a:p>
          <a:p>
            <a:pPr lvl="1"/>
            <a:r>
              <a:rPr lang="en-US" dirty="0"/>
              <a:t>Choose a 3- to 6-inch self-adherent roller bandage to secure a sterile dressing applied to wounds near joints. </a:t>
            </a:r>
            <a:endParaRPr lang="en-US" u="none" strike="noStrike" baseline="0" dirty="0"/>
          </a:p>
        </p:txBody>
      </p:sp>
      <p:grpSp>
        <p:nvGrpSpPr>
          <p:cNvPr id="10" name="Group 9"/>
          <p:cNvGrpSpPr/>
          <p:nvPr/>
        </p:nvGrpSpPr>
        <p:grpSpPr>
          <a:xfrm>
            <a:off x="10245355" y="650490"/>
            <a:ext cx="1502046" cy="1348508"/>
            <a:chOff x="9538284" y="502721"/>
            <a:chExt cx="1502046"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pic>
        <p:nvPicPr>
          <p:cNvPr id="31746" name="Picture 2" descr="Photo shows the elbow of a patient secured with a roller bandage in a figure-eight pattern. The arm is bent at the elbow and hand held close to the chest. The elbow is visible and the eight has been formed around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615" y="2216885"/>
            <a:ext cx="4158510" cy="295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3009A-C1A4-4B04-A105-B81952A0073C}"/>
              </a:ext>
            </a:extLst>
          </p:cNvPr>
          <p:cNvSpPr>
            <a:spLocks noGrp="1"/>
          </p:cNvSpPr>
          <p:nvPr>
            <p:ph type="title"/>
          </p:nvPr>
        </p:nvSpPr>
        <p:spPr/>
        <p:txBody>
          <a:bodyPr/>
          <a:lstStyle/>
          <a:p>
            <a:r>
              <a:rPr lang="en-US" kern="1600" dirty="0"/>
              <a:t>Management: Bandaging Problem Areas</a:t>
            </a:r>
            <a:endParaRPr lang="en-US" b="1" i="0" u="none" strike="noStrike" kern="1600" baseline="0" dirty="0"/>
          </a:p>
        </p:txBody>
      </p:sp>
      <p:sp>
        <p:nvSpPr>
          <p:cNvPr id="3" name="Text Placeholder 2">
            <a:extLst>
              <a:ext uri="{FF2B5EF4-FFF2-40B4-BE49-F238E27FC236}">
                <a16:creationId xmlns:a16="http://schemas.microsoft.com/office/drawing/2014/main" xmlns="" id="{0B57CE33-1D1E-4DFE-A8CD-983A81829275}"/>
              </a:ext>
            </a:extLst>
          </p:cNvPr>
          <p:cNvSpPr>
            <a:spLocks noGrp="1"/>
          </p:cNvSpPr>
          <p:nvPr>
            <p:ph type="body" idx="1"/>
          </p:nvPr>
        </p:nvSpPr>
        <p:spPr/>
        <p:txBody>
          <a:bodyPr/>
          <a:lstStyle/>
          <a:p>
            <a:r>
              <a:rPr lang="en-US" dirty="0"/>
              <a:t>Begin applying the bandage from below the joint and move diagonally in a figure-eight pattern to above the joint and then back down, overlapping the wrap as you go.</a:t>
            </a:r>
          </a:p>
          <a:p>
            <a:pPr lvl="1"/>
            <a:r>
              <a:rPr lang="en-US" u="none" strike="noStrike" baseline="0" dirty="0"/>
              <a:t>Either tuck in the free end or secure it with adhesive tape. </a:t>
            </a:r>
          </a:p>
          <a:p>
            <a:pPr marR="0" lvl="0" rtl="0"/>
            <a:r>
              <a:rPr lang="en-US" u="none" strike="noStrike" baseline="0" dirty="0"/>
              <a:t>If roller bandage is not available, multiple 3- to 6-inch wide strips made from cravats may be used.</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63132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7EB1F-8F2F-410D-A024-451BC2CB64AE}"/>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9E665823-7F38-4344-B358-D0F46D28DB5A}"/>
              </a:ext>
            </a:extLst>
          </p:cNvPr>
          <p:cNvSpPr>
            <a:spLocks noGrp="1"/>
          </p:cNvSpPr>
          <p:nvPr>
            <p:ph type="body" idx="1"/>
          </p:nvPr>
        </p:nvSpPr>
        <p:spPr/>
        <p:txBody>
          <a:bodyPr/>
          <a:lstStyle/>
          <a:p>
            <a:pPr marR="0" lvl="0" rtl="0"/>
            <a:r>
              <a:rPr lang="en-US" u="none" strike="noStrike" baseline="0" dirty="0"/>
              <a:t>The skin has several functions; the most important of which is to serve as a protective barrier to external contaminants. </a:t>
            </a:r>
          </a:p>
          <a:p>
            <a:pPr lvl="1"/>
            <a:r>
              <a:rPr lang="en-US" u="none" strike="noStrike" baseline="0" dirty="0"/>
              <a:t>Contains millions of tiny nerves that continually send sensory information to the brain</a:t>
            </a:r>
          </a:p>
          <a:p>
            <a:pPr lvl="1"/>
            <a:r>
              <a:rPr lang="en-US" dirty="0"/>
              <a:t>N</a:t>
            </a:r>
            <a:r>
              <a:rPr lang="en-US" u="none" strike="noStrike" baseline="0" dirty="0"/>
              <a:t>ot impervious to injury and is easily damaged when exposed to abrasive or sharp objects or to heat, cold, or caustic substances</a:t>
            </a:r>
          </a:p>
          <a:p>
            <a:pPr lvl="1"/>
            <a:r>
              <a:rPr lang="en-US" u="none" strike="noStrike" baseline="0" dirty="0"/>
              <a:t>When penetrated, the skin’s underlying structures and organs may be exposed to a variety of bacteria that can establish infections.</a:t>
            </a:r>
          </a:p>
        </p:txBody>
      </p:sp>
    </p:spTree>
    <p:extLst>
      <p:ext uri="{BB962C8B-B14F-4D97-AF65-F5344CB8AC3E}">
        <p14:creationId xmlns:p14="http://schemas.microsoft.com/office/powerpoint/2010/main" val="41432462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3009A-C1A4-4B04-A105-B81952A0073C}"/>
              </a:ext>
            </a:extLst>
          </p:cNvPr>
          <p:cNvSpPr>
            <a:spLocks noGrp="1"/>
          </p:cNvSpPr>
          <p:nvPr>
            <p:ph type="title"/>
          </p:nvPr>
        </p:nvSpPr>
        <p:spPr/>
        <p:txBody>
          <a:bodyPr/>
          <a:lstStyle/>
          <a:p>
            <a:r>
              <a:rPr lang="en-US" kern="1600" dirty="0"/>
              <a:t>Management: Bandaging Problem Areas</a:t>
            </a:r>
            <a:endParaRPr lang="en-US" b="1" i="0" u="none" strike="noStrike" kern="1600" baseline="0" dirty="0"/>
          </a:p>
        </p:txBody>
      </p:sp>
      <p:sp>
        <p:nvSpPr>
          <p:cNvPr id="3" name="Text Placeholder 2">
            <a:extLst>
              <a:ext uri="{FF2B5EF4-FFF2-40B4-BE49-F238E27FC236}">
                <a16:creationId xmlns:a16="http://schemas.microsoft.com/office/drawing/2014/main" xmlns="" id="{0B57CE33-1D1E-4DFE-A8CD-983A81829275}"/>
              </a:ext>
            </a:extLst>
          </p:cNvPr>
          <p:cNvSpPr>
            <a:spLocks noGrp="1"/>
          </p:cNvSpPr>
          <p:nvPr>
            <p:ph type="body" idx="1"/>
          </p:nvPr>
        </p:nvSpPr>
        <p:spPr>
          <a:xfrm>
            <a:off x="891540" y="2747896"/>
            <a:ext cx="10435590" cy="3442021"/>
          </a:xfrm>
        </p:spPr>
        <p:txBody>
          <a:bodyPr/>
          <a:lstStyle/>
          <a:p>
            <a:pPr marR="0" lvl="0" rtl="0"/>
            <a:r>
              <a:rPr lang="en-US" u="none" strike="noStrike" baseline="0" dirty="0"/>
              <a:t>Conical regions such the arm, forearm, thigh, and leg are also best bandaged using a self-adherent roller bandage.</a:t>
            </a:r>
          </a:p>
          <a:p>
            <a:pPr lvl="1"/>
            <a:r>
              <a:rPr lang="en-US" u="none" strike="noStrike" baseline="0" dirty="0"/>
              <a:t>Make several turns below the dressing, continue up, over, and above the dressing, overlapping the edges as you wrap. </a:t>
            </a:r>
          </a:p>
          <a:p>
            <a:pPr lvl="1"/>
            <a:r>
              <a:rPr lang="en-US" u="none" strike="noStrike" baseline="0" dirty="0"/>
              <a:t>Anchor loose end either under an edge of the bandage or with a strip of tape.</a:t>
            </a:r>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36463553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80DE3-C6F4-4D46-9708-75840E87578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a:t>
            </a:r>
            <a:r>
              <a:rPr lang="en-US" b="1" i="0" u="none" strike="noStrike" kern="1600" baseline="0" dirty="0"/>
              <a:t>Bandaging a Head</a:t>
            </a:r>
          </a:p>
        </p:txBody>
      </p:sp>
      <p:sp>
        <p:nvSpPr>
          <p:cNvPr id="3" name="Text Placeholder 2">
            <a:extLst>
              <a:ext uri="{FF2B5EF4-FFF2-40B4-BE49-F238E27FC236}">
                <a16:creationId xmlns:a16="http://schemas.microsoft.com/office/drawing/2014/main" xmlns="" id="{2BF01B9A-6488-4556-9C27-03D602C8CFE5}"/>
              </a:ext>
            </a:extLst>
          </p:cNvPr>
          <p:cNvSpPr>
            <a:spLocks noGrp="1"/>
          </p:cNvSpPr>
          <p:nvPr>
            <p:ph sz="half" idx="1"/>
          </p:nvPr>
        </p:nvSpPr>
        <p:spPr>
          <a:xfrm>
            <a:off x="658155" y="2128109"/>
            <a:ext cx="4855464" cy="3881404"/>
          </a:xfrm>
        </p:spPr>
        <p:txBody>
          <a:bodyPr>
            <a:normAutofit/>
          </a:bodyPr>
          <a:lstStyle/>
          <a:p>
            <a:pPr marR="0" lvl="0" rtl="0"/>
            <a:r>
              <a:rPr lang="en-US" sz="2400" u="none" strike="noStrike" baseline="0" dirty="0"/>
              <a:t>It is difficult to keep a dressing in place on the head.</a:t>
            </a:r>
          </a:p>
          <a:p>
            <a:pPr lvl="1"/>
            <a:r>
              <a:rPr lang="en-US" sz="2200" dirty="0"/>
              <a:t>Either secure the dressing using a 2- to 3-inch self-adherent roller bandage as a compression band or create a bandana wrap using a triangular bandage.</a:t>
            </a:r>
          </a:p>
          <a:p>
            <a:pPr marR="0" lvl="0" rtl="0"/>
            <a:endParaRPr lang="en-US" u="none" strike="noStrike" baseline="0" dirty="0"/>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pic>
        <p:nvPicPr>
          <p:cNvPr id="32770" name="Picture 2" descr="Photos show a pair of gloved hands applying pressure on a bleeding head wound of a patient with a dressing and securing the dressing using a 2- to 3-inch self-adherent roller bandage as a compression b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870" y="2648443"/>
            <a:ext cx="5641975" cy="199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80DE3-C6F4-4D46-9708-75840E875782}"/>
              </a:ext>
            </a:extLst>
          </p:cNvPr>
          <p:cNvSpPr>
            <a:spLocks noGrp="1"/>
          </p:cNvSpPr>
          <p:nvPr>
            <p:ph type="title"/>
          </p:nvPr>
        </p:nvSpPr>
        <p:spPr>
          <a:xfrm>
            <a:off x="0" y="121033"/>
            <a:ext cx="12192000" cy="1002089"/>
          </a:xfrm>
        </p:spPr>
        <p:txBody>
          <a:bodyPr anchor="ctr">
            <a:normAutofit/>
          </a:bodyPr>
          <a:lstStyle/>
          <a:p>
            <a:r>
              <a:rPr lang="en-US" b="1" i="0" u="none" strike="noStrike" kern="1600" baseline="0" dirty="0"/>
              <a:t>Management:</a:t>
            </a:r>
            <a:r>
              <a:rPr lang="en-US" b="1" i="0" u="none" strike="noStrike" kern="1600" dirty="0"/>
              <a:t> </a:t>
            </a:r>
            <a:r>
              <a:rPr lang="en-US" kern="1600" dirty="0"/>
              <a:t>Bandaging Problem Area</a:t>
            </a:r>
            <a:endParaRPr lang="en-US" b="1" i="0" u="none" strike="noStrike" kern="1600" baseline="0" dirty="0"/>
          </a:p>
        </p:txBody>
      </p:sp>
      <p:sp>
        <p:nvSpPr>
          <p:cNvPr id="3" name="Text Placeholder 2">
            <a:extLst>
              <a:ext uri="{FF2B5EF4-FFF2-40B4-BE49-F238E27FC236}">
                <a16:creationId xmlns:a16="http://schemas.microsoft.com/office/drawing/2014/main" xmlns="" id="{2BF01B9A-6488-4556-9C27-03D602C8CFE5}"/>
              </a:ext>
            </a:extLst>
          </p:cNvPr>
          <p:cNvSpPr>
            <a:spLocks noGrp="1"/>
          </p:cNvSpPr>
          <p:nvPr>
            <p:ph sz="half" idx="1"/>
          </p:nvPr>
        </p:nvSpPr>
        <p:spPr>
          <a:xfrm>
            <a:off x="775691" y="1757455"/>
            <a:ext cx="4855464" cy="4729436"/>
          </a:xfrm>
        </p:spPr>
        <p:txBody>
          <a:bodyPr>
            <a:normAutofit/>
          </a:bodyPr>
          <a:lstStyle/>
          <a:p>
            <a:pPr lvl="0"/>
            <a:r>
              <a:rPr lang="en-US" dirty="0"/>
              <a:t>Because hands are always moving, even after being injured, bandages tend to work loose easily.</a:t>
            </a:r>
          </a:p>
          <a:p>
            <a:pPr lvl="1"/>
            <a:r>
              <a:rPr lang="en-US" dirty="0"/>
              <a:t> An effective technique for bandaging wounds involving the palm or the back of the hand is to immobilize the entire hand. </a:t>
            </a:r>
          </a:p>
          <a:p>
            <a:r>
              <a:rPr lang="en-US" dirty="0"/>
              <a:t>This is accomplished by placing small sterile pads (2×2) between the fingers and a roller gauze in the palm, putting the hand into the “position of function.”</a:t>
            </a:r>
          </a:p>
          <a:p>
            <a:endParaRPr lang="en-US" dirty="0"/>
          </a:p>
          <a:p>
            <a:pPr marR="0" lvl="0" rtl="0"/>
            <a:endParaRPr lang="en-US" u="none" strike="noStrike" baseline="0" dirty="0"/>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pic>
        <p:nvPicPr>
          <p:cNvPr id="33794" name="Picture 2" descr="A photo shows the hand and the wrist of a person bandaged with a gauze. The person holds a roller gauze between the thumb and the fin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893" y="2211587"/>
            <a:ext cx="4202112" cy="31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80DE3-C6F4-4D46-9708-75840E875782}"/>
              </a:ext>
            </a:extLst>
          </p:cNvPr>
          <p:cNvSpPr>
            <a:spLocks noGrp="1"/>
          </p:cNvSpPr>
          <p:nvPr>
            <p:ph type="title"/>
          </p:nvPr>
        </p:nvSpPr>
        <p:spPr>
          <a:xfrm>
            <a:off x="0" y="121033"/>
            <a:ext cx="12192000" cy="1002089"/>
          </a:xfrm>
        </p:spPr>
        <p:txBody>
          <a:bodyPr anchor="ctr">
            <a:normAutofit/>
          </a:bodyPr>
          <a:lstStyle/>
          <a:p>
            <a:r>
              <a:rPr lang="en-US" kern="1600" dirty="0"/>
              <a:t>Management: Bandaging Problem Area</a:t>
            </a:r>
            <a:endParaRPr lang="en-US" b="1" i="0" u="none" strike="noStrike" kern="1600" baseline="0" dirty="0"/>
          </a:p>
        </p:txBody>
      </p:sp>
      <p:sp>
        <p:nvSpPr>
          <p:cNvPr id="3" name="Text Placeholder 2">
            <a:extLst>
              <a:ext uri="{FF2B5EF4-FFF2-40B4-BE49-F238E27FC236}">
                <a16:creationId xmlns:a16="http://schemas.microsoft.com/office/drawing/2014/main" xmlns="" id="{2BF01B9A-6488-4556-9C27-03D602C8CFE5}"/>
              </a:ext>
            </a:extLst>
          </p:cNvPr>
          <p:cNvSpPr>
            <a:spLocks noGrp="1"/>
          </p:cNvSpPr>
          <p:nvPr>
            <p:ph sz="half" idx="1"/>
          </p:nvPr>
        </p:nvSpPr>
        <p:spPr>
          <a:xfrm>
            <a:off x="914400" y="2459982"/>
            <a:ext cx="10756234" cy="3730506"/>
          </a:xfrm>
        </p:spPr>
        <p:txBody>
          <a:bodyPr>
            <a:normAutofit/>
          </a:bodyPr>
          <a:lstStyle/>
          <a:p>
            <a:r>
              <a:rPr lang="en-US" dirty="0"/>
              <a:t>Next, wrap the hand with non-elastic bandage, elevate it above heart level, and sling and swathe it into place. </a:t>
            </a:r>
          </a:p>
          <a:p>
            <a:pPr lvl="1"/>
            <a:r>
              <a:rPr lang="en-US" dirty="0"/>
              <a:t>Try to leave the thumb and the fingertips exposed to facilitate CMS checks. </a:t>
            </a:r>
          </a:p>
          <a:p>
            <a:pPr lvl="0"/>
            <a:r>
              <a:rPr lang="en-US" dirty="0"/>
              <a:t>When patient’s fingers must be left relatively free, use a suitable alternate bandaging technique for palm and dorsal hand wounds.</a:t>
            </a:r>
          </a:p>
          <a:p>
            <a:pPr lvl="0"/>
            <a:r>
              <a:rPr lang="en-US" dirty="0"/>
              <a:t> Employ a modified figure-eight bandage or apply a short splint to the hand and distal forearm.</a:t>
            </a:r>
          </a:p>
          <a:p>
            <a:pPr lvl="1"/>
            <a:endParaRPr lang="en-US" u="none" strike="noStrike" baseline="0" dirty="0"/>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261452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DBD97-ED65-415B-8F62-B40831704019}"/>
              </a:ext>
            </a:extLst>
          </p:cNvPr>
          <p:cNvSpPr>
            <a:spLocks noGrp="1"/>
          </p:cNvSpPr>
          <p:nvPr>
            <p:ph type="title"/>
          </p:nvPr>
        </p:nvSpPr>
        <p:spPr/>
        <p:txBody>
          <a:bodyPr/>
          <a:lstStyle/>
          <a:p>
            <a:r>
              <a:rPr lang="en-US" kern="1600" dirty="0"/>
              <a:t>Management: Bandaging a Finger</a:t>
            </a:r>
            <a:endParaRPr lang="en-US" b="1" i="0" u="none" strike="noStrike" kern="1600" baseline="0" dirty="0"/>
          </a:p>
        </p:txBody>
      </p:sp>
      <p:sp>
        <p:nvSpPr>
          <p:cNvPr id="3" name="Text Placeholder 2">
            <a:extLst>
              <a:ext uri="{FF2B5EF4-FFF2-40B4-BE49-F238E27FC236}">
                <a16:creationId xmlns:a16="http://schemas.microsoft.com/office/drawing/2014/main" xmlns="" id="{D397FAB8-2E9E-418B-BC9C-A3A2BB31ABE7}"/>
              </a:ext>
            </a:extLst>
          </p:cNvPr>
          <p:cNvSpPr>
            <a:spLocks noGrp="1"/>
          </p:cNvSpPr>
          <p:nvPr>
            <p:ph type="body" idx="1"/>
          </p:nvPr>
        </p:nvSpPr>
        <p:spPr>
          <a:xfrm>
            <a:off x="747801" y="2298954"/>
            <a:ext cx="5031740" cy="3986213"/>
          </a:xfrm>
        </p:spPr>
        <p:txBody>
          <a:bodyPr/>
          <a:lstStyle/>
          <a:p>
            <a:pPr marR="0" lvl="0" rtl="0"/>
            <a:r>
              <a:rPr lang="en-US" u="none" strike="noStrike" baseline="0" dirty="0"/>
              <a:t>A finger is a difficult structure to bandage because of its cylindrical shape and ability to move in multiple directions.</a:t>
            </a:r>
          </a:p>
          <a:p>
            <a:pPr lvl="1"/>
            <a:r>
              <a:rPr lang="en-US" u="none" strike="noStrike" baseline="0" dirty="0"/>
              <a:t>If possible, use 1-inch roller gauze for smaller wounds, and a bulky hand bandage for large finger wounds. </a:t>
            </a:r>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pic>
        <p:nvPicPr>
          <p:cNvPr id="8" name="Picture 7" descr="A photo shows the hand and the wrist of a person bandaged with a gauze. The person holds a roller gauze between the thumb and the fing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7384" y="1981754"/>
            <a:ext cx="4441101" cy="3359173"/>
          </a:xfrm>
          <a:prstGeom prst="rect">
            <a:avLst/>
          </a:prstGeom>
        </p:spPr>
      </p:pic>
    </p:spTree>
    <p:extLst>
      <p:ext uri="{BB962C8B-B14F-4D97-AF65-F5344CB8AC3E}">
        <p14:creationId xmlns:p14="http://schemas.microsoft.com/office/powerpoint/2010/main" val="10036482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DBD97-ED65-415B-8F62-B40831704019}"/>
              </a:ext>
            </a:extLst>
          </p:cNvPr>
          <p:cNvSpPr>
            <a:spLocks noGrp="1"/>
          </p:cNvSpPr>
          <p:nvPr>
            <p:ph type="title"/>
          </p:nvPr>
        </p:nvSpPr>
        <p:spPr>
          <a:xfrm>
            <a:off x="0" y="121033"/>
            <a:ext cx="12192000" cy="1002089"/>
          </a:xfrm>
        </p:spPr>
        <p:txBody>
          <a:bodyPr anchor="ctr">
            <a:normAutofit/>
          </a:bodyPr>
          <a:lstStyle/>
          <a:p>
            <a:r>
              <a:rPr lang="en-US" kern="1600" dirty="0"/>
              <a:t>Management: Bandaging a Finger</a:t>
            </a:r>
            <a:endParaRPr lang="en-US" b="1" i="0" u="none" strike="noStrike" kern="1600" baseline="0" dirty="0"/>
          </a:p>
        </p:txBody>
      </p:sp>
      <p:sp>
        <p:nvSpPr>
          <p:cNvPr id="3" name="Text Placeholder 2">
            <a:extLst>
              <a:ext uri="{FF2B5EF4-FFF2-40B4-BE49-F238E27FC236}">
                <a16:creationId xmlns:a16="http://schemas.microsoft.com/office/drawing/2014/main" xmlns="" id="{D397FAB8-2E9E-418B-BC9C-A3A2BB31ABE7}"/>
              </a:ext>
            </a:extLst>
          </p:cNvPr>
          <p:cNvSpPr>
            <a:spLocks noGrp="1"/>
          </p:cNvSpPr>
          <p:nvPr>
            <p:ph sz="half" idx="1"/>
          </p:nvPr>
        </p:nvSpPr>
        <p:spPr>
          <a:xfrm>
            <a:off x="914400" y="2528454"/>
            <a:ext cx="10756234" cy="3662033"/>
          </a:xfrm>
        </p:spPr>
        <p:txBody>
          <a:bodyPr>
            <a:normAutofit/>
          </a:bodyPr>
          <a:lstStyle/>
          <a:p>
            <a:r>
              <a:rPr lang="en-US" dirty="0"/>
              <a:t>Alternative finger bandage is the modified figure-eight hand bandage, in which the finger is wrapped in an overlapping circular fashion with 1/2- or 1-inch roller gauze, which is then brought diagonally through the palm and around the wrist several turns. </a:t>
            </a:r>
            <a:endParaRPr lang="en-US" u="none" strike="noStrike" baseline="0" dirty="0"/>
          </a:p>
          <a:p>
            <a:pPr marR="0" lvl="0" rtl="0"/>
            <a:r>
              <a:rPr lang="en-US" u="none" strike="noStrike" baseline="0" dirty="0"/>
              <a:t>Do not wrap bandages around a finger too tightly because doing so can compromise capillary refill.</a:t>
            </a:r>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19-13</a:t>
              </a:r>
            </a:p>
          </p:txBody>
        </p:sp>
      </p:grpSp>
    </p:spTree>
    <p:extLst>
      <p:ext uri="{BB962C8B-B14F-4D97-AF65-F5344CB8AC3E}">
        <p14:creationId xmlns:p14="http://schemas.microsoft.com/office/powerpoint/2010/main" val="222171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53B9F-10BB-42E4-9B81-EBC058BDC898}"/>
              </a:ext>
            </a:extLst>
          </p:cNvPr>
          <p:cNvSpPr>
            <a:spLocks noGrp="1"/>
          </p:cNvSpPr>
          <p:nvPr>
            <p:ph type="title"/>
          </p:nvPr>
        </p:nvSpPr>
        <p:spPr/>
        <p:txBody>
          <a:bodyPr/>
          <a:lstStyle/>
          <a:p>
            <a:pPr marR="0" rtl="0"/>
            <a:r>
              <a:rPr lang="en-US" b="1" i="0" u="none" strike="noStrike" kern="1600" baseline="0" dirty="0"/>
              <a:t>Management: Splinting</a:t>
            </a:r>
          </a:p>
        </p:txBody>
      </p:sp>
      <p:sp>
        <p:nvSpPr>
          <p:cNvPr id="3" name="Text Placeholder 2">
            <a:extLst>
              <a:ext uri="{FF2B5EF4-FFF2-40B4-BE49-F238E27FC236}">
                <a16:creationId xmlns:a16="http://schemas.microsoft.com/office/drawing/2014/main" xmlns="" id="{221250AB-653F-462E-8347-1BEE2B4EBD08}"/>
              </a:ext>
            </a:extLst>
          </p:cNvPr>
          <p:cNvSpPr>
            <a:spLocks noGrp="1"/>
          </p:cNvSpPr>
          <p:nvPr>
            <p:ph type="body" idx="1"/>
          </p:nvPr>
        </p:nvSpPr>
        <p:spPr/>
        <p:txBody>
          <a:bodyPr/>
          <a:lstStyle/>
          <a:p>
            <a:r>
              <a:rPr lang="en-US" dirty="0"/>
              <a:t>W</a:t>
            </a:r>
            <a:r>
              <a:rPr lang="en-US" u="none" strike="noStrike" baseline="0" dirty="0"/>
              <a:t>ill help with bleeding</a:t>
            </a:r>
          </a:p>
          <a:p>
            <a:pPr marR="0" lvl="0" rtl="0"/>
            <a:r>
              <a:rPr lang="en-US" u="none" strike="noStrike" baseline="0" dirty="0"/>
              <a:t>By immobilizing a fractured extremity, the bone ends are held still.</a:t>
            </a:r>
          </a:p>
          <a:p>
            <a:pPr lvl="1"/>
            <a:r>
              <a:rPr lang="en-US" dirty="0"/>
              <a:t>A</a:t>
            </a:r>
            <a:r>
              <a:rPr lang="en-US" u="none" strike="noStrike" baseline="0" dirty="0"/>
              <a:t>llows a solid internal hematoma to form at the fracture</a:t>
            </a:r>
          </a:p>
          <a:p>
            <a:pPr lvl="1"/>
            <a:r>
              <a:rPr lang="en-US" u="none" strike="noStrike" baseline="0" dirty="0"/>
              <a:t>Movement of a fractured and bleeding arm or leg allows internal bleeding to continue from both the damaged soft tissue and the fracture site. </a:t>
            </a:r>
          </a:p>
          <a:p>
            <a:pPr marR="0" lvl="0" rtl="0"/>
            <a:r>
              <a:rPr lang="en-US" u="none" strike="noStrike" baseline="0" dirty="0"/>
              <a:t>In severe pelvic fractures, the reason to use a pelvic sling is that it holds the bones still and together and slows bleeding.</a:t>
            </a:r>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19-12</a:t>
              </a:r>
            </a:p>
          </p:txBody>
        </p:sp>
      </p:grpSp>
    </p:spTree>
    <p:extLst>
      <p:ext uri="{BB962C8B-B14F-4D97-AF65-F5344CB8AC3E}">
        <p14:creationId xmlns:p14="http://schemas.microsoft.com/office/powerpoint/2010/main" val="13094783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Closed Soft-Tissue Injuries</a:t>
            </a:r>
          </a:p>
        </p:txBody>
      </p:sp>
      <p:sp>
        <p:nvSpPr>
          <p:cNvPr id="3" name="Text Placeholder 2"/>
          <p:cNvSpPr>
            <a:spLocks noGrp="1"/>
          </p:cNvSpPr>
          <p:nvPr>
            <p:ph type="body" idx="1"/>
          </p:nvPr>
        </p:nvSpPr>
        <p:spPr/>
        <p:txBody>
          <a:bodyPr/>
          <a:lstStyle/>
          <a:p>
            <a:pPr marL="0">
              <a:spcBef>
                <a:spcPts val="300"/>
              </a:spcBef>
            </a:pPr>
            <a:r>
              <a:rPr lang="en-US" sz="2400" dirty="0"/>
              <a:t>In 2019, the founder of RICE (Rest, Ice, Compression, and Elevation) recommended a modification known as </a:t>
            </a:r>
            <a:r>
              <a:rPr lang="en-US" sz="2400" u="dbl" dirty="0">
                <a:solidFill>
                  <a:srgbClr val="C00000"/>
                </a:solidFill>
              </a:rPr>
              <a:t>RISE</a:t>
            </a:r>
            <a:r>
              <a:rPr lang="en-US" sz="2400" dirty="0"/>
              <a:t>.</a:t>
            </a:r>
          </a:p>
          <a:p>
            <a:pPr marL="0">
              <a:spcBef>
                <a:spcPts val="300"/>
              </a:spcBef>
            </a:pPr>
            <a:endParaRPr lang="en-US" sz="2400" dirty="0"/>
          </a:p>
          <a:p>
            <a:pPr marL="0">
              <a:spcBef>
                <a:spcPts val="300"/>
              </a:spcBef>
            </a:pPr>
            <a:r>
              <a:rPr lang="en-US" sz="2400" dirty="0"/>
              <a:t>Ice is still recommended immediately after the injury.</a:t>
            </a:r>
          </a:p>
          <a:p>
            <a:pPr marL="457200" lvl="1"/>
            <a:r>
              <a:rPr lang="en-US" sz="2400" dirty="0"/>
              <a:t>Helps by the numbing effect</a:t>
            </a:r>
          </a:p>
          <a:p>
            <a:pPr marL="457200" lvl="1"/>
            <a:r>
              <a:rPr lang="en-US" sz="2400" dirty="0"/>
              <a:t>Ice the injury for 5 minutes at a time with at least 30 minutes off.</a:t>
            </a:r>
          </a:p>
          <a:p>
            <a:pPr marL="457200" lvl="1"/>
            <a:r>
              <a:rPr lang="en-US" sz="2400" dirty="0"/>
              <a:t>Always put a cloth between the ice and the skin so you do not freeze the tissue.</a:t>
            </a:r>
          </a:p>
        </p:txBody>
      </p:sp>
    </p:spTree>
    <p:extLst>
      <p:ext uri="{BB962C8B-B14F-4D97-AF65-F5344CB8AC3E}">
        <p14:creationId xmlns:p14="http://schemas.microsoft.com/office/powerpoint/2010/main" val="16444367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Closed Soft-Tissue Injuries</a:t>
            </a:r>
          </a:p>
        </p:txBody>
      </p:sp>
      <p:sp>
        <p:nvSpPr>
          <p:cNvPr id="3" name="Text Placeholder 2"/>
          <p:cNvSpPr>
            <a:spLocks noGrp="1"/>
          </p:cNvSpPr>
          <p:nvPr>
            <p:ph type="body" idx="1"/>
          </p:nvPr>
        </p:nvSpPr>
        <p:spPr/>
        <p:txBody>
          <a:bodyPr/>
          <a:lstStyle/>
          <a:p>
            <a:pPr marL="0">
              <a:spcBef>
                <a:spcPts val="300"/>
              </a:spcBef>
            </a:pPr>
            <a:r>
              <a:rPr lang="en-US" dirty="0"/>
              <a:t>Compression is no longer recommended.</a:t>
            </a:r>
          </a:p>
          <a:p>
            <a:pPr marL="457200" lvl="1"/>
            <a:r>
              <a:rPr lang="en-US" dirty="0"/>
              <a:t>Compression dressings, such as an ACE bandage, may cause an unwanted tourniquet effect on an extremity.</a:t>
            </a:r>
          </a:p>
          <a:p>
            <a:pPr marL="457200" lvl="1"/>
            <a:r>
              <a:rPr lang="en-US" dirty="0"/>
              <a:t>Can damage skin and soft tissue while decreasing blood flow that starts the healing process</a:t>
            </a:r>
          </a:p>
          <a:p>
            <a:pPr marL="457200" lvl="1"/>
            <a:r>
              <a:rPr lang="en-US" dirty="0"/>
              <a:t>Rather initial splinting is important. </a:t>
            </a:r>
          </a:p>
          <a:p>
            <a:pPr marL="0"/>
            <a:r>
              <a:rPr lang="en-US" dirty="0"/>
              <a:t>Current recommendations are to use RISE, as explained in OEC Skill 19-7.</a:t>
            </a:r>
          </a:p>
          <a:p>
            <a:endParaRPr lang="en-US" dirty="0"/>
          </a:p>
        </p:txBody>
      </p:sp>
    </p:spTree>
    <p:extLst>
      <p:ext uri="{BB962C8B-B14F-4D97-AF65-F5344CB8AC3E}">
        <p14:creationId xmlns:p14="http://schemas.microsoft.com/office/powerpoint/2010/main" val="26315661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Open Soft-Tissue Injuries</a:t>
            </a:r>
          </a:p>
        </p:txBody>
      </p:sp>
      <p:sp>
        <p:nvSpPr>
          <p:cNvPr id="4" name="Content Placeholder 3"/>
          <p:cNvSpPr>
            <a:spLocks noGrp="1"/>
          </p:cNvSpPr>
          <p:nvPr>
            <p:ph idx="1"/>
          </p:nvPr>
        </p:nvSpPr>
        <p:spPr/>
        <p:txBody>
          <a:bodyPr/>
          <a:lstStyle/>
          <a:p>
            <a:pPr marL="457200" indent="-457200">
              <a:buFont typeface="+mj-lt"/>
              <a:buAutoNum type="arabicPeriod"/>
            </a:pPr>
            <a:r>
              <a:rPr lang="en-US" dirty="0"/>
              <a:t>Control bleeding while observing standard precautions.</a:t>
            </a:r>
          </a:p>
          <a:p>
            <a:pPr marL="457200" indent="-457200">
              <a:buFont typeface="+mj-lt"/>
              <a:buAutoNum type="arabicPeriod"/>
            </a:pPr>
            <a:r>
              <a:rPr lang="en-US" dirty="0"/>
              <a:t>Once controlled, provide wound care.</a:t>
            </a:r>
          </a:p>
          <a:p>
            <a:pPr lvl="1"/>
            <a:r>
              <a:rPr lang="en-US" dirty="0"/>
              <a:t>Superficial – Irrigate with sterile water.</a:t>
            </a:r>
          </a:p>
          <a:p>
            <a:pPr lvl="1"/>
            <a:r>
              <a:rPr lang="en-US" dirty="0"/>
              <a:t>Deep – Only if definitive medical care is more than 90 miles away, irrigate gently with copious amount of sterile water or saline, ideally with a 20-30 mL syringe.</a:t>
            </a:r>
          </a:p>
          <a:p>
            <a:pPr lvl="1"/>
            <a:r>
              <a:rPr lang="en-US" dirty="0"/>
              <a:t>If sterile water or saline is not available, use tap water.</a:t>
            </a:r>
          </a:p>
          <a:p>
            <a:pPr lvl="1"/>
            <a:r>
              <a:rPr lang="en-US" dirty="0"/>
              <a:t>Do NOT try to clean out any material injected (via High-Pressure) out of the tissue.</a:t>
            </a:r>
          </a:p>
          <a:p>
            <a:pPr marL="457200" indent="-457200">
              <a:buFont typeface="+mj-lt"/>
              <a:buAutoNum type="arabicPeriod"/>
            </a:pPr>
            <a:r>
              <a:rPr lang="en-US" dirty="0"/>
              <a:t>Cover with a clean dressing (sterile if available).</a:t>
            </a:r>
          </a:p>
          <a:p>
            <a:pPr lvl="1"/>
            <a:r>
              <a:rPr lang="en-US" dirty="0"/>
              <a:t>If involves an avulsion, replace the flap in is original position first.</a:t>
            </a:r>
          </a:p>
          <a:p>
            <a:pPr marL="457200" indent="-457200">
              <a:buFont typeface="+mj-lt"/>
              <a:buAutoNum type="arabicPeriod"/>
            </a:pPr>
            <a:r>
              <a:rPr lang="en-US" dirty="0"/>
              <a:t>Secure the dressing with a bandage.</a:t>
            </a:r>
          </a:p>
          <a:p>
            <a:pPr marL="457200" indent="-457200">
              <a:buFont typeface="+mj-lt"/>
              <a:buAutoNum type="arabicPeriod"/>
            </a:pPr>
            <a:r>
              <a:rPr lang="en-US" dirty="0"/>
              <a:t>Splint and elevate above the level of the heart.</a:t>
            </a:r>
          </a:p>
          <a:p>
            <a:endParaRPr lang="en-US" dirty="0"/>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19-16</a:t>
              </a:r>
            </a:p>
          </p:txBody>
        </p:sp>
      </p:grpSp>
    </p:spTree>
    <p:extLst>
      <p:ext uri="{BB962C8B-B14F-4D97-AF65-F5344CB8AC3E}">
        <p14:creationId xmlns:p14="http://schemas.microsoft.com/office/powerpoint/2010/main" val="21825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193201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Amputations</a:t>
            </a:r>
          </a:p>
        </p:txBody>
      </p:sp>
      <p:sp>
        <p:nvSpPr>
          <p:cNvPr id="3" name="Content Placeholder 2"/>
          <p:cNvSpPr>
            <a:spLocks noGrp="1"/>
          </p:cNvSpPr>
          <p:nvPr>
            <p:ph idx="1"/>
          </p:nvPr>
        </p:nvSpPr>
        <p:spPr/>
        <p:txBody>
          <a:bodyPr/>
          <a:lstStyle/>
          <a:p>
            <a:r>
              <a:rPr lang="en-US" dirty="0"/>
              <a:t>Incomplete: </a:t>
            </a:r>
          </a:p>
          <a:p>
            <a:pPr lvl="1"/>
            <a:r>
              <a:rPr lang="en-US" dirty="0"/>
              <a:t>Immobilize with a bulky dressing.</a:t>
            </a:r>
          </a:p>
          <a:p>
            <a:pPr lvl="1"/>
            <a:r>
              <a:rPr lang="en-US" dirty="0"/>
              <a:t>Splint above and below the injury site.</a:t>
            </a:r>
          </a:p>
          <a:p>
            <a:pPr lvl="1"/>
            <a:r>
              <a:rPr lang="en-US" dirty="0"/>
              <a:t>NEVER detach.</a:t>
            </a:r>
          </a:p>
          <a:p>
            <a:r>
              <a:rPr lang="en-US" dirty="0"/>
              <a:t>Complete:</a:t>
            </a:r>
          </a:p>
          <a:p>
            <a:pPr lvl="1"/>
            <a:r>
              <a:rPr lang="en-US" dirty="0"/>
              <a:t>Preserve all amputated parts, regardless of level of damage.</a:t>
            </a:r>
          </a:p>
          <a:p>
            <a:pPr lvl="1"/>
            <a:r>
              <a:rPr lang="en-US" dirty="0"/>
              <a:t>Follow local EMS regarding care.</a:t>
            </a:r>
          </a:p>
          <a:p>
            <a:pPr lvl="2"/>
            <a:r>
              <a:rPr lang="en-US" dirty="0"/>
              <a:t>Either wrap amputated part in a few layers of saline-moistened gauze or in dry gauze.</a:t>
            </a:r>
          </a:p>
          <a:p>
            <a:pPr lvl="1"/>
            <a:r>
              <a:rPr lang="en-US" dirty="0"/>
              <a:t>Seal in a plastic bag.</a:t>
            </a:r>
          </a:p>
          <a:p>
            <a:pPr lvl="1"/>
            <a:r>
              <a:rPr lang="en-US" dirty="0"/>
              <a:t>Place in a container with ice (but not directly on top of the ice).</a:t>
            </a:r>
          </a:p>
          <a:p>
            <a:pPr lvl="1"/>
            <a:r>
              <a:rPr lang="en-US" dirty="0"/>
              <a:t>Do NOT submerge in water as this will damage the tissue.</a:t>
            </a:r>
          </a:p>
          <a:p>
            <a:r>
              <a:rPr lang="en-US" dirty="0"/>
              <a:t>Replantation of an amputated part is ideally within 4-6 hours of injury.</a:t>
            </a:r>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19-16</a:t>
              </a:r>
            </a:p>
          </p:txBody>
        </p:sp>
      </p:grpSp>
    </p:spTree>
    <p:extLst>
      <p:ext uri="{BB962C8B-B14F-4D97-AF65-F5344CB8AC3E}">
        <p14:creationId xmlns:p14="http://schemas.microsoft.com/office/powerpoint/2010/main" val="355842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Impaled Object</a:t>
            </a:r>
          </a:p>
        </p:txBody>
      </p:sp>
      <p:sp>
        <p:nvSpPr>
          <p:cNvPr id="3" name="Content Placeholder 2"/>
          <p:cNvSpPr>
            <a:spLocks noGrp="1"/>
          </p:cNvSpPr>
          <p:nvPr>
            <p:ph sz="half" idx="1"/>
          </p:nvPr>
        </p:nvSpPr>
        <p:spPr/>
        <p:txBody>
          <a:bodyPr/>
          <a:lstStyle/>
          <a:p>
            <a:pPr marL="228600" lvl="1">
              <a:spcBef>
                <a:spcPts val="1500"/>
              </a:spcBef>
            </a:pPr>
            <a:r>
              <a:rPr lang="en-US" dirty="0"/>
              <a:t>An </a:t>
            </a:r>
            <a:r>
              <a:rPr lang="en-US" u="dbl" dirty="0">
                <a:solidFill>
                  <a:srgbClr val="C00000"/>
                </a:solidFill>
              </a:rPr>
              <a:t>impaled object</a:t>
            </a:r>
            <a:r>
              <a:rPr lang="en-US" dirty="0">
                <a:solidFill>
                  <a:srgbClr val="C00000"/>
                </a:solidFill>
              </a:rPr>
              <a:t> </a:t>
            </a:r>
          </a:p>
          <a:p>
            <a:pPr marL="685800" lvl="2">
              <a:spcBef>
                <a:spcPts val="1500"/>
              </a:spcBef>
            </a:pPr>
            <a:r>
              <a:rPr lang="en-US" dirty="0"/>
              <a:t>Causes a puncture wound </a:t>
            </a:r>
            <a:r>
              <a:rPr lang="en-US" i="1" dirty="0"/>
              <a:t>and</a:t>
            </a:r>
          </a:p>
          <a:p>
            <a:pPr marL="685800" lvl="2">
              <a:spcBef>
                <a:spcPts val="1500"/>
              </a:spcBef>
            </a:pPr>
            <a:r>
              <a:rPr lang="en-US" dirty="0"/>
              <a:t>Remains embedded in the patient’s body.</a:t>
            </a:r>
          </a:p>
          <a:p>
            <a:pPr marL="228600" lvl="1">
              <a:spcBef>
                <a:spcPts val="1500"/>
              </a:spcBef>
            </a:pPr>
            <a:r>
              <a:rPr lang="en-US" dirty="0"/>
              <a:t>After controlling bleeding, the primary goal is to stabilize the object in the position found.</a:t>
            </a:r>
          </a:p>
          <a:p>
            <a:pPr marL="228600" lvl="1">
              <a:spcBef>
                <a:spcPts val="1500"/>
              </a:spcBef>
            </a:pPr>
            <a:r>
              <a:rPr lang="en-US" dirty="0"/>
              <a:t>Rarely, objects are removed if they hinder rescue efforts or compromise airways.</a:t>
            </a:r>
          </a:p>
          <a:p>
            <a:endParaRPr lang="en-US" dirty="0"/>
          </a:p>
        </p:txBody>
      </p:sp>
      <p:pic>
        <p:nvPicPr>
          <p:cNvPr id="35842" name="Picture 2" descr="Photo shows a patient with a pencil impaled in her right eye and an O E C technician stabilize the object for transport using a donut dressing with a plastic object and heavy dres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426" y="2326821"/>
            <a:ext cx="3888720" cy="24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6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E772C-F13C-442E-96A3-DE486D35C722}"/>
              </a:ext>
            </a:extLst>
          </p:cNvPr>
          <p:cNvSpPr>
            <a:spLocks noGrp="1"/>
          </p:cNvSpPr>
          <p:nvPr>
            <p:ph type="title"/>
          </p:nvPr>
        </p:nvSpPr>
        <p:spPr/>
        <p:txBody>
          <a:bodyPr/>
          <a:lstStyle/>
          <a:p>
            <a:pPr marR="0" rtl="0"/>
            <a:r>
              <a:rPr lang="en-US" b="1" i="0" u="none" strike="noStrike" kern="1600" baseline="0" dirty="0"/>
              <a:t>Management: Burns</a:t>
            </a:r>
          </a:p>
        </p:txBody>
      </p:sp>
      <p:sp>
        <p:nvSpPr>
          <p:cNvPr id="3" name="Text Placeholder 2">
            <a:extLst>
              <a:ext uri="{FF2B5EF4-FFF2-40B4-BE49-F238E27FC236}">
                <a16:creationId xmlns:a16="http://schemas.microsoft.com/office/drawing/2014/main" xmlns="" id="{DF5233FA-7868-49D8-B949-BF3F90D14F93}"/>
              </a:ext>
            </a:extLst>
          </p:cNvPr>
          <p:cNvSpPr>
            <a:spLocks noGrp="1"/>
          </p:cNvSpPr>
          <p:nvPr>
            <p:ph type="body" idx="1"/>
          </p:nvPr>
        </p:nvSpPr>
        <p:spPr>
          <a:xfrm>
            <a:off x="891540" y="2247393"/>
            <a:ext cx="10779094" cy="4022777"/>
          </a:xfrm>
        </p:spPr>
        <p:txBody>
          <a:bodyPr/>
          <a:lstStyle/>
          <a:p>
            <a:r>
              <a:rPr lang="en-US" sz="2400" u="none" strike="noStrike" baseline="0" dirty="0"/>
              <a:t>Although most burns are minor, severe burns can develop numerous complications, including shock, sepsis, respiratory distress, and cardiac arrest. </a:t>
            </a:r>
          </a:p>
          <a:p>
            <a:r>
              <a:rPr lang="en-US" sz="2400" u="none" strike="noStrike" baseline="0" dirty="0"/>
              <a:t>Patients who have extensive burns must be transported to a definitive-care facility, preferably a designated burn center, because of the likelihood of extensive tissue damage, underlying injuries, and the need for long-term care. </a:t>
            </a:r>
          </a:p>
          <a:p>
            <a:pPr lvl="1"/>
            <a:r>
              <a:rPr lang="en-US" sz="2400" u="none" strike="noStrike" baseline="0" dirty="0"/>
              <a:t>If a burn center is not available, transport patient to the nearest trauma center.</a:t>
            </a:r>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19-14</a:t>
              </a:r>
            </a:p>
          </p:txBody>
        </p:sp>
      </p:grpSp>
    </p:spTree>
    <p:extLst>
      <p:ext uri="{BB962C8B-B14F-4D97-AF65-F5344CB8AC3E}">
        <p14:creationId xmlns:p14="http://schemas.microsoft.com/office/powerpoint/2010/main" val="520236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E772C-F13C-442E-96A3-DE486D35C722}"/>
              </a:ext>
            </a:extLst>
          </p:cNvPr>
          <p:cNvSpPr>
            <a:spLocks noGrp="1"/>
          </p:cNvSpPr>
          <p:nvPr>
            <p:ph type="title"/>
          </p:nvPr>
        </p:nvSpPr>
        <p:spPr/>
        <p:txBody>
          <a:bodyPr/>
          <a:lstStyle/>
          <a:p>
            <a:pPr marR="0" rtl="0"/>
            <a:r>
              <a:rPr lang="en-US" b="1" i="0" u="none" strike="noStrike" kern="1600" baseline="0" dirty="0"/>
              <a:t>Management: Burns</a:t>
            </a:r>
          </a:p>
        </p:txBody>
      </p:sp>
      <p:sp>
        <p:nvSpPr>
          <p:cNvPr id="3" name="Text Placeholder 2">
            <a:extLst>
              <a:ext uri="{FF2B5EF4-FFF2-40B4-BE49-F238E27FC236}">
                <a16:creationId xmlns:a16="http://schemas.microsoft.com/office/drawing/2014/main" xmlns="" id="{DF5233FA-7868-49D8-B949-BF3F90D14F93}"/>
              </a:ext>
            </a:extLst>
          </p:cNvPr>
          <p:cNvSpPr>
            <a:spLocks noGrp="1"/>
          </p:cNvSpPr>
          <p:nvPr>
            <p:ph type="body" idx="1"/>
          </p:nvPr>
        </p:nvSpPr>
        <p:spPr>
          <a:xfrm>
            <a:off x="891540" y="2387600"/>
            <a:ext cx="10779094" cy="3882570"/>
          </a:xfrm>
        </p:spPr>
        <p:txBody>
          <a:bodyPr/>
          <a:lstStyle/>
          <a:p>
            <a:r>
              <a:rPr lang="en-US" sz="2400" dirty="0"/>
              <a:t>The area of the body with partial-thickness and full-thickness burns (or second-degree and higher burns) is important in determining the care of a patient. </a:t>
            </a:r>
          </a:p>
          <a:p>
            <a:pPr lvl="1"/>
            <a:r>
              <a:rPr lang="en-US" sz="2400" dirty="0"/>
              <a:t>The more severe the burns and the greater the amount of TBSA involved, the more difficult it is to manage the injuries and the higher the mortality rates. </a:t>
            </a:r>
          </a:p>
          <a:p>
            <a:pPr lvl="1"/>
            <a:r>
              <a:rPr lang="en-US" sz="2400" dirty="0"/>
              <a:t>OEC technicians must be able to quickly identify burn patients whose injuries are considered critical and require immediate treatment and rapid transport. </a:t>
            </a:r>
          </a:p>
          <a:p>
            <a:pPr lvl="1"/>
            <a:endParaRPr lang="en-US" sz="2400" u="none" strike="noStrike" baseline="0" dirty="0"/>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19-14</a:t>
              </a:r>
            </a:p>
          </p:txBody>
        </p:sp>
      </p:grpSp>
    </p:spTree>
    <p:extLst>
      <p:ext uri="{BB962C8B-B14F-4D97-AF65-F5344CB8AC3E}">
        <p14:creationId xmlns:p14="http://schemas.microsoft.com/office/powerpoint/2010/main" val="2621463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6889D-2ED5-4641-843E-0216406236EA}"/>
              </a:ext>
            </a:extLst>
          </p:cNvPr>
          <p:cNvSpPr>
            <a:spLocks noGrp="1"/>
          </p:cNvSpPr>
          <p:nvPr>
            <p:ph type="title"/>
          </p:nvPr>
        </p:nvSpPr>
        <p:spPr/>
        <p:txBody>
          <a:bodyPr/>
          <a:lstStyle/>
          <a:p>
            <a:pPr marR="0" rtl="0"/>
            <a:r>
              <a:rPr lang="en-US" b="1" i="0" u="none" strike="noStrike" kern="1600" baseline="0" dirty="0"/>
              <a:t>Management: Criteria for Burn Center</a:t>
            </a:r>
          </a:p>
        </p:txBody>
      </p:sp>
      <p:sp>
        <p:nvSpPr>
          <p:cNvPr id="3" name="Text Placeholder 2">
            <a:extLst>
              <a:ext uri="{FF2B5EF4-FFF2-40B4-BE49-F238E27FC236}">
                <a16:creationId xmlns:a16="http://schemas.microsoft.com/office/drawing/2014/main" xmlns="" id="{5B442AE7-6391-43E9-B96E-0C258D3FBB76}"/>
              </a:ext>
            </a:extLst>
          </p:cNvPr>
          <p:cNvSpPr>
            <a:spLocks noGrp="1"/>
          </p:cNvSpPr>
          <p:nvPr>
            <p:ph type="body" idx="1"/>
          </p:nvPr>
        </p:nvSpPr>
        <p:spPr>
          <a:xfrm>
            <a:off x="891540" y="2203704"/>
            <a:ext cx="10779094" cy="3986213"/>
          </a:xfrm>
        </p:spPr>
        <p:txBody>
          <a:bodyPr/>
          <a:lstStyle/>
          <a:p>
            <a:pPr marR="0" lvl="0" rtl="0"/>
            <a:r>
              <a:rPr lang="en-US" sz="2400" u="none" strike="noStrike" baseline="0" dirty="0"/>
              <a:t>According to the American Burn Association, patients who meet any of the following criteria are critical and should be taken to a burn center:</a:t>
            </a:r>
          </a:p>
          <a:p>
            <a:pPr marL="914400" lvl="1" indent="-457200">
              <a:buFont typeface="+mj-lt"/>
              <a:buAutoNum type="arabicPeriod"/>
            </a:pPr>
            <a:r>
              <a:rPr lang="en-US" sz="2200" u="none" strike="noStrike" baseline="0" dirty="0"/>
              <a:t>Burns to a child younger than 10 years or to an adult older than 65 years</a:t>
            </a:r>
          </a:p>
          <a:p>
            <a:pPr marL="914400" lvl="1" indent="-457200">
              <a:buFont typeface="+mj-lt"/>
              <a:buAutoNum type="arabicPeriod"/>
            </a:pPr>
            <a:r>
              <a:rPr lang="en-US" sz="2200" u="none" strike="noStrike" baseline="0" dirty="0"/>
              <a:t>Burns involving more than one body part </a:t>
            </a:r>
          </a:p>
          <a:p>
            <a:pPr marL="914400" lvl="1" indent="-457200">
              <a:buFont typeface="+mj-lt"/>
              <a:buAutoNum type="arabicPeriod"/>
            </a:pPr>
            <a:r>
              <a:rPr lang="en-US" sz="2200" u="none" strike="noStrike" baseline="0" dirty="0"/>
              <a:t>Burns involving the head, neck, hands, feet, genitals, or major joints</a:t>
            </a:r>
          </a:p>
          <a:p>
            <a:pPr marL="914400" lvl="1" indent="-457200">
              <a:buFont typeface="+mj-lt"/>
              <a:buAutoNum type="arabicPeriod"/>
            </a:pPr>
            <a:r>
              <a:rPr lang="en-US" sz="2200" u="none" strike="noStrike" baseline="0" dirty="0"/>
              <a:t>Inhalation injury or burns</a:t>
            </a:r>
          </a:p>
          <a:p>
            <a:pPr marL="914400" lvl="1" indent="-457200">
              <a:buFont typeface="+mj-lt"/>
              <a:buAutoNum type="arabicPeriod"/>
            </a:pPr>
            <a:r>
              <a:rPr lang="en-US" sz="2200" dirty="0"/>
              <a:t>Burns associated with difficulty breathing or hoarseness</a:t>
            </a:r>
          </a:p>
          <a:p>
            <a:pPr marL="914400" lvl="1" indent="-457200">
              <a:buFont typeface="+mj-lt"/>
              <a:buAutoNum type="arabicPeriod"/>
            </a:pPr>
            <a:r>
              <a:rPr lang="en-US" sz="2200" dirty="0"/>
              <a:t>Chemical or electrical burns </a:t>
            </a:r>
          </a:p>
          <a:p>
            <a:pPr marL="914400" lvl="1" indent="-457200">
              <a:buFont typeface="+mj-lt"/>
              <a:buAutoNum type="arabicPeriod"/>
            </a:pPr>
            <a:r>
              <a:rPr lang="en-US" sz="2200" dirty="0"/>
              <a:t>Partial-thickness burn greater than 10% of TBSA</a:t>
            </a:r>
          </a:p>
          <a:p>
            <a:pPr lvl="1"/>
            <a:endParaRPr lang="en-US" sz="2200" u="none" strike="noStrike" baseline="0" dirty="0"/>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19-14</a:t>
              </a:r>
            </a:p>
          </p:txBody>
        </p:sp>
      </p:grpSp>
    </p:spTree>
    <p:extLst>
      <p:ext uri="{BB962C8B-B14F-4D97-AF65-F5344CB8AC3E}">
        <p14:creationId xmlns:p14="http://schemas.microsoft.com/office/powerpoint/2010/main" val="1176425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DCD9A-26B3-4C30-9453-45346AA809A2}"/>
              </a:ext>
            </a:extLst>
          </p:cNvPr>
          <p:cNvSpPr>
            <a:spLocks noGrp="1"/>
          </p:cNvSpPr>
          <p:nvPr>
            <p:ph type="title"/>
          </p:nvPr>
        </p:nvSpPr>
        <p:spPr/>
        <p:txBody>
          <a:bodyPr/>
          <a:lstStyle/>
          <a:p>
            <a:r>
              <a:rPr lang="en-US" kern="1600" dirty="0"/>
              <a:t>Management: Criteria for Burn Center</a:t>
            </a:r>
            <a:endParaRPr lang="en-US" b="1" i="0" u="none" strike="noStrike" kern="1600" baseline="0" dirty="0"/>
          </a:p>
        </p:txBody>
      </p:sp>
      <p:sp>
        <p:nvSpPr>
          <p:cNvPr id="3" name="Text Placeholder 2">
            <a:extLst>
              <a:ext uri="{FF2B5EF4-FFF2-40B4-BE49-F238E27FC236}">
                <a16:creationId xmlns:a16="http://schemas.microsoft.com/office/drawing/2014/main" xmlns="" id="{8EA0D3FD-535F-46A5-904B-95591ABF2E32}"/>
              </a:ext>
            </a:extLst>
          </p:cNvPr>
          <p:cNvSpPr>
            <a:spLocks noGrp="1"/>
          </p:cNvSpPr>
          <p:nvPr>
            <p:ph type="body" idx="1"/>
          </p:nvPr>
        </p:nvSpPr>
        <p:spPr/>
        <p:txBody>
          <a:bodyPr/>
          <a:lstStyle/>
          <a:p>
            <a:pPr marL="914400" lvl="1" indent="-457200">
              <a:buFont typeface="+mj-lt"/>
              <a:buAutoNum type="arabicPeriod" startAt="8"/>
            </a:pPr>
            <a:r>
              <a:rPr lang="en-US" sz="2200" u="none" strike="noStrike" baseline="0" dirty="0"/>
              <a:t>Any full-thickness burn</a:t>
            </a:r>
          </a:p>
          <a:p>
            <a:pPr marL="914400" lvl="1" indent="-457200">
              <a:buFont typeface="+mj-lt"/>
              <a:buAutoNum type="arabicPeriod" startAt="8"/>
            </a:pPr>
            <a:r>
              <a:rPr lang="en-US" sz="2200" u="none" strike="noStrike" baseline="0" dirty="0"/>
              <a:t>Burns associated with trauma</a:t>
            </a:r>
          </a:p>
          <a:p>
            <a:pPr marL="914400" lvl="1" indent="-457200">
              <a:buFont typeface="+mj-lt"/>
              <a:buAutoNum type="arabicPeriod" startAt="8"/>
            </a:pPr>
            <a:r>
              <a:rPr lang="en-US" sz="2200" u="none" strike="noStrike" baseline="0" dirty="0"/>
              <a:t>Burns with a serious underlying medical disorder </a:t>
            </a:r>
            <a:endParaRPr lang="en-US" sz="2200" dirty="0"/>
          </a:p>
          <a:p>
            <a:pPr marL="914400" lvl="1" indent="-457200">
              <a:buFont typeface="+mj-lt"/>
              <a:buAutoNum type="arabicPeriod" startAt="8"/>
            </a:pPr>
            <a:r>
              <a:rPr lang="en-US" sz="2200" u="none" strike="noStrike" baseline="0" dirty="0"/>
              <a:t>Burns in a patient who has special social, emotional, or physical needs</a:t>
            </a:r>
          </a:p>
          <a:p>
            <a:pPr marL="914400" lvl="1" indent="-457200">
              <a:buFont typeface="+mj-lt"/>
              <a:buAutoNum type="arabicPeriod" startAt="8"/>
            </a:pPr>
            <a:r>
              <a:rPr lang="en-US" sz="2200" u="none" strike="noStrike" baseline="0" dirty="0"/>
              <a:t>Exposure to radioactive materials</a:t>
            </a:r>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19-14</a:t>
              </a:r>
            </a:p>
          </p:txBody>
        </p:sp>
      </p:grpSp>
    </p:spTree>
    <p:extLst>
      <p:ext uri="{BB962C8B-B14F-4D97-AF65-F5344CB8AC3E}">
        <p14:creationId xmlns:p14="http://schemas.microsoft.com/office/powerpoint/2010/main" val="37971259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76C5B-3433-4608-BA38-DBC886491CEF}"/>
              </a:ext>
            </a:extLst>
          </p:cNvPr>
          <p:cNvSpPr>
            <a:spLocks noGrp="1"/>
          </p:cNvSpPr>
          <p:nvPr>
            <p:ph type="title"/>
          </p:nvPr>
        </p:nvSpPr>
        <p:spPr/>
        <p:txBody>
          <a:bodyPr/>
          <a:lstStyle/>
          <a:p>
            <a:r>
              <a:rPr lang="en-US" kern="1600" dirty="0"/>
              <a:t>Management: Further Care and Transport of Burn Patient</a:t>
            </a:r>
            <a:endParaRPr lang="en-US" b="1" i="0" u="none" strike="noStrike" kern="1600" baseline="0" dirty="0"/>
          </a:p>
        </p:txBody>
      </p:sp>
      <p:sp>
        <p:nvSpPr>
          <p:cNvPr id="3" name="Text Placeholder 2">
            <a:extLst>
              <a:ext uri="{FF2B5EF4-FFF2-40B4-BE49-F238E27FC236}">
                <a16:creationId xmlns:a16="http://schemas.microsoft.com/office/drawing/2014/main" xmlns="" id="{DA7DC181-CD91-470B-9D68-2B4C9ED0E5BE}"/>
              </a:ext>
            </a:extLst>
          </p:cNvPr>
          <p:cNvSpPr>
            <a:spLocks noGrp="1"/>
          </p:cNvSpPr>
          <p:nvPr>
            <p:ph type="body" idx="1"/>
          </p:nvPr>
        </p:nvSpPr>
        <p:spPr>
          <a:xfrm>
            <a:off x="878205" y="1785728"/>
            <a:ext cx="10435590" cy="4625232"/>
          </a:xfrm>
        </p:spPr>
        <p:txBody>
          <a:bodyPr/>
          <a:lstStyle/>
          <a:p>
            <a:pPr marR="0" lvl="0" rtl="0"/>
            <a:r>
              <a:rPr lang="en-US" u="none" strike="noStrike" baseline="0" dirty="0"/>
              <a:t>If possible, summon advanced care providers to transport patient</a:t>
            </a:r>
            <a:r>
              <a:rPr lang="en-US" dirty="0"/>
              <a:t>.</a:t>
            </a:r>
          </a:p>
          <a:p>
            <a:pPr lvl="1"/>
            <a:r>
              <a:rPr lang="en-US" dirty="0"/>
              <a:t>T</a:t>
            </a:r>
            <a:r>
              <a:rPr lang="en-US" u="none" strike="noStrike" baseline="0" dirty="0"/>
              <a:t>hey can administer pain medications and other advanced therapies that can make patient significantly more comfortable and lessen the incidence of shock.</a:t>
            </a:r>
          </a:p>
          <a:p>
            <a:pPr lvl="1"/>
            <a:r>
              <a:rPr lang="en-US" u="none" strike="noStrike" baseline="0" dirty="0"/>
              <a:t>However, do not delay transport if ALS is not readily available.</a:t>
            </a:r>
          </a:p>
          <a:p>
            <a:pPr lvl="0"/>
            <a:r>
              <a:rPr lang="en-US" dirty="0"/>
              <a:t>Transport burn patients on a clean, dry sheet to prevent the person from sticking to the backboard, toboggan, litter, or stretcher. </a:t>
            </a:r>
          </a:p>
          <a:p>
            <a:r>
              <a:rPr lang="en-US" dirty="0"/>
              <a:t>Provide the transporting crew or hospital staff a complete oral handoff report that includes the </a:t>
            </a:r>
          </a:p>
          <a:p>
            <a:pPr lvl="1"/>
            <a:r>
              <a:rPr lang="en-US" dirty="0"/>
              <a:t>source of the burn, </a:t>
            </a:r>
          </a:p>
          <a:p>
            <a:pPr lvl="1"/>
            <a:r>
              <a:rPr lang="en-US" dirty="0"/>
              <a:t>any pertinent history, </a:t>
            </a:r>
          </a:p>
          <a:p>
            <a:pPr lvl="1"/>
            <a:r>
              <a:rPr lang="en-US" dirty="0"/>
              <a:t>clinical findings and treatment administered, and </a:t>
            </a:r>
          </a:p>
          <a:p>
            <a:pPr lvl="1"/>
            <a:r>
              <a:rPr lang="en-US" dirty="0"/>
              <a:t>patient’s responses to the treatment.</a:t>
            </a:r>
          </a:p>
          <a:p>
            <a:pPr lvl="1"/>
            <a:endParaRPr lang="en-US" u="none" strike="noStrike" baseline="0" dirty="0"/>
          </a:p>
        </p:txBody>
      </p:sp>
      <p:grpSp>
        <p:nvGrpSpPr>
          <p:cNvPr id="4" name="Group 3"/>
          <p:cNvGrpSpPr/>
          <p:nvPr/>
        </p:nvGrpSpPr>
        <p:grpSpPr>
          <a:xfrm>
            <a:off x="10235830" y="780171"/>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19-14</a:t>
              </a:r>
            </a:p>
          </p:txBody>
        </p:sp>
      </p:grpSp>
    </p:spTree>
    <p:extLst>
      <p:ext uri="{BB962C8B-B14F-4D97-AF65-F5344CB8AC3E}">
        <p14:creationId xmlns:p14="http://schemas.microsoft.com/office/powerpoint/2010/main" val="40647206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BC7AC-E8F7-4BE5-9AF9-BC11A1D7863A}"/>
              </a:ext>
            </a:extLst>
          </p:cNvPr>
          <p:cNvSpPr>
            <a:spLocks noGrp="1"/>
          </p:cNvSpPr>
          <p:nvPr>
            <p:ph type="title"/>
          </p:nvPr>
        </p:nvSpPr>
        <p:spPr>
          <a:xfrm>
            <a:off x="13335" y="205016"/>
            <a:ext cx="12192000" cy="1002089"/>
          </a:xfrm>
        </p:spPr>
        <p:txBody>
          <a:bodyPr/>
          <a:lstStyle/>
          <a:p>
            <a:r>
              <a:rPr lang="en-US" kern="1600" dirty="0"/>
              <a:t>Management: Lightning Strike</a:t>
            </a:r>
            <a:endParaRPr lang="en-US" b="1" i="0" u="none" strike="noStrike" kern="1600" baseline="0" dirty="0"/>
          </a:p>
        </p:txBody>
      </p:sp>
      <p:sp>
        <p:nvSpPr>
          <p:cNvPr id="3" name="Text Placeholder 2">
            <a:extLst>
              <a:ext uri="{FF2B5EF4-FFF2-40B4-BE49-F238E27FC236}">
                <a16:creationId xmlns:a16="http://schemas.microsoft.com/office/drawing/2014/main" xmlns="" id="{FA367AAC-075C-436C-99BA-DB39293C6247}"/>
              </a:ext>
            </a:extLst>
          </p:cNvPr>
          <p:cNvSpPr>
            <a:spLocks noGrp="1"/>
          </p:cNvSpPr>
          <p:nvPr>
            <p:ph type="body" idx="1"/>
          </p:nvPr>
        </p:nvSpPr>
        <p:spPr>
          <a:xfrm>
            <a:off x="878205" y="2099368"/>
            <a:ext cx="10435590" cy="3986213"/>
          </a:xfrm>
        </p:spPr>
        <p:txBody>
          <a:bodyPr/>
          <a:lstStyle/>
          <a:p>
            <a:pPr lvl="1"/>
            <a:r>
              <a:rPr lang="en-US" dirty="0"/>
              <a:t>There is a high risk of cardiopulmonary arrest in lightning strike.</a:t>
            </a:r>
          </a:p>
          <a:p>
            <a:pPr lvl="1"/>
            <a:r>
              <a:rPr lang="en-US" dirty="0"/>
              <a:t>Be alert to possibility for Cardiac Arrest.</a:t>
            </a:r>
          </a:p>
          <a:p>
            <a:pPr lvl="1"/>
            <a:endParaRPr lang="en-US" dirty="0"/>
          </a:p>
          <a:p>
            <a:pPr lvl="1"/>
            <a:r>
              <a:rPr lang="en-US" dirty="0"/>
              <a:t>Secure that the scene is safe.</a:t>
            </a:r>
          </a:p>
          <a:p>
            <a:pPr lvl="1"/>
            <a:r>
              <a:rPr lang="en-US" dirty="0"/>
              <a:t>Perform an appropriate primary survey, secure resources, and activate ALS.</a:t>
            </a:r>
          </a:p>
          <a:p>
            <a:pPr lvl="1"/>
            <a:r>
              <a:rPr lang="en-US" dirty="0"/>
              <a:t>Assessment should be rapid including ABCDs. </a:t>
            </a:r>
          </a:p>
          <a:p>
            <a:pPr lvl="1"/>
            <a:r>
              <a:rPr lang="en-US" dirty="0"/>
              <a:t>Look for burns and other trauma from lightning strike.</a:t>
            </a:r>
          </a:p>
          <a:p>
            <a:pPr lvl="1"/>
            <a:r>
              <a:rPr lang="en-US" dirty="0"/>
              <a:t>Protect the spinal column using SMR.</a:t>
            </a:r>
          </a:p>
          <a:p>
            <a:pPr lvl="1"/>
            <a:r>
              <a:rPr lang="en-US" dirty="0"/>
              <a:t>Continue secondary survey; splint or bandage as needed.</a:t>
            </a:r>
          </a:p>
          <a:p>
            <a:pPr lvl="1"/>
            <a:r>
              <a:rPr lang="en-US" dirty="0"/>
              <a:t>Transport patient. </a:t>
            </a:r>
          </a:p>
          <a:p>
            <a:pPr marR="0" lvl="1" rtl="0"/>
            <a:endParaRPr lang="en-US" u="none" strike="noStrike" baseline="0" dirty="0"/>
          </a:p>
          <a:p>
            <a:pPr marR="0" lvl="1" rtl="0"/>
            <a:endParaRPr lang="en-US" u="none" strike="noStrike" baseline="0" dirty="0"/>
          </a:p>
          <a:p>
            <a:pPr marR="0" lvl="1" rtl="0"/>
            <a:endParaRPr lang="en-US" u="none" strike="noStrike" baseline="0" dirty="0"/>
          </a:p>
          <a:p>
            <a:pPr marR="0" lvl="1" rtl="0"/>
            <a:endParaRPr lang="en-US" u="none" strike="noStrike" baseline="0" dirty="0"/>
          </a:p>
          <a:p>
            <a:pPr marR="0" lvl="1" rtl="0"/>
            <a:endParaRPr lang="en-US" u="none" strike="noStrike" baseline="0" dirty="0"/>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19-15</a:t>
              </a:r>
            </a:p>
          </p:txBody>
        </p:sp>
      </p:grpSp>
    </p:spTree>
    <p:extLst>
      <p:ext uri="{BB962C8B-B14F-4D97-AF65-F5344CB8AC3E}">
        <p14:creationId xmlns:p14="http://schemas.microsoft.com/office/powerpoint/2010/main" val="8429157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F3886-C21E-43D1-A048-A7F2D1F49641}"/>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502EB4EA-D618-4660-9107-DA905048CC31}"/>
              </a:ext>
            </a:extLst>
          </p:cNvPr>
          <p:cNvSpPr>
            <a:spLocks noGrp="1"/>
          </p:cNvSpPr>
          <p:nvPr>
            <p:ph type="body" idx="1"/>
          </p:nvPr>
        </p:nvSpPr>
        <p:spPr>
          <a:xfrm>
            <a:off x="878205" y="1689354"/>
            <a:ext cx="10435590" cy="4942838"/>
          </a:xfrm>
        </p:spPr>
        <p:txBody>
          <a:bodyPr/>
          <a:lstStyle/>
          <a:p>
            <a:pPr marR="0" lvl="0" rtl="0"/>
            <a:r>
              <a:rPr lang="en-US" u="none" strike="noStrike" baseline="0" dirty="0"/>
              <a:t>As a member of your area bike patrol, you are called to assist a participant in a summer bicycle race who apparently lost control on the curve of a steep gravel road. As you approach patient, you can see that his wrist and leg are covered with blood. He is responsive and alert but in obvious pain. After the scene is safe, you introduce yourself and ask him what happened. He says, “I lost it in the gravel.” Patient is wearing a helmet and denies striking his head.</a:t>
            </a:r>
          </a:p>
          <a:p>
            <a:pPr marR="0" lvl="0" rtl="0"/>
            <a:r>
              <a:rPr lang="en-US" u="none" strike="noStrike" baseline="0" dirty="0"/>
              <a:t>He denies any neck or back pain. You note a deep, actively bleeding laceration over the cyclist’s left wrist and “road rash” on his left leg. Immediately, you put on protective medical gloves and notify dispatch that you will need EMS for significant bleeding.</a:t>
            </a:r>
          </a:p>
          <a:p>
            <a:pPr marR="0" lvl="0" rtl="0"/>
            <a:endParaRPr lang="en-US" u="none" strike="noStrike" baseline="0" dirty="0"/>
          </a:p>
          <a:p>
            <a:pPr marR="0" lvl="0" rtl="0"/>
            <a:r>
              <a:rPr lang="en-US" i="1" u="none" strike="noStrike" baseline="0" dirty="0"/>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4044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034EE-BB6C-4464-80BA-46EFA7058F62}"/>
              </a:ext>
            </a:extLst>
          </p:cNvPr>
          <p:cNvSpPr>
            <a:spLocks noGrp="1"/>
          </p:cNvSpPr>
          <p:nvPr>
            <p:ph type="title"/>
          </p:nvPr>
        </p:nvSpPr>
        <p:spPr/>
        <p:txBody>
          <a:bodyPr/>
          <a:lstStyle/>
          <a:p>
            <a:pPr marR="0" rtl="0"/>
            <a:r>
              <a:rPr lang="en-US" b="1" i="0" u="none" strike="noStrike" kern="1600" baseline="0" dirty="0"/>
              <a:t>Skin</a:t>
            </a:r>
          </a:p>
        </p:txBody>
      </p:sp>
      <p:sp>
        <p:nvSpPr>
          <p:cNvPr id="3" name="Text Placeholder 2">
            <a:extLst>
              <a:ext uri="{FF2B5EF4-FFF2-40B4-BE49-F238E27FC236}">
                <a16:creationId xmlns:a16="http://schemas.microsoft.com/office/drawing/2014/main" xmlns="" id="{39FDDCBF-C34D-4CA9-9FDD-0F04EA447DBB}"/>
              </a:ext>
            </a:extLst>
          </p:cNvPr>
          <p:cNvSpPr>
            <a:spLocks noGrp="1"/>
          </p:cNvSpPr>
          <p:nvPr>
            <p:ph type="body" idx="1"/>
          </p:nvPr>
        </p:nvSpPr>
        <p:spPr/>
        <p:txBody>
          <a:bodyPr/>
          <a:lstStyle/>
          <a:p>
            <a:pPr marR="0" lvl="0" rtl="0"/>
            <a:r>
              <a:rPr lang="en-US" sz="2400" u="none" strike="noStrike" baseline="0" dirty="0"/>
              <a:t>The skin is the body’s largest organ and covers its entire external surface. </a:t>
            </a:r>
          </a:p>
          <a:p>
            <a:r>
              <a:rPr lang="en-US" sz="2600" u="none" strike="noStrike" baseline="0" dirty="0"/>
              <a:t>It serves many purposes, including:</a:t>
            </a:r>
          </a:p>
          <a:p>
            <a:pPr lvl="1"/>
            <a:r>
              <a:rPr lang="en-US" sz="2600" u="none" strike="noStrike" baseline="0" dirty="0"/>
              <a:t>acting as a protective barrier</a:t>
            </a:r>
          </a:p>
          <a:p>
            <a:pPr lvl="1"/>
            <a:r>
              <a:rPr lang="en-US" sz="2600" u="none" strike="noStrike" baseline="0" dirty="0"/>
              <a:t>regulating body temperature</a:t>
            </a:r>
          </a:p>
          <a:p>
            <a:pPr lvl="1"/>
            <a:r>
              <a:rPr lang="en-US" sz="2600" u="none" strike="noStrike" baseline="0" dirty="0"/>
              <a:t>maintaining water balance</a:t>
            </a:r>
          </a:p>
          <a:p>
            <a:pPr lvl="1"/>
            <a:r>
              <a:rPr lang="en-US" sz="2600" u="none" strike="noStrike" baseline="0" dirty="0"/>
              <a:t>synthesizing vitamin D</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19-1</a:t>
              </a:r>
            </a:p>
          </p:txBody>
        </p:sp>
      </p:grpSp>
    </p:spTree>
    <p:extLst>
      <p:ext uri="{BB962C8B-B14F-4D97-AF65-F5344CB8AC3E}">
        <p14:creationId xmlns:p14="http://schemas.microsoft.com/office/powerpoint/2010/main" val="25177096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B0867-6F9B-489D-84E3-D7DC8B243644}"/>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A73BE74E-52B4-4ED6-BF53-9D7969B277B9}"/>
              </a:ext>
            </a:extLst>
          </p:cNvPr>
          <p:cNvSpPr>
            <a:spLocks noGrp="1"/>
          </p:cNvSpPr>
          <p:nvPr>
            <p:ph type="body" idx="1"/>
          </p:nvPr>
        </p:nvSpPr>
        <p:spPr/>
        <p:txBody>
          <a:bodyPr/>
          <a:lstStyle/>
          <a:p>
            <a:pPr marR="0" lvl="0" rtl="0"/>
            <a:r>
              <a:rPr lang="en-US" u="none" strike="noStrike" baseline="0" dirty="0"/>
              <a:t>You instruct a race official to close the site to ensure that no other cyclists crash into the scene. Patient can speak to you normally, so he has an airway and is breathing, and his heart is pumping blood. Using standard precautions, you apply direct pressure to the “spurting” wrist laceration using a sterile dressing. The deep laceration over patient’s wrist continues to bleed. A large bruise over the superior-lateral aspect of patient’s left shoulder is tender to the touch, and multiple abrasions are apparent over the lateral aspect of patient’s lower leg. </a:t>
            </a:r>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31092602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B0867-6F9B-489D-84E3-D7DC8B243644}"/>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A73BE74E-52B4-4ED6-BF53-9D7969B277B9}"/>
              </a:ext>
            </a:extLst>
          </p:cNvPr>
          <p:cNvSpPr>
            <a:spLocks noGrp="1"/>
          </p:cNvSpPr>
          <p:nvPr>
            <p:ph type="body" idx="1"/>
          </p:nvPr>
        </p:nvSpPr>
        <p:spPr/>
        <p:txBody>
          <a:bodyPr/>
          <a:lstStyle/>
          <a:p>
            <a:pPr marR="0" lvl="0" rtl="0"/>
            <a:r>
              <a:rPr lang="en-US" u="none" strike="noStrike" baseline="0" dirty="0"/>
              <a:t>Many of the abrasions contain dirt and small stones that appear to be ground into the skin and are slowly oozing blood. The cyclist also has large abrasions on the palms of both hands. He can rotate his left arm in all directions without an increase in pain. SAMPLE is noncontributory. All extremities have normal motor and sensory function. Patient’s pulse is 100 beats per minute, and his respirations are 16 breaths per minute.</a:t>
            </a:r>
          </a:p>
          <a:p>
            <a:pPr marL="0" marR="0" lvl="0" indent="0" rtl="0">
              <a:buNone/>
            </a:pPr>
            <a:endParaRPr lang="en-US" u="none" strike="noStrike" baseline="0" dirty="0"/>
          </a:p>
          <a:p>
            <a:pPr marR="0" lvl="0" rtl="0"/>
            <a:r>
              <a:rPr lang="en-US" i="1" u="none" strike="noStrike" baseline="0" dirty="0"/>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38626129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5A561-053E-46EB-82B6-820904D48987}"/>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5634576C-1346-4F2A-8416-D019394F630C}"/>
              </a:ext>
            </a:extLst>
          </p:cNvPr>
          <p:cNvSpPr>
            <a:spLocks noGrp="1"/>
          </p:cNvSpPr>
          <p:nvPr>
            <p:ph type="body" idx="1"/>
          </p:nvPr>
        </p:nvSpPr>
        <p:spPr>
          <a:xfrm>
            <a:off x="878205" y="2070354"/>
            <a:ext cx="10435590" cy="4282821"/>
          </a:xfrm>
        </p:spPr>
        <p:txBody>
          <a:bodyPr/>
          <a:lstStyle/>
          <a:p>
            <a:pPr marR="0" lvl="0" rtl="0"/>
            <a:r>
              <a:rPr lang="en-US" u="none" strike="noStrike" baseline="0" dirty="0"/>
              <a:t>You apply more dressings over the wrist, and bleeding continues. Thinking the man cut his radial artery, you pull your tourniquet out of your pack and place it on his arm above the cut and below the elbow, tightening it appropriately. The bleeding stops. You mark the time the tourniquet was applied on the arm bandage. Realizing you have a major bleed, you call base, requesting immediate transport, saying you have applied a tourniquet. While waiting on transport, you wrap the lower leg abrasions with a roller bandage. Next, you bandage patient’s hands to prevent further contamination. You then recheck the distal circulation, motor function, and sensation to ensure that the bandages are not too tight. A sling is placed on the arm with the shoulder injury. An ambulance arrives shortly thereafter and transfers patient to a trauma center that is 30 minutes away. Patient has surgery to repair the lacerated radial artery.</a:t>
            </a:r>
          </a:p>
        </p:txBody>
      </p:sp>
    </p:spTree>
    <p:extLst>
      <p:ext uri="{BB962C8B-B14F-4D97-AF65-F5344CB8AC3E}">
        <p14:creationId xmlns:p14="http://schemas.microsoft.com/office/powerpoint/2010/main" val="22354024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28736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3A600-1AE6-4808-A3A4-FCE0D4ABD69C}"/>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19-1: Controlling Bleeding</a:t>
            </a:r>
          </a:p>
        </p:txBody>
      </p:sp>
      <p:sp>
        <p:nvSpPr>
          <p:cNvPr id="3" name="Text Placeholder 2">
            <a:extLst>
              <a:ext uri="{FF2B5EF4-FFF2-40B4-BE49-F238E27FC236}">
                <a16:creationId xmlns:a16="http://schemas.microsoft.com/office/drawing/2014/main" xmlns="" id="{29A6CE9E-3A6F-441B-B345-A19F4CFC5FF7}"/>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Expose the area to see the wound. Open, cut, or remove clothing. Place a sterile dressing over the wound and apply direct pressure. If you find life-threatening bleeding, control this immediately.</a:t>
            </a:r>
            <a:r>
              <a:rPr lang="en-US" b="0" i="0" u="none" strike="noStrike" baseline="0" dirty="0">
                <a:highlight>
                  <a:srgbClr val="FFFF00"/>
                </a:highlight>
              </a:rPr>
              <a:t> </a:t>
            </a:r>
          </a:p>
        </p:txBody>
      </p:sp>
      <p:pic>
        <p:nvPicPr>
          <p:cNvPr id="6" name="Picture 2" descr="Photo shows the wound in the upper thigh of the patient exposed with blood dripping in lines from it. A pair of gloved hands is holding a sterile dressing over the wound while another pair is holding a belt 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768" y="2158597"/>
            <a:ext cx="4413744" cy="295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5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087CF-3BCB-4D7D-85F6-E5EC8A465F2F}"/>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19-1: Controlling Bleeding</a:t>
            </a:r>
          </a:p>
        </p:txBody>
      </p:sp>
      <p:sp>
        <p:nvSpPr>
          <p:cNvPr id="3" name="Text Placeholder 2">
            <a:extLst>
              <a:ext uri="{FF2B5EF4-FFF2-40B4-BE49-F238E27FC236}">
                <a16:creationId xmlns:a16="http://schemas.microsoft.com/office/drawing/2014/main" xmlns="" id="{49E48BD9-EAF1-460A-AF83-1D69459CF449}"/>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If the bleeding does not stop, add other sterile dressings over the first dressing and again apply direct pressure. When applying direct pressure to a wound, always observe standard precautions by wearing appropriate PPE.</a:t>
            </a:r>
            <a:r>
              <a:rPr lang="en-US" b="0" i="0" u="none" strike="noStrike" baseline="0" dirty="0">
                <a:highlight>
                  <a:srgbClr val="FFFF00"/>
                </a:highlight>
              </a:rPr>
              <a:t> </a:t>
            </a:r>
          </a:p>
        </p:txBody>
      </p:sp>
      <p:pic>
        <p:nvPicPr>
          <p:cNvPr id="3074" name="Picture 2" descr="Photo shows the wound in the upper thigh of the patient exposed with blood dripping in lines from it. A pair of gloved hands is holding a sterile dressing over the wound while another pair is holding a belt 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768" y="2158597"/>
            <a:ext cx="4413744" cy="295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2CA3B-7D28-4E34-BE38-2F7744DDAC00}"/>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19-1: Controlling Bleeding</a:t>
            </a:r>
          </a:p>
        </p:txBody>
      </p:sp>
      <p:sp>
        <p:nvSpPr>
          <p:cNvPr id="3" name="Text Placeholder 2">
            <a:extLst>
              <a:ext uri="{FF2B5EF4-FFF2-40B4-BE49-F238E27FC236}">
                <a16:creationId xmlns:a16="http://schemas.microsoft.com/office/drawing/2014/main" xmlns="" id="{AD9541E3-91F3-4CE7-BCCE-35DBAF9EEC0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Bandage extremity.</a:t>
            </a:r>
            <a:r>
              <a:rPr lang="en-US" b="0" i="0" u="none" strike="noStrike" baseline="0" dirty="0">
                <a:highlight>
                  <a:srgbClr val="FFFF00"/>
                </a:highlight>
              </a:rPr>
              <a:t> </a:t>
            </a:r>
          </a:p>
        </p:txBody>
      </p:sp>
      <p:pic>
        <p:nvPicPr>
          <p:cNvPr id="6" name="Picture 2" descr="Photo shows the wound in the upper thigh of the patient exposed with blood dripping in lines from it. A pair of gloved hands is holding a sterile dressing over the wound while another pair is holding a belt 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768" y="2158597"/>
            <a:ext cx="4413744" cy="295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4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98910-FFDB-4DC6-B44E-D6CE69C27B5E}"/>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19-2: Applying a Tourniquet</a:t>
            </a:r>
          </a:p>
        </p:txBody>
      </p:sp>
      <p:sp>
        <p:nvSpPr>
          <p:cNvPr id="3" name="Text Placeholder 2">
            <a:extLst>
              <a:ext uri="{FF2B5EF4-FFF2-40B4-BE49-F238E27FC236}">
                <a16:creationId xmlns:a16="http://schemas.microsoft.com/office/drawing/2014/main" xmlns="" id="{DFA8D123-93B4-4856-83E2-73C559CA01E5}"/>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While preparing the tourniquet, apply direct pressure to a dressing placed over the wound.</a:t>
            </a:r>
            <a:r>
              <a:rPr lang="en-US" b="0" i="0" u="none" strike="noStrike" baseline="0" dirty="0">
                <a:highlight>
                  <a:srgbClr val="FFFF00"/>
                </a:highlight>
              </a:rPr>
              <a:t> </a:t>
            </a:r>
          </a:p>
        </p:txBody>
      </p:sp>
      <p:pic>
        <p:nvPicPr>
          <p:cNvPr id="6" name="Picture 3" descr="Photo shows a patient with a wound in her hand sitting cross legged on the floor. Two O E C technicians are crouched near her. One of them is holding gauze over the wound while the other is holding the Tourniquet ready. " title="Photo shows the step to apply a Tourni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442" y="2322987"/>
            <a:ext cx="4063780" cy="30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88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54235-F023-4712-90E6-D4ED11E48CF7}"/>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19-2: Applying a Tourniquet</a:t>
            </a:r>
          </a:p>
        </p:txBody>
      </p:sp>
      <p:sp>
        <p:nvSpPr>
          <p:cNvPr id="3" name="Text Placeholder 2">
            <a:extLst>
              <a:ext uri="{FF2B5EF4-FFF2-40B4-BE49-F238E27FC236}">
                <a16:creationId xmlns:a16="http://schemas.microsoft.com/office/drawing/2014/main" xmlns="" id="{73A66F1F-533A-4583-80B6-8B9B24CBAEC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Place the tourniquet around the injured extremity several inches above (proximal to) the injury but not over a joint. </a:t>
            </a:r>
            <a:endParaRPr lang="en-US" b="0" i="0" u="none" strike="noStrike" baseline="0" dirty="0">
              <a:highlight>
                <a:srgbClr val="FFFF00"/>
              </a:highlight>
            </a:endParaRPr>
          </a:p>
        </p:txBody>
      </p:sp>
      <p:pic>
        <p:nvPicPr>
          <p:cNvPr id="5" name="Picture 4" descr="Photo shows a pair of gloved hands applying pressure over the wound with a gauze while another pair of hands ties the Tourniquet several inches above (proximal to) the injury below the shoulder joint. " title="Photo shows the step to apply a Tourni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682" y="2210366"/>
            <a:ext cx="3970008" cy="29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4E8D1-EFE9-4E75-9547-8EB61E6ADDEF}"/>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19-2: Applying a Tourniquet</a:t>
            </a:r>
          </a:p>
        </p:txBody>
      </p:sp>
      <p:sp>
        <p:nvSpPr>
          <p:cNvPr id="3" name="Text Placeholder 2">
            <a:extLst>
              <a:ext uri="{FF2B5EF4-FFF2-40B4-BE49-F238E27FC236}">
                <a16:creationId xmlns:a16="http://schemas.microsoft.com/office/drawing/2014/main" xmlns="" id="{AF9CCCDF-FE4D-4B98-B74C-8131086E6A4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Pack large wounds with gauze. Twist the rod to tighten the tourniquet only to the extent needed to control the bleeding.</a:t>
            </a:r>
            <a:r>
              <a:rPr lang="en-US" b="0" i="0" u="none" strike="noStrike" baseline="0" dirty="0">
                <a:highlight>
                  <a:srgbClr val="FFFF00"/>
                </a:highlight>
              </a:rPr>
              <a:t> </a:t>
            </a:r>
          </a:p>
        </p:txBody>
      </p:sp>
      <p:pic>
        <p:nvPicPr>
          <p:cNvPr id="5" name="Picture 2" descr="Photo shows a pair of gloved hands applying pressure over the wound with gauze while another pair of hands is twisting and tightening the rod on the Tourniquet." title="Photo shows the step to apply a Tourni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989" y="2321645"/>
            <a:ext cx="4097722" cy="311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3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33BA3-9BD9-48C9-8EB5-D1D876A8349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Skin Anatomy</a:t>
            </a:r>
          </a:p>
        </p:txBody>
      </p:sp>
      <p:sp>
        <p:nvSpPr>
          <p:cNvPr id="3" name="Text Placeholder 2">
            <a:extLst>
              <a:ext uri="{FF2B5EF4-FFF2-40B4-BE49-F238E27FC236}">
                <a16:creationId xmlns:a16="http://schemas.microsoft.com/office/drawing/2014/main" xmlns="" id="{F0EBC43B-829D-4875-BA32-94DEEFDB740E}"/>
              </a:ext>
            </a:extLst>
          </p:cNvPr>
          <p:cNvSpPr>
            <a:spLocks noGrp="1"/>
          </p:cNvSpPr>
          <p:nvPr>
            <p:ph type="body" sz="half" idx="2"/>
          </p:nvPr>
        </p:nvSpPr>
        <p:spPr>
          <a:xfrm>
            <a:off x="361507" y="1797376"/>
            <a:ext cx="4765185" cy="4318944"/>
          </a:xfrm>
        </p:spPr>
        <p:txBody>
          <a:bodyPr>
            <a:normAutofit/>
          </a:bodyPr>
          <a:lstStyle/>
          <a:p>
            <a:pPr marL="342900" indent="-342900">
              <a:lnSpc>
                <a:spcPct val="90000"/>
              </a:lnSpc>
              <a:buFont typeface="Arial" charset="0"/>
              <a:buChar char="•"/>
            </a:pPr>
            <a:r>
              <a:rPr lang="en-US" sz="2600" dirty="0"/>
              <a:t>C</a:t>
            </a:r>
            <a:r>
              <a:rPr lang="en-US" sz="2600" u="none" strike="noStrike" baseline="0" dirty="0"/>
              <a:t>onsists of two layers: </a:t>
            </a:r>
          </a:p>
          <a:p>
            <a:pPr marL="514350" indent="-514350">
              <a:lnSpc>
                <a:spcPct val="90000"/>
              </a:lnSpc>
              <a:buFont typeface="+mj-lt"/>
              <a:buAutoNum type="arabicPeriod"/>
            </a:pPr>
            <a:r>
              <a:rPr lang="en-US" dirty="0"/>
              <a:t>T</a:t>
            </a:r>
            <a:r>
              <a:rPr lang="en-US" u="none" strike="noStrike" baseline="0" dirty="0"/>
              <a:t>he epidermis, which lies on the surface and is several layers thick</a:t>
            </a:r>
          </a:p>
          <a:p>
            <a:pPr marL="514350" indent="-514350">
              <a:lnSpc>
                <a:spcPct val="90000"/>
              </a:lnSpc>
              <a:buFont typeface="+mj-lt"/>
              <a:buAutoNum type="arabicPeriod"/>
            </a:pPr>
            <a:r>
              <a:rPr lang="en-US" dirty="0"/>
              <a:t>T</a:t>
            </a:r>
            <a:r>
              <a:rPr lang="en-US" u="none" strike="noStrike" baseline="0" dirty="0"/>
              <a:t>he dermis, which lies beneath the epidermis and contains several unique structures</a:t>
            </a:r>
          </a:p>
          <a:p>
            <a:pPr marL="342900" indent="-342900">
              <a:lnSpc>
                <a:spcPct val="90000"/>
              </a:lnSpc>
              <a:buFont typeface="Arial" charset="0"/>
              <a:buChar char="•"/>
            </a:pPr>
            <a:r>
              <a:rPr lang="en-US" u="none" strike="noStrike" baseline="0" dirty="0"/>
              <a:t>Beneath the dermis are the subcutaneous tissue, muscles, bones, and other underlying structures.</a:t>
            </a:r>
          </a:p>
        </p:txBody>
      </p:sp>
      <p:grpSp>
        <p:nvGrpSpPr>
          <p:cNvPr id="6" name="Group 5"/>
          <p:cNvGrpSpPr/>
          <p:nvPr/>
        </p:nvGrpSpPr>
        <p:grpSpPr>
          <a:xfrm>
            <a:off x="10189211" y="448868"/>
            <a:ext cx="1348511" cy="1348508"/>
            <a:chOff x="9615052" y="502721"/>
            <a:chExt cx="1348511" cy="1348508"/>
          </a:xfrm>
        </p:grpSpPr>
        <p:sp>
          <p:nvSpPr>
            <p:cNvPr id="7" name="Cross 6"/>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19-2</a:t>
              </a:r>
            </a:p>
          </p:txBody>
        </p:sp>
      </p:grpSp>
      <p:pic>
        <p:nvPicPr>
          <p:cNvPr id="1026" name="Picture 2" descr="The outer most epidermis has the hair coming out of it and pores on its surface. Germinal layer of epidermis is below the surface of the epidermis. The inner dermis has the following structures in it: Sebaceous gland attached to the hair, Blood vessel and Nerve (sensory) running across it up to the epidermis, Hair follicle, sweat glands coiled to lead to the pores, Erector pillae muscle between the hair and the epidermis, the Subcutaneous tissue below the dermis has the following: patches of Subcutaneous fat, blood vessels, a thin line of fascia followed by the muscle at the bottom." title="Illustration shows the layers of the skin and underlying structur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761" y="2211388"/>
            <a:ext cx="4664075" cy="323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7EE42-A3CF-49A7-960C-1E1A94E0FC98}"/>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19-3: Using a Self-Adhering Roller Bandage</a:t>
            </a:r>
          </a:p>
        </p:txBody>
      </p:sp>
      <p:sp>
        <p:nvSpPr>
          <p:cNvPr id="3" name="Text Placeholder 2">
            <a:extLst>
              <a:ext uri="{FF2B5EF4-FFF2-40B4-BE49-F238E27FC236}">
                <a16:creationId xmlns:a16="http://schemas.microsoft.com/office/drawing/2014/main" xmlns="" id="{C0AE365A-1DCE-4AD1-A488-66FA00DEF611}"/>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Use your hand to hold the dressing in place and secure the roller bandage with several wraps around the wound.</a:t>
            </a:r>
            <a:r>
              <a:rPr lang="en-US" b="0" i="0" u="none" strike="noStrike" baseline="0" dirty="0">
                <a:highlight>
                  <a:srgbClr val="FFFF00"/>
                </a:highlight>
              </a:rPr>
              <a:t> </a:t>
            </a:r>
          </a:p>
        </p:txBody>
      </p:sp>
      <p:pic>
        <p:nvPicPr>
          <p:cNvPr id="5122" name="Picture 2" descr="Photo shows the leg of a patient with blood dripping in a line from the wound. One gloved hand is holding the dressing in place while the other is securing the roller bandage with several wraps around the w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36" y="1555900"/>
            <a:ext cx="4222474" cy="315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2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15D2F-9FD3-4FC5-A843-560D7DA14C69}"/>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19-3: Using a Self-Adhering Roller Bandage</a:t>
            </a:r>
          </a:p>
        </p:txBody>
      </p:sp>
      <p:sp>
        <p:nvSpPr>
          <p:cNvPr id="3" name="Text Placeholder 2">
            <a:extLst>
              <a:ext uri="{FF2B5EF4-FFF2-40B4-BE49-F238E27FC236}">
                <a16:creationId xmlns:a16="http://schemas.microsoft.com/office/drawing/2014/main" xmlns="" id="{2426CDB3-F21C-4F68-A870-F42AA9EE57F7}"/>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After the dressing and bandage are anchored, continue to wrap the bandage around the wound, overlapping it and keeping it snug. </a:t>
            </a:r>
            <a:endParaRPr lang="en-US" b="0" i="0" u="none" strike="noStrike" baseline="0" dirty="0">
              <a:highlight>
                <a:srgbClr val="FFFF00"/>
              </a:highlight>
            </a:endParaRPr>
          </a:p>
        </p:txBody>
      </p:sp>
      <p:pic>
        <p:nvPicPr>
          <p:cNvPr id="6" name="Picture 2" descr="Photo shows the leg of a patient with blood dripping in a line from the wound. One gloved hand is holding the dressing in place while the other is securing the roller bandage with several wraps around the w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36" y="1555900"/>
            <a:ext cx="4222474" cy="315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9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CD44F-777C-4B2E-8EB2-326ACBDA6C03}"/>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19-3: Using a Self-Adhering Roller Bandage</a:t>
            </a:r>
          </a:p>
        </p:txBody>
      </p:sp>
      <p:sp>
        <p:nvSpPr>
          <p:cNvPr id="3" name="Text Placeholder 2">
            <a:extLst>
              <a:ext uri="{FF2B5EF4-FFF2-40B4-BE49-F238E27FC236}">
                <a16:creationId xmlns:a16="http://schemas.microsoft.com/office/drawing/2014/main" xmlns="" id="{F4816E26-FD7F-4EA1-95B9-2434A15B8DD8}"/>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After covering an area larger than the wound, tie the bandage in place or secure it with tape.</a:t>
            </a:r>
            <a:r>
              <a:rPr lang="en-US" b="0" i="0" u="none" strike="noStrike" baseline="0" dirty="0">
                <a:highlight>
                  <a:srgbClr val="FFFF00"/>
                </a:highlight>
              </a:rPr>
              <a:t> </a:t>
            </a:r>
          </a:p>
        </p:txBody>
      </p:sp>
      <p:pic>
        <p:nvPicPr>
          <p:cNvPr id="6" name="Picture 2" descr="Photo shows the leg of a patient with blood dripping in a line from the wound. One gloved hand is holding the dressing in place while the other is securing the roller bandage with several wraps around the w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36" y="1555900"/>
            <a:ext cx="4222474" cy="315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C92371-9979-4B05-A218-4C0F820C9D12}"/>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19-4: Using an Occlusive Dressing</a:t>
            </a:r>
          </a:p>
        </p:txBody>
      </p:sp>
      <p:sp>
        <p:nvSpPr>
          <p:cNvPr id="3" name="Text Placeholder 2">
            <a:extLst>
              <a:ext uri="{FF2B5EF4-FFF2-40B4-BE49-F238E27FC236}">
                <a16:creationId xmlns:a16="http://schemas.microsoft.com/office/drawing/2014/main" xmlns="" id="{D77E3B26-F003-4624-B263-0D7102C5946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Cover neck wound with an airtight dressing and apply manual pressure. Do not compress both carotid arteries at the same time as this may impair circulation to the brain. </a:t>
            </a:r>
          </a:p>
          <a:p>
            <a:pPr marR="0" lvl="0" rtl="0"/>
            <a:r>
              <a:rPr lang="en-US" b="0" i="0" u="none" strike="noStrike" baseline="0" dirty="0"/>
              <a:t>Note: In the case of an open chest wound, seal only 3 sides of the occlusive dressing to allow air to escape on expiration.</a:t>
            </a:r>
          </a:p>
        </p:txBody>
      </p:sp>
      <p:pic>
        <p:nvPicPr>
          <p:cNvPr id="6146" name="Picture 2" descr="Photo shows a woman with an open wound at the throat. A pair of gloved hands is sealing the wound with an occlusive dr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383" y="1882519"/>
            <a:ext cx="4581252" cy="338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79A93-CF77-48BD-ABC1-80F70C9D91D6}"/>
              </a:ext>
            </a:extLst>
          </p:cNvPr>
          <p:cNvSpPr>
            <a:spLocks noGrp="1"/>
          </p:cNvSpPr>
          <p:nvPr>
            <p:ph type="title"/>
          </p:nvPr>
        </p:nvSpPr>
        <p:spPr>
          <a:xfrm>
            <a:off x="0" y="121033"/>
            <a:ext cx="12192000" cy="1002089"/>
          </a:xfrm>
        </p:spPr>
        <p:txBody>
          <a:bodyPr anchor="ctr">
            <a:normAutofit/>
          </a:bodyPr>
          <a:lstStyle/>
          <a:p>
            <a:r>
              <a:rPr lang="en-US" i="0" u="none" strike="noStrike" baseline="0" dirty="0"/>
              <a:t>OEC Skill 19-5: </a:t>
            </a:r>
            <a:r>
              <a:rPr lang="en-US" dirty="0"/>
              <a:t>Using a Triangular Bandage Bandana Wrap</a:t>
            </a:r>
            <a:endParaRPr lang="en-US" i="0" u="none" strike="noStrike" baseline="0" dirty="0"/>
          </a:p>
        </p:txBody>
      </p:sp>
      <p:sp>
        <p:nvSpPr>
          <p:cNvPr id="3" name="Text Placeholder 2">
            <a:extLst>
              <a:ext uri="{FF2B5EF4-FFF2-40B4-BE49-F238E27FC236}">
                <a16:creationId xmlns:a16="http://schemas.microsoft.com/office/drawing/2014/main" xmlns="" id="{FED39440-08C7-4886-B9F3-381577AA9742}"/>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Fold a triangular bandage making a 3” hem. Position over the head with the point hanging down the back of the neck.</a:t>
            </a:r>
            <a:r>
              <a:rPr lang="en-US" b="0" i="0" u="none" strike="noStrike" baseline="0" dirty="0">
                <a:highlight>
                  <a:srgbClr val="FFFF00"/>
                </a:highlight>
              </a:rPr>
              <a:t> </a:t>
            </a:r>
          </a:p>
        </p:txBody>
      </p:sp>
      <p:pic>
        <p:nvPicPr>
          <p:cNvPr id="11" name="Picture 5" descr="Photo shows the back of a patient’s head with a bandana t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662" y="2006478"/>
            <a:ext cx="4316904" cy="32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A3C1F-FAE0-41DA-B5EC-9F7456469F95}"/>
              </a:ext>
            </a:extLst>
          </p:cNvPr>
          <p:cNvSpPr>
            <a:spLocks noGrp="1"/>
          </p:cNvSpPr>
          <p:nvPr>
            <p:ph type="title"/>
          </p:nvPr>
        </p:nvSpPr>
        <p:spPr>
          <a:xfrm>
            <a:off x="0" y="121033"/>
            <a:ext cx="12192000" cy="1002089"/>
          </a:xfrm>
        </p:spPr>
        <p:txBody>
          <a:bodyPr anchor="ctr">
            <a:normAutofit/>
          </a:bodyPr>
          <a:lstStyle/>
          <a:p>
            <a:r>
              <a:rPr lang="en-US" dirty="0"/>
              <a:t>OEC Skill 19-5: Using a Triangular Bandage Bandana Wrap</a:t>
            </a:r>
            <a:endParaRPr lang="en-US" i="0" u="none" strike="noStrike" baseline="0" dirty="0"/>
          </a:p>
        </p:txBody>
      </p:sp>
      <p:sp>
        <p:nvSpPr>
          <p:cNvPr id="3" name="Text Placeholder 2">
            <a:extLst>
              <a:ext uri="{FF2B5EF4-FFF2-40B4-BE49-F238E27FC236}">
                <a16:creationId xmlns:a16="http://schemas.microsoft.com/office/drawing/2014/main" xmlns="" id="{530632E0-ADD1-4BE1-8821-CEF8F0F7E1A5}"/>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Draw the ends together and tie at the back of the head.</a:t>
            </a:r>
            <a:r>
              <a:rPr lang="en-US" b="0" i="0" u="none" strike="noStrike" baseline="0" dirty="0">
                <a:highlight>
                  <a:srgbClr val="FFFF00"/>
                </a:highlight>
              </a:rPr>
              <a:t> </a:t>
            </a:r>
          </a:p>
        </p:txBody>
      </p:sp>
      <p:pic>
        <p:nvPicPr>
          <p:cNvPr id="6" name="Picture 6" descr="A photo shows a pair of gloved hands pulling the ends of a triangular bandage bandana wrap at the back of a person’s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611" y="1945835"/>
            <a:ext cx="4378922" cy="323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82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3B1FA5-9953-4194-BE46-FE9F48371B76}"/>
              </a:ext>
            </a:extLst>
          </p:cNvPr>
          <p:cNvSpPr>
            <a:spLocks noGrp="1"/>
          </p:cNvSpPr>
          <p:nvPr>
            <p:ph type="title"/>
          </p:nvPr>
        </p:nvSpPr>
        <p:spPr>
          <a:xfrm>
            <a:off x="0" y="121033"/>
            <a:ext cx="12192000" cy="1002089"/>
          </a:xfrm>
        </p:spPr>
        <p:txBody>
          <a:bodyPr anchor="ctr">
            <a:normAutofit/>
          </a:bodyPr>
          <a:lstStyle/>
          <a:p>
            <a:r>
              <a:rPr lang="en-US" dirty="0"/>
              <a:t>OEC Skill 19-5: Using a Triangular Bandage Bandana Wrap</a:t>
            </a:r>
            <a:endParaRPr lang="en-US" i="0" u="none" strike="noStrike" baseline="0" dirty="0"/>
          </a:p>
        </p:txBody>
      </p:sp>
      <p:sp>
        <p:nvSpPr>
          <p:cNvPr id="3" name="Text Placeholder 2">
            <a:extLst>
              <a:ext uri="{FF2B5EF4-FFF2-40B4-BE49-F238E27FC236}">
                <a16:creationId xmlns:a16="http://schemas.microsoft.com/office/drawing/2014/main" xmlns="" id="{B3CD8709-5977-4B09-A59C-DF9907BFC166}"/>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Lift the point of the triangular bandage, fold it over, and tuck it behind the knot. Smooth the bandage.</a:t>
            </a:r>
            <a:r>
              <a:rPr lang="en-US" b="0" i="0" u="none" strike="noStrike" baseline="0" dirty="0">
                <a:highlight>
                  <a:srgbClr val="FFFF00"/>
                </a:highlight>
              </a:rPr>
              <a:t> </a:t>
            </a:r>
          </a:p>
        </p:txBody>
      </p:sp>
      <p:pic>
        <p:nvPicPr>
          <p:cNvPr id="5" name="Picture 7" descr="A photo shows the head of a person wrapped with a cloth. At the back of the head, the knotted cloth is rolled and tucked behind the kn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897" y="2009940"/>
            <a:ext cx="4327690" cy="331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9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CB434-9062-49B3-81B5-E69E34DE40F2}"/>
              </a:ext>
            </a:extLst>
          </p:cNvPr>
          <p:cNvSpPr>
            <a:spLocks noGrp="1"/>
          </p:cNvSpPr>
          <p:nvPr>
            <p:ph type="title"/>
          </p:nvPr>
        </p:nvSpPr>
        <p:spPr>
          <a:xfrm>
            <a:off x="0" y="121033"/>
            <a:ext cx="12192000" cy="1002089"/>
          </a:xfrm>
        </p:spPr>
        <p:txBody>
          <a:bodyPr anchor="ctr">
            <a:normAutofit/>
          </a:bodyPr>
          <a:lstStyle/>
          <a:p>
            <a:pPr marR="0" rtl="0"/>
            <a:r>
              <a:rPr lang="sv-SE" i="0" u="none" strike="noStrike" baseline="0" dirty="0"/>
              <a:t>OEC Skill 19-6: Bandaging a Finger</a:t>
            </a:r>
          </a:p>
        </p:txBody>
      </p:sp>
      <p:sp>
        <p:nvSpPr>
          <p:cNvPr id="3" name="Text Placeholder 2">
            <a:extLst>
              <a:ext uri="{FF2B5EF4-FFF2-40B4-BE49-F238E27FC236}">
                <a16:creationId xmlns:a16="http://schemas.microsoft.com/office/drawing/2014/main" xmlns="" id="{11AD3A61-1199-4BFD-B58E-8FCD4A498A20}"/>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While supporting the injured finger, secure the dressing and begin to wrap the finger with a roller bandage.</a:t>
            </a:r>
            <a:r>
              <a:rPr lang="en-US" b="0" i="0" u="none" strike="noStrike" baseline="0" dirty="0">
                <a:highlight>
                  <a:srgbClr val="FFFF00"/>
                </a:highlight>
              </a:rPr>
              <a:t> </a:t>
            </a:r>
          </a:p>
        </p:txBody>
      </p:sp>
      <p:pic>
        <p:nvPicPr>
          <p:cNvPr id="8194" name="Picture 2" descr="Photo shows the index finger and the hand wrapped in roller band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760" y="2396737"/>
            <a:ext cx="4475708" cy="277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5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3D505-2596-43E4-8551-D8C2267A8FE1}"/>
              </a:ext>
            </a:extLst>
          </p:cNvPr>
          <p:cNvSpPr>
            <a:spLocks noGrp="1"/>
          </p:cNvSpPr>
          <p:nvPr>
            <p:ph type="title"/>
          </p:nvPr>
        </p:nvSpPr>
        <p:spPr>
          <a:xfrm>
            <a:off x="0" y="121033"/>
            <a:ext cx="12192000" cy="1002089"/>
          </a:xfrm>
        </p:spPr>
        <p:txBody>
          <a:bodyPr anchor="ctr">
            <a:normAutofit/>
          </a:bodyPr>
          <a:lstStyle/>
          <a:p>
            <a:pPr marR="0" rtl="0"/>
            <a:r>
              <a:rPr lang="sv-SE" i="0" u="none" strike="noStrike" baseline="0" dirty="0"/>
              <a:t>OEC Skill 19-6: Bandaging a Finger</a:t>
            </a:r>
          </a:p>
        </p:txBody>
      </p:sp>
      <p:sp>
        <p:nvSpPr>
          <p:cNvPr id="3" name="Text Placeholder 2">
            <a:extLst>
              <a:ext uri="{FF2B5EF4-FFF2-40B4-BE49-F238E27FC236}">
                <a16:creationId xmlns:a16="http://schemas.microsoft.com/office/drawing/2014/main" xmlns="" id="{4158188A-AC35-4F2A-946B-C1864303ADF4}"/>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Secure the bandage with adhesive tape.</a:t>
            </a:r>
            <a:r>
              <a:rPr lang="en-US" b="0" i="0" u="none" strike="noStrike" baseline="0" dirty="0">
                <a:highlight>
                  <a:srgbClr val="FFFF00"/>
                </a:highlight>
              </a:rPr>
              <a:t> </a:t>
            </a:r>
          </a:p>
        </p:txBody>
      </p:sp>
      <p:pic>
        <p:nvPicPr>
          <p:cNvPr id="6" name="Picture 2" descr="Photo shows the index finger and the hand wrapped in roller band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760" y="2396737"/>
            <a:ext cx="4475708" cy="277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1B288-714F-421E-BD6B-AFA26E778794}"/>
              </a:ext>
            </a:extLst>
          </p:cNvPr>
          <p:cNvSpPr>
            <a:spLocks noGrp="1"/>
          </p:cNvSpPr>
          <p:nvPr>
            <p:ph type="title"/>
          </p:nvPr>
        </p:nvSpPr>
        <p:spPr>
          <a:xfrm>
            <a:off x="0" y="121033"/>
            <a:ext cx="12192000" cy="1002089"/>
          </a:xfrm>
        </p:spPr>
        <p:txBody>
          <a:bodyPr anchor="ctr">
            <a:normAutofit/>
          </a:bodyPr>
          <a:lstStyle/>
          <a:p>
            <a:pPr marR="0" rtl="0"/>
            <a:r>
              <a:rPr lang="sv-SE" i="0" u="none" strike="noStrike" baseline="0" dirty="0"/>
              <a:t>OEC Skill 19-6: Bandaging a Finger</a:t>
            </a:r>
          </a:p>
        </p:txBody>
      </p:sp>
      <p:sp>
        <p:nvSpPr>
          <p:cNvPr id="3" name="Text Placeholder 2">
            <a:extLst>
              <a:ext uri="{FF2B5EF4-FFF2-40B4-BE49-F238E27FC236}">
                <a16:creationId xmlns:a16="http://schemas.microsoft.com/office/drawing/2014/main" xmlns="" id="{33427E2B-15EA-46D3-BFE6-40827934BA0D}"/>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If appropriate, apply a splint to the finger.</a:t>
            </a:r>
            <a:r>
              <a:rPr lang="en-US" b="0" i="0" u="none" strike="noStrike" baseline="0" dirty="0">
                <a:highlight>
                  <a:srgbClr val="FFFF00"/>
                </a:highlight>
              </a:rPr>
              <a:t> </a:t>
            </a:r>
          </a:p>
        </p:txBody>
      </p:sp>
      <p:pic>
        <p:nvPicPr>
          <p:cNvPr id="6" name="Picture 2" descr="Photo shows the index finger and the hand wrapped in roller band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760" y="2396737"/>
            <a:ext cx="4475708" cy="277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3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49490-9381-42F7-87AC-129252F7CFC2}"/>
              </a:ext>
            </a:extLst>
          </p:cNvPr>
          <p:cNvSpPr>
            <a:spLocks noGrp="1"/>
          </p:cNvSpPr>
          <p:nvPr>
            <p:ph type="title"/>
          </p:nvPr>
        </p:nvSpPr>
        <p:spPr>
          <a:xfrm>
            <a:off x="0" y="141353"/>
            <a:ext cx="12192000" cy="1002089"/>
          </a:xfrm>
        </p:spPr>
        <p:txBody>
          <a:bodyPr/>
          <a:lstStyle/>
          <a:p>
            <a:pPr marR="0" rtl="0"/>
            <a:r>
              <a:rPr lang="en-US" b="1" i="0" u="none" strike="noStrike" kern="1600" baseline="0" dirty="0"/>
              <a:t>Skin Anatomy</a:t>
            </a:r>
          </a:p>
        </p:txBody>
      </p:sp>
      <p:sp>
        <p:nvSpPr>
          <p:cNvPr id="3" name="Text Placeholder 2">
            <a:extLst>
              <a:ext uri="{FF2B5EF4-FFF2-40B4-BE49-F238E27FC236}">
                <a16:creationId xmlns:a16="http://schemas.microsoft.com/office/drawing/2014/main" xmlns="" id="{01D16194-363D-4524-BA12-5FFD1DE88381}"/>
              </a:ext>
            </a:extLst>
          </p:cNvPr>
          <p:cNvSpPr>
            <a:spLocks noGrp="1"/>
          </p:cNvSpPr>
          <p:nvPr>
            <p:ph type="body" idx="1"/>
          </p:nvPr>
        </p:nvSpPr>
        <p:spPr>
          <a:xfrm>
            <a:off x="878205" y="2240797"/>
            <a:ext cx="10435590" cy="3862828"/>
          </a:xfrm>
        </p:spPr>
        <p:txBody>
          <a:bodyPr/>
          <a:lstStyle/>
          <a:p>
            <a:pPr marR="0" lvl="0" rtl="0"/>
            <a:r>
              <a:rPr lang="en-US" dirty="0"/>
              <a:t>E</a:t>
            </a:r>
            <a:r>
              <a:rPr lang="en-US" u="none" strike="noStrike" baseline="0" dirty="0"/>
              <a:t>pidermis </a:t>
            </a:r>
          </a:p>
          <a:p>
            <a:pPr lvl="1"/>
            <a:r>
              <a:rPr lang="en-US" dirty="0"/>
              <a:t>C</a:t>
            </a:r>
            <a:r>
              <a:rPr lang="en-US" u="none" strike="noStrike" baseline="0" dirty="0"/>
              <a:t>ontinuously produces new skin cells that steadily migrate toward the surface</a:t>
            </a:r>
          </a:p>
          <a:p>
            <a:pPr lvl="1"/>
            <a:r>
              <a:rPr lang="en-US" dirty="0"/>
              <a:t>P</a:t>
            </a:r>
            <a:r>
              <a:rPr lang="en-US" u="none" strike="noStrike" baseline="0" dirty="0"/>
              <a:t>rotective</a:t>
            </a:r>
            <a:r>
              <a:rPr lang="en-US" u="none" strike="noStrike" dirty="0"/>
              <a:t> layer that helps the body retain water and prevents bacteria and other organism from entering the body</a:t>
            </a:r>
            <a:endParaRPr lang="en-US" u="none" strike="noStrike" baseline="0" dirty="0"/>
          </a:p>
          <a:p>
            <a:pPr lvl="1"/>
            <a:r>
              <a:rPr lang="en-US" u="none" strike="noStrike" baseline="0" dirty="0"/>
              <a:t>Very thick on the soles of the feet, the palms of the hands, the back, and the scalp, but very thin in other areas of the body, such as the back of the hand </a:t>
            </a:r>
          </a:p>
          <a:p>
            <a:r>
              <a:rPr lang="en-US" dirty="0"/>
              <a:t>Dermis </a:t>
            </a:r>
          </a:p>
          <a:p>
            <a:pPr lvl="1"/>
            <a:r>
              <a:rPr lang="en-US" dirty="0"/>
              <a:t>Layer of the skin deep to the epidermis</a:t>
            </a:r>
          </a:p>
          <a:p>
            <a:pPr lvl="1"/>
            <a:r>
              <a:rPr lang="en-US" dirty="0"/>
              <a:t>Contains several important structures, including hair follicles, sebaceous (oil) glands, sweat glands, blood vessels, and specialized nerve endings</a:t>
            </a:r>
          </a:p>
          <a:p>
            <a:pPr lvl="1"/>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19-2</a:t>
              </a:r>
            </a:p>
          </p:txBody>
        </p:sp>
      </p:grpSp>
    </p:spTree>
    <p:extLst>
      <p:ext uri="{BB962C8B-B14F-4D97-AF65-F5344CB8AC3E}">
        <p14:creationId xmlns:p14="http://schemas.microsoft.com/office/powerpoint/2010/main" val="17284519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36B57-7B56-44A0-94AD-E0357A1274D9}"/>
              </a:ext>
            </a:extLst>
          </p:cNvPr>
          <p:cNvSpPr>
            <a:spLocks noGrp="1"/>
          </p:cNvSpPr>
          <p:nvPr>
            <p:ph type="title"/>
          </p:nvPr>
        </p:nvSpPr>
        <p:spPr>
          <a:xfrm>
            <a:off x="0" y="121033"/>
            <a:ext cx="12192000" cy="1002089"/>
          </a:xfrm>
        </p:spPr>
        <p:txBody>
          <a:bodyPr anchor="ctr">
            <a:normAutofit/>
          </a:bodyPr>
          <a:lstStyle/>
          <a:p>
            <a:pPr marR="0" rtl="0"/>
            <a:r>
              <a:rPr lang="sv-SE" i="0" u="none" strike="noStrike" baseline="0" dirty="0"/>
              <a:t>OEC Skill 19-6: Bandaging a Finger</a:t>
            </a:r>
          </a:p>
        </p:txBody>
      </p:sp>
      <p:sp>
        <p:nvSpPr>
          <p:cNvPr id="3" name="Text Placeholder 2">
            <a:extLst>
              <a:ext uri="{FF2B5EF4-FFF2-40B4-BE49-F238E27FC236}">
                <a16:creationId xmlns:a16="http://schemas.microsoft.com/office/drawing/2014/main" xmlns="" id="{C39B60A8-5A74-42F9-AC71-9EBFCD00D83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4. Secure the splint to the finger.</a:t>
            </a:r>
            <a:r>
              <a:rPr lang="en-US" b="0" i="0" u="none" strike="noStrike" baseline="0" dirty="0">
                <a:highlight>
                  <a:srgbClr val="FFFF00"/>
                </a:highlight>
              </a:rPr>
              <a:t> </a:t>
            </a:r>
          </a:p>
          <a:p>
            <a:pPr marR="0" lvl="0" rtl="0"/>
            <a:r>
              <a:rPr lang="en-US" b="0" i="0" u="none" strike="noStrike" baseline="0" dirty="0"/>
              <a:t>5. Use either a roller bandage or tape to secure the bandage to the hand.</a:t>
            </a:r>
            <a:r>
              <a:rPr lang="en-US" b="0" i="0" u="none" strike="noStrike" baseline="0" dirty="0">
                <a:highlight>
                  <a:srgbClr val="FFFF00"/>
                </a:highlight>
              </a:rPr>
              <a:t> </a:t>
            </a:r>
          </a:p>
        </p:txBody>
      </p:sp>
      <p:pic>
        <p:nvPicPr>
          <p:cNvPr id="6" name="Picture 2" descr="Photo shows the index finger and the hand wrapped in roller band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910" y="1856841"/>
            <a:ext cx="3403656" cy="2111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hoto shows the index finger and the hand wrapped in roller band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442" y="4274221"/>
            <a:ext cx="3403656" cy="211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B7778-A286-4965-97BB-7B413608FE5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19-7: Treating Closed Soft-Tissue Injuries</a:t>
            </a:r>
          </a:p>
        </p:txBody>
      </p:sp>
      <p:sp>
        <p:nvSpPr>
          <p:cNvPr id="3" name="Text Placeholder 2">
            <a:extLst>
              <a:ext uri="{FF2B5EF4-FFF2-40B4-BE49-F238E27FC236}">
                <a16:creationId xmlns:a16="http://schemas.microsoft.com/office/drawing/2014/main" xmlns="" id="{2D1F478E-0EF4-4C61-A026-972DF66DB4A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R—Rest: Cease activity or the use of the affected limb. Inactivity helps to reduce pain.</a:t>
            </a:r>
            <a:r>
              <a:rPr lang="en-US" b="0" i="0" u="none" strike="noStrike" baseline="0" dirty="0">
                <a:highlight>
                  <a:srgbClr val="FFFF00"/>
                </a:highlight>
              </a:rPr>
              <a:t> </a:t>
            </a:r>
          </a:p>
        </p:txBody>
      </p:sp>
      <p:pic>
        <p:nvPicPr>
          <p:cNvPr id="9219" name="Picture 3" descr="Photo shows two O E C technicians crouched near a patient with a leg wound, wrapping a bandage while holding the leg up slightly raised." title="Photo shows step for treating closed soft tissue inj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546" y="2356560"/>
            <a:ext cx="4452480" cy="27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5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BD1CA7-3496-4600-8860-549B47E2C935}"/>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19-7: Treating Closed Soft-Tissue Injuries</a:t>
            </a:r>
          </a:p>
        </p:txBody>
      </p:sp>
      <p:sp>
        <p:nvSpPr>
          <p:cNvPr id="3" name="Text Placeholder 2">
            <a:extLst>
              <a:ext uri="{FF2B5EF4-FFF2-40B4-BE49-F238E27FC236}">
                <a16:creationId xmlns:a16="http://schemas.microsoft.com/office/drawing/2014/main" xmlns="" id="{B2CE10DD-6202-4322-B997-BAD946F6BF34}"/>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I—Ice: Apply cold packs or ice for pain control. Use only for short intervals.</a:t>
            </a:r>
            <a:r>
              <a:rPr lang="en-US" b="0" i="0" u="none" strike="noStrike" baseline="0" dirty="0">
                <a:highlight>
                  <a:srgbClr val="FFFF00"/>
                </a:highlight>
              </a:rPr>
              <a:t> </a:t>
            </a:r>
          </a:p>
        </p:txBody>
      </p:sp>
      <p:pic>
        <p:nvPicPr>
          <p:cNvPr id="5" name="Picture 4" descr=" Photo shows the raised leg being lowered onto a commercial splint. " title="Photo shows step for treating closed soft tissue inj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319" y="2104607"/>
            <a:ext cx="4469168" cy="277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8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D83DE-0F9D-43FC-B02A-2C571F6B172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19-7: Treating Closed Soft-Tissue Injuries</a:t>
            </a:r>
          </a:p>
        </p:txBody>
      </p:sp>
      <p:sp>
        <p:nvSpPr>
          <p:cNvPr id="3" name="Text Placeholder 2">
            <a:extLst>
              <a:ext uri="{FF2B5EF4-FFF2-40B4-BE49-F238E27FC236}">
                <a16:creationId xmlns:a16="http://schemas.microsoft.com/office/drawing/2014/main" xmlns="" id="{44E8E896-2ADA-4DA3-B4D5-EFDA94D1DF8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S—Splint: Immobilize the injured part using either a commercial splint or one fabricated from available materials. Splinting helps decrease pain.</a:t>
            </a:r>
            <a:r>
              <a:rPr lang="en-US" b="0" i="0" u="none" strike="noStrike" baseline="0" dirty="0">
                <a:highlight>
                  <a:srgbClr val="FFFF00"/>
                </a:highlight>
              </a:rPr>
              <a:t> </a:t>
            </a:r>
          </a:p>
        </p:txBody>
      </p:sp>
      <p:pic>
        <p:nvPicPr>
          <p:cNvPr id="5" name="Picture 5" descr="Photo shows the leg being secured in the splint with straps." title="Photo shows step for treating closed soft tissue inj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372" y="2162736"/>
            <a:ext cx="4421890" cy="274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5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98188-3045-46C9-A14D-DF198F49C66F}"/>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19-7: Treating Closed Soft-Tissue Injuries</a:t>
            </a:r>
          </a:p>
        </p:txBody>
      </p:sp>
      <p:sp>
        <p:nvSpPr>
          <p:cNvPr id="3" name="Text Placeholder 2">
            <a:extLst>
              <a:ext uri="{FF2B5EF4-FFF2-40B4-BE49-F238E27FC236}">
                <a16:creationId xmlns:a16="http://schemas.microsoft.com/office/drawing/2014/main" xmlns="" id="{A3F4BDAE-34F3-447B-9FD3-30E20045B627}"/>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4. E—Elevate: Elevate the injured area above heart level to reduce pain.</a:t>
            </a:r>
            <a:r>
              <a:rPr lang="en-US" b="0" i="0" u="none" strike="noStrike" baseline="0" dirty="0">
                <a:highlight>
                  <a:srgbClr val="FFFF00"/>
                </a:highlight>
              </a:rPr>
              <a:t> </a:t>
            </a:r>
          </a:p>
        </p:txBody>
      </p:sp>
      <p:pic>
        <p:nvPicPr>
          <p:cNvPr id="5" name="Picture 2" descr="Photo shows the leg elevated using a pillow beneath it." title="Photo shows step for treating closed soft tissue inj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957" y="2385280"/>
            <a:ext cx="4405202" cy="269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8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EC3D1-26D6-42F7-A7C3-EF9BB59C228D}"/>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19-8: Stabilizing an Impaled Object</a:t>
            </a:r>
          </a:p>
        </p:txBody>
      </p:sp>
      <p:sp>
        <p:nvSpPr>
          <p:cNvPr id="3" name="Text Placeholder 2">
            <a:extLst>
              <a:ext uri="{FF2B5EF4-FFF2-40B4-BE49-F238E27FC236}">
                <a16:creationId xmlns:a16="http://schemas.microsoft.com/office/drawing/2014/main" xmlns="" id="{DA58C801-07FB-4756-BE82-86C2A2D87D12}"/>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Manually stabilize the object so that it cannot move and damage surrounding and underlying tissues while you perform the next steps in this procedure. </a:t>
            </a:r>
            <a:endParaRPr lang="en-US" b="0" i="0" u="none" strike="noStrike" baseline="0" dirty="0">
              <a:highlight>
                <a:srgbClr val="FFFF00"/>
              </a:highlight>
            </a:endParaRPr>
          </a:p>
        </p:txBody>
      </p:sp>
      <p:pic>
        <p:nvPicPr>
          <p:cNvPr id="10243" name="Picture 3" descr="Photo shows a patient lying on his back with an object impaled at the base of the throat and a part of it resting on his ch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281" y="1969310"/>
            <a:ext cx="4308636" cy="264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22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B9D1D-118B-4D7E-8AE1-4F70B63DDAEE}"/>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19-8: Stabilizing an Impaled Object</a:t>
            </a:r>
          </a:p>
        </p:txBody>
      </p:sp>
      <p:sp>
        <p:nvSpPr>
          <p:cNvPr id="3" name="Text Placeholder 2">
            <a:extLst>
              <a:ext uri="{FF2B5EF4-FFF2-40B4-BE49-F238E27FC236}">
                <a16:creationId xmlns:a16="http://schemas.microsoft.com/office/drawing/2014/main" xmlns="" id="{70CD49C1-DC65-4F8E-9C14-A28A4B1BD576}"/>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Remove or cut away all clothing surrounding the impaled object. Control bleeding by direct pressure. Apply a donut dressing around the impaled object. Stabilize the impaled object against the body.</a:t>
            </a:r>
            <a:r>
              <a:rPr lang="en-US" b="0" i="0" u="none" strike="noStrike" baseline="0" dirty="0">
                <a:highlight>
                  <a:srgbClr val="FFFF00"/>
                </a:highlight>
              </a:rPr>
              <a:t> </a:t>
            </a:r>
          </a:p>
        </p:txBody>
      </p:sp>
      <p:pic>
        <p:nvPicPr>
          <p:cNvPr id="5" name="Picture 4" descr="Photo shows a donut dressing around the impaled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513" y="1718663"/>
            <a:ext cx="4457370" cy="276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3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2CA55-4805-458F-95CE-81F17FED76D2}"/>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19-8: Stabilizing an Impaled Object</a:t>
            </a:r>
          </a:p>
        </p:txBody>
      </p:sp>
      <p:sp>
        <p:nvSpPr>
          <p:cNvPr id="3" name="Text Placeholder 2">
            <a:extLst>
              <a:ext uri="{FF2B5EF4-FFF2-40B4-BE49-F238E27FC236}">
                <a16:creationId xmlns:a16="http://schemas.microsoft.com/office/drawing/2014/main" xmlns="" id="{2E3B540F-7625-4CD9-9A94-2C2D9A366D39}"/>
              </a:ext>
            </a:extLst>
          </p:cNvPr>
          <p:cNvSpPr>
            <a:spLocks noGrp="1"/>
          </p:cNvSpPr>
          <p:nvPr>
            <p:ph sz="half" idx="1"/>
          </p:nvPr>
        </p:nvSpPr>
        <p:spPr>
          <a:xfrm>
            <a:off x="914400" y="1809750"/>
            <a:ext cx="4855464" cy="4380738"/>
          </a:xfrm>
        </p:spPr>
        <p:txBody>
          <a:bodyPr>
            <a:normAutofit/>
          </a:bodyPr>
          <a:lstStyle/>
          <a:p>
            <a:pPr marR="0" lvl="0" rtl="0"/>
            <a:r>
              <a:rPr lang="en-US" b="0" i="0" u="none" strike="noStrike" baseline="0" dirty="0"/>
              <a:t>3. Apply a bulky dressing around the object. If the object is long or unwieldy, it may be necessary to shorten it by cutting off some of the exposed portion. Keep the object from being nudged or moved during transport by stabilizing it with tape or bandages. If available, consider securing a plastic cup, a bowl, or half of a plastic water bottle over the object after it has been stabilized.</a:t>
            </a:r>
            <a:r>
              <a:rPr lang="en-US" b="0" i="0" u="none" strike="noStrike" baseline="0" dirty="0">
                <a:highlight>
                  <a:srgbClr val="FFFF00"/>
                </a:highlight>
              </a:rPr>
              <a:t> </a:t>
            </a:r>
          </a:p>
        </p:txBody>
      </p:sp>
      <p:pic>
        <p:nvPicPr>
          <p:cNvPr id="5" name="Picture 2" descr="Photo shows bulky dressing around the object securing a plastic cup over the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816" y="2510224"/>
            <a:ext cx="4331246" cy="288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C5AB1-85F6-4CE0-8249-33E20717185F}"/>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19-9: Caring for Burns</a:t>
            </a:r>
          </a:p>
        </p:txBody>
      </p:sp>
      <p:sp>
        <p:nvSpPr>
          <p:cNvPr id="3" name="Text Placeholder 2">
            <a:extLst>
              <a:ext uri="{FF2B5EF4-FFF2-40B4-BE49-F238E27FC236}">
                <a16:creationId xmlns:a16="http://schemas.microsoft.com/office/drawing/2014/main" xmlns="" id="{E9F24A79-FD70-4ACB-B19C-6CD5B1DDD3C1}"/>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Burns can happen unexpectedly.</a:t>
            </a:r>
            <a:r>
              <a:rPr lang="en-US" b="0" i="0" u="none" strike="noStrike" baseline="0" dirty="0">
                <a:highlight>
                  <a:srgbClr val="FFFF00"/>
                </a:highlight>
              </a:rPr>
              <a:t> </a:t>
            </a:r>
          </a:p>
        </p:txBody>
      </p:sp>
      <p:pic>
        <p:nvPicPr>
          <p:cNvPr id="11267" name="Picture 3" descr="A photo shows a cook lowering the basket of a deep fryer into scalding 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860" y="2207847"/>
            <a:ext cx="4792232" cy="299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1BECC-B044-42A2-85F3-8057321274F0}"/>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19-9: Caring for Burns</a:t>
            </a:r>
          </a:p>
        </p:txBody>
      </p:sp>
      <p:sp>
        <p:nvSpPr>
          <p:cNvPr id="3" name="Text Placeholder 2">
            <a:extLst>
              <a:ext uri="{FF2B5EF4-FFF2-40B4-BE49-F238E27FC236}">
                <a16:creationId xmlns:a16="http://schemas.microsoft.com/office/drawing/2014/main" xmlns="" id="{CE371F94-CBD4-49FE-BAD0-ED5637737571}"/>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Remove any affected clothing, stop the burning process, and cool the burn.</a:t>
            </a:r>
            <a:r>
              <a:rPr lang="en-US" b="0" i="0" u="none" strike="noStrike" baseline="0" dirty="0">
                <a:highlight>
                  <a:srgbClr val="FFFF00"/>
                </a:highlight>
              </a:rPr>
              <a:t> </a:t>
            </a:r>
          </a:p>
        </p:txBody>
      </p:sp>
      <p:pic>
        <p:nvPicPr>
          <p:cNvPr id="5" name="Picture 4" descr="A photo shows a cook sitting on a chair, and holding out his arm that is inflamed due to burns. A rescuer stands beside him, wetting a gau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027" y="2302641"/>
            <a:ext cx="4925856" cy="313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8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6BD67D-19D1-4787-8642-C56914B4343B}"/>
              </a:ext>
            </a:extLst>
          </p:cNvPr>
          <p:cNvSpPr>
            <a:spLocks noGrp="1"/>
          </p:cNvSpPr>
          <p:nvPr>
            <p:ph type="title"/>
          </p:nvPr>
        </p:nvSpPr>
        <p:spPr>
          <a:xfrm>
            <a:off x="0" y="163563"/>
            <a:ext cx="12192000" cy="1002089"/>
          </a:xfrm>
        </p:spPr>
        <p:txBody>
          <a:bodyPr/>
          <a:lstStyle/>
          <a:p>
            <a:pPr marR="0" rtl="0"/>
            <a:r>
              <a:rPr lang="en-US" b="1" i="0" u="none" strike="noStrike" kern="1600" baseline="0" dirty="0"/>
              <a:t>Skin Anatomy</a:t>
            </a:r>
          </a:p>
        </p:txBody>
      </p:sp>
      <p:sp>
        <p:nvSpPr>
          <p:cNvPr id="3" name="Text Placeholder 2">
            <a:extLst>
              <a:ext uri="{FF2B5EF4-FFF2-40B4-BE49-F238E27FC236}">
                <a16:creationId xmlns:a16="http://schemas.microsoft.com/office/drawing/2014/main" xmlns="" id="{FF395BAF-758F-4076-AB99-566BC32CE16E}"/>
              </a:ext>
            </a:extLst>
          </p:cNvPr>
          <p:cNvSpPr>
            <a:spLocks noGrp="1"/>
          </p:cNvSpPr>
          <p:nvPr>
            <p:ph type="body" idx="1"/>
          </p:nvPr>
        </p:nvSpPr>
        <p:spPr>
          <a:xfrm>
            <a:off x="878205" y="2357120"/>
            <a:ext cx="10435590" cy="4108433"/>
          </a:xfrm>
        </p:spPr>
        <p:txBody>
          <a:bodyPr/>
          <a:lstStyle/>
          <a:p>
            <a:pPr marR="0" lvl="0" rtl="0"/>
            <a:r>
              <a:rPr lang="en-US" sz="2400" u="none" strike="noStrike" baseline="0" dirty="0"/>
              <a:t>Sweat glands </a:t>
            </a:r>
          </a:p>
          <a:p>
            <a:pPr lvl="1"/>
            <a:r>
              <a:rPr lang="en-US" sz="2400" dirty="0"/>
              <a:t>S</a:t>
            </a:r>
            <a:r>
              <a:rPr lang="en-US" sz="2400" u="none" strike="noStrike" baseline="0" dirty="0"/>
              <a:t>ecrete a liquid that helps cool the body</a:t>
            </a:r>
          </a:p>
          <a:p>
            <a:pPr lvl="1"/>
            <a:r>
              <a:rPr lang="en-US" sz="2400" u="none" strike="noStrike" baseline="0" dirty="0"/>
              <a:t>Sweat is released from the dermis onto the surface of the skin through small pores, or ducts, that pass through the epidermis. </a:t>
            </a:r>
          </a:p>
          <a:p>
            <a:pPr lvl="1"/>
            <a:r>
              <a:rPr lang="en-US" sz="2400" u="none" strike="noStrike" baseline="0" dirty="0"/>
              <a:t>Blood vessels that provide nutrients and oxygen to the skin are found in the dermis and send small branches up to the bottom layer of the epidermis.</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19-2</a:t>
              </a:r>
            </a:p>
          </p:txBody>
        </p:sp>
      </p:grpSp>
    </p:spTree>
    <p:extLst>
      <p:ext uri="{BB962C8B-B14F-4D97-AF65-F5344CB8AC3E}">
        <p14:creationId xmlns:p14="http://schemas.microsoft.com/office/powerpoint/2010/main" val="15538305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203EA2-11BE-4D61-9FDC-FF82079D60CD}"/>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19-9: Caring for Burns</a:t>
            </a:r>
          </a:p>
        </p:txBody>
      </p:sp>
      <p:sp>
        <p:nvSpPr>
          <p:cNvPr id="3" name="Text Placeholder 2">
            <a:extLst>
              <a:ext uri="{FF2B5EF4-FFF2-40B4-BE49-F238E27FC236}">
                <a16:creationId xmlns:a16="http://schemas.microsoft.com/office/drawing/2014/main" xmlns="" id="{EC4F86C8-E4EF-475E-8A3A-327CDC9E0592}"/>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Apply a sterile gauze dressing to the wound. Wet the dressing only if the wound is less than 5 percent of TBSA.</a:t>
            </a:r>
            <a:endParaRPr lang="en-US" b="0" i="0" u="none" strike="noStrike" baseline="0" dirty="0">
              <a:highlight>
                <a:srgbClr val="FFFF00"/>
              </a:highlight>
            </a:endParaRPr>
          </a:p>
        </p:txBody>
      </p:sp>
      <p:pic>
        <p:nvPicPr>
          <p:cNvPr id="5" name="Picture 5" descr="A photo shows a rescuer placing a wet gauze on the inflamed portion of the skin on the cook’s 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635" y="2366415"/>
            <a:ext cx="4874228" cy="300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D743A-D0CD-43DF-B2DC-8577FACAAFF2}"/>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19-9: Caring for Burns</a:t>
            </a:r>
          </a:p>
        </p:txBody>
      </p:sp>
      <p:sp>
        <p:nvSpPr>
          <p:cNvPr id="3" name="Text Placeholder 2">
            <a:extLst>
              <a:ext uri="{FF2B5EF4-FFF2-40B4-BE49-F238E27FC236}">
                <a16:creationId xmlns:a16="http://schemas.microsoft.com/office/drawing/2014/main" xmlns="" id="{CBCD6539-9295-4DE5-89CD-829D5B959410}"/>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4. Bandage the wound to keep the dressing securely in place. Then prepare to assist the patient to find further medical treatment.</a:t>
            </a:r>
            <a:r>
              <a:rPr lang="en-US" b="0" i="0" u="none" strike="noStrike" baseline="0" dirty="0">
                <a:highlight>
                  <a:srgbClr val="FFFF00"/>
                </a:highlight>
              </a:rPr>
              <a:t> </a:t>
            </a:r>
          </a:p>
        </p:txBody>
      </p:sp>
      <p:pic>
        <p:nvPicPr>
          <p:cNvPr id="5" name="Picture 2" descr="A photo shows a rescuer holding the cook’s hand tight, while another rescuer wraps gauze around the cotton placed on the inflamed portion of the 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543" y="2354992"/>
            <a:ext cx="4840824" cy="302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6BD67D-19D1-4787-8642-C56914B4343B}"/>
              </a:ext>
            </a:extLst>
          </p:cNvPr>
          <p:cNvSpPr>
            <a:spLocks noGrp="1"/>
          </p:cNvSpPr>
          <p:nvPr>
            <p:ph type="title"/>
          </p:nvPr>
        </p:nvSpPr>
        <p:spPr>
          <a:xfrm>
            <a:off x="0" y="163563"/>
            <a:ext cx="12192000" cy="1002089"/>
          </a:xfrm>
        </p:spPr>
        <p:txBody>
          <a:bodyPr/>
          <a:lstStyle/>
          <a:p>
            <a:pPr marR="0" rtl="0"/>
            <a:r>
              <a:rPr lang="en-US" b="1" i="0" u="none" strike="noStrike" kern="1600" baseline="0" dirty="0"/>
              <a:t>Skin Anatomy</a:t>
            </a:r>
          </a:p>
        </p:txBody>
      </p:sp>
      <p:sp>
        <p:nvSpPr>
          <p:cNvPr id="3" name="Text Placeholder 2">
            <a:extLst>
              <a:ext uri="{FF2B5EF4-FFF2-40B4-BE49-F238E27FC236}">
                <a16:creationId xmlns:a16="http://schemas.microsoft.com/office/drawing/2014/main" xmlns="" id="{FF395BAF-758F-4076-AB99-566BC32CE16E}"/>
              </a:ext>
            </a:extLst>
          </p:cNvPr>
          <p:cNvSpPr>
            <a:spLocks noGrp="1"/>
          </p:cNvSpPr>
          <p:nvPr>
            <p:ph type="body" idx="1"/>
          </p:nvPr>
        </p:nvSpPr>
        <p:spPr>
          <a:xfrm>
            <a:off x="878205" y="2164080"/>
            <a:ext cx="10435590" cy="4301473"/>
          </a:xfrm>
        </p:spPr>
        <p:txBody>
          <a:bodyPr/>
          <a:lstStyle/>
          <a:p>
            <a:pPr lvl="0"/>
            <a:r>
              <a:rPr lang="en-US" sz="2400" dirty="0"/>
              <a:t>Nerve Endings</a:t>
            </a:r>
          </a:p>
          <a:p>
            <a:pPr lvl="1"/>
            <a:r>
              <a:rPr lang="en-US" sz="2400" dirty="0"/>
              <a:t>Found within the dermis </a:t>
            </a:r>
          </a:p>
          <a:p>
            <a:pPr lvl="1"/>
            <a:r>
              <a:rPr lang="en-US" sz="2400" dirty="0"/>
              <a:t>Detect and then transmit to the brain data concerning:</a:t>
            </a:r>
          </a:p>
          <a:p>
            <a:pPr lvl="2"/>
            <a:r>
              <a:rPr lang="en-US" sz="2000" dirty="0"/>
              <a:t>Heat</a:t>
            </a:r>
          </a:p>
          <a:p>
            <a:pPr lvl="2"/>
            <a:r>
              <a:rPr lang="en-US" sz="2000" dirty="0"/>
              <a:t>Cold </a:t>
            </a:r>
          </a:p>
          <a:p>
            <a:pPr lvl="2"/>
            <a:r>
              <a:rPr lang="en-US" sz="2000" dirty="0"/>
              <a:t>Body position </a:t>
            </a:r>
          </a:p>
          <a:p>
            <a:pPr lvl="2"/>
            <a:r>
              <a:rPr lang="en-US" sz="2000" dirty="0"/>
              <a:t>External pressure </a:t>
            </a:r>
          </a:p>
          <a:p>
            <a:pPr lvl="2"/>
            <a:r>
              <a:rPr lang="en-US" sz="2000" dirty="0"/>
              <a:t>Painful and pleasurable stimuli</a:t>
            </a:r>
            <a:endParaRPr lang="en-US" dirty="0"/>
          </a:p>
          <a:p>
            <a:pPr marR="0" lvl="0" rtl="0"/>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19-2</a:t>
              </a:r>
            </a:p>
          </p:txBody>
        </p:sp>
      </p:grpSp>
    </p:spTree>
    <p:extLst>
      <p:ext uri="{BB962C8B-B14F-4D97-AF65-F5344CB8AC3E}">
        <p14:creationId xmlns:p14="http://schemas.microsoft.com/office/powerpoint/2010/main" val="354511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29001-159B-44EE-BA2C-1FE18FADC9DC}"/>
              </a:ext>
            </a:extLst>
          </p:cNvPr>
          <p:cNvSpPr>
            <a:spLocks noGrp="1"/>
          </p:cNvSpPr>
          <p:nvPr>
            <p:ph type="title"/>
          </p:nvPr>
        </p:nvSpPr>
        <p:spPr>
          <a:xfrm>
            <a:off x="0" y="163563"/>
            <a:ext cx="12192000" cy="1002089"/>
          </a:xfrm>
        </p:spPr>
        <p:txBody>
          <a:bodyPr/>
          <a:lstStyle/>
          <a:p>
            <a:pPr marR="0" rtl="0"/>
            <a:r>
              <a:rPr lang="en-US" b="1" i="0" u="none" strike="noStrike" kern="1600" baseline="0" dirty="0"/>
              <a:t>Skin Anatomy</a:t>
            </a:r>
          </a:p>
        </p:txBody>
      </p:sp>
      <p:sp>
        <p:nvSpPr>
          <p:cNvPr id="3" name="Text Placeholder 2">
            <a:extLst>
              <a:ext uri="{FF2B5EF4-FFF2-40B4-BE49-F238E27FC236}">
                <a16:creationId xmlns:a16="http://schemas.microsoft.com/office/drawing/2014/main" xmlns="" id="{04688E07-120A-42E3-A1AE-2F13AFA1B1FA}"/>
              </a:ext>
            </a:extLst>
          </p:cNvPr>
          <p:cNvSpPr>
            <a:spLocks noGrp="1"/>
          </p:cNvSpPr>
          <p:nvPr>
            <p:ph type="body" idx="1"/>
          </p:nvPr>
        </p:nvSpPr>
        <p:spPr/>
        <p:txBody>
          <a:bodyPr/>
          <a:lstStyle/>
          <a:p>
            <a:pPr marR="0" lvl="0" rtl="0"/>
            <a:r>
              <a:rPr lang="en-US" dirty="0"/>
              <a:t>S</a:t>
            </a:r>
            <a:r>
              <a:rPr lang="en-US" u="none" strike="noStrike" baseline="0" dirty="0"/>
              <a:t>ubcutaneous Tissue</a:t>
            </a:r>
          </a:p>
          <a:p>
            <a:pPr lvl="1"/>
            <a:r>
              <a:rPr lang="en-US" dirty="0"/>
              <a:t>L</a:t>
            </a:r>
            <a:r>
              <a:rPr lang="en-US" u="none" strike="noStrike" baseline="0" dirty="0"/>
              <a:t>ies beneath the dermis</a:t>
            </a:r>
          </a:p>
          <a:p>
            <a:pPr lvl="1"/>
            <a:r>
              <a:rPr lang="en-US" dirty="0"/>
              <a:t>I</a:t>
            </a:r>
            <a:r>
              <a:rPr lang="en-US" u="none" strike="noStrike" baseline="0" dirty="0"/>
              <a:t>s composed almost entirely of fat, which insulates the body and stores energy</a:t>
            </a:r>
          </a:p>
          <a:p>
            <a:pPr lvl="1"/>
            <a:r>
              <a:rPr lang="en-US" dirty="0"/>
              <a:t>A</a:t>
            </a:r>
            <a:r>
              <a:rPr lang="en-US" u="none" strike="noStrike" baseline="0" dirty="0"/>
              <a:t>mount, thickness, and composition of subcutaneous tissue vary greatly from one area of the body to another and from one individual to another. </a:t>
            </a:r>
          </a:p>
          <a:p>
            <a:pPr lvl="1"/>
            <a:endParaRPr lang="en-US" dirty="0"/>
          </a:p>
          <a:p>
            <a:r>
              <a:rPr lang="en-US" dirty="0"/>
              <a:t>M</a:t>
            </a:r>
            <a:r>
              <a:rPr lang="en-US" u="none" strike="noStrike" baseline="0" dirty="0"/>
              <a:t>usculature and the bony skeleton are found directly beneath the subcutaneous tissue and are discussed in more detail in other chapters.</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19-2</a:t>
              </a:r>
            </a:p>
          </p:txBody>
        </p:sp>
      </p:grpSp>
    </p:spTree>
    <p:extLst>
      <p:ext uri="{BB962C8B-B14F-4D97-AF65-F5344CB8AC3E}">
        <p14:creationId xmlns:p14="http://schemas.microsoft.com/office/powerpoint/2010/main" val="30519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8F397-06F4-44DD-B2E9-5B8709A5AE28}"/>
              </a:ext>
            </a:extLst>
          </p:cNvPr>
          <p:cNvSpPr>
            <a:spLocks noGrp="1"/>
          </p:cNvSpPr>
          <p:nvPr>
            <p:ph type="title"/>
          </p:nvPr>
        </p:nvSpPr>
        <p:spPr/>
        <p:txBody>
          <a:bodyPr/>
          <a:lstStyle/>
          <a:p>
            <a:pPr marR="0" rtl="0"/>
            <a:r>
              <a:rPr lang="en-US" b="1" i="0" u="none" strike="noStrike" kern="1600" baseline="0" dirty="0"/>
              <a:t>Skin</a:t>
            </a:r>
            <a:r>
              <a:rPr lang="en-US" b="1" i="0" u="none" strike="noStrike" kern="1600" dirty="0"/>
              <a:t> Physiology</a:t>
            </a:r>
            <a:endParaRPr lang="en-US" b="1" i="0" u="none" strike="noStrike" kern="1600" baseline="0" dirty="0"/>
          </a:p>
        </p:txBody>
      </p:sp>
      <p:sp>
        <p:nvSpPr>
          <p:cNvPr id="3" name="Text Placeholder 2">
            <a:extLst>
              <a:ext uri="{FF2B5EF4-FFF2-40B4-BE49-F238E27FC236}">
                <a16:creationId xmlns:a16="http://schemas.microsoft.com/office/drawing/2014/main" xmlns="" id="{2EB7877E-FC41-4C19-8BA3-42EF75C75763}"/>
              </a:ext>
            </a:extLst>
          </p:cNvPr>
          <p:cNvSpPr>
            <a:spLocks noGrp="1"/>
          </p:cNvSpPr>
          <p:nvPr>
            <p:ph type="body" idx="1"/>
          </p:nvPr>
        </p:nvSpPr>
        <p:spPr>
          <a:xfrm>
            <a:off x="878205" y="2045771"/>
            <a:ext cx="10435590" cy="3986213"/>
          </a:xfrm>
        </p:spPr>
        <p:txBody>
          <a:bodyPr/>
          <a:lstStyle/>
          <a:p>
            <a:pPr marR="0" lvl="0" rtl="0"/>
            <a:r>
              <a:rPr lang="en-US" u="none" strike="noStrike" baseline="0" dirty="0"/>
              <a:t>In addition to its function as a protective barrier, the skin participates in the regulation of body temperature. </a:t>
            </a:r>
          </a:p>
          <a:p>
            <a:pPr lvl="1"/>
            <a:r>
              <a:rPr lang="en-US" dirty="0"/>
              <a:t>C</a:t>
            </a:r>
            <a:r>
              <a:rPr lang="en-US" u="none" strike="noStrike" baseline="0" dirty="0"/>
              <a:t>old environment</a:t>
            </a:r>
            <a:endParaRPr lang="en-US" dirty="0"/>
          </a:p>
          <a:p>
            <a:pPr lvl="2"/>
            <a:r>
              <a:rPr lang="en-US" dirty="0"/>
              <a:t>H</a:t>
            </a:r>
            <a:r>
              <a:rPr lang="en-US" u="none" strike="noStrike" baseline="0" dirty="0"/>
              <a:t>air follicles become erect to trap warm air near the skin’s surface. </a:t>
            </a:r>
          </a:p>
          <a:p>
            <a:pPr lvl="2"/>
            <a:r>
              <a:rPr lang="en-US" dirty="0"/>
              <a:t>B</a:t>
            </a:r>
            <a:r>
              <a:rPr lang="en-US" u="none" strike="noStrike" baseline="0" dirty="0"/>
              <a:t>lood vessels within the dermis and subcutaneous tissue constrict to shunt blood away from these areas, which helps to slow heat loss. </a:t>
            </a:r>
          </a:p>
          <a:p>
            <a:pPr lvl="1"/>
            <a:r>
              <a:rPr lang="en-US" dirty="0"/>
              <a:t>H</a:t>
            </a:r>
            <a:r>
              <a:rPr lang="en-US" u="none" strike="noStrike" baseline="0" dirty="0"/>
              <a:t>ot environment</a:t>
            </a:r>
            <a:endParaRPr lang="en-US" dirty="0"/>
          </a:p>
          <a:p>
            <a:pPr lvl="2"/>
            <a:r>
              <a:rPr lang="en-US" dirty="0"/>
              <a:t>D</a:t>
            </a:r>
            <a:r>
              <a:rPr lang="en-US" u="none" strike="noStrike" baseline="0" dirty="0"/>
              <a:t>ermal blood vessels dilate, causing the skin to become warm and flushed, which allows heat to radiate away from the body and into the environment. </a:t>
            </a:r>
          </a:p>
          <a:p>
            <a:pPr lvl="2"/>
            <a:r>
              <a:rPr lang="en-US" dirty="0"/>
              <a:t>S</a:t>
            </a:r>
            <a:r>
              <a:rPr lang="en-US" u="none" strike="noStrike" baseline="0" dirty="0"/>
              <a:t>weat glands secrete sweat onto the surface of the skin, where it evaporates and thus cools the skin (and body temperature). </a:t>
            </a:r>
          </a:p>
          <a:p>
            <a:pPr lvl="2"/>
            <a:r>
              <a:rPr lang="en-US" dirty="0"/>
              <a:t>E</a:t>
            </a:r>
            <a:r>
              <a:rPr lang="en-US" u="none" strike="noStrike" baseline="0" dirty="0"/>
              <a:t>vaporation</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19-2</a:t>
              </a:r>
            </a:p>
          </p:txBody>
        </p:sp>
      </p:grpSp>
    </p:spTree>
    <p:extLst>
      <p:ext uri="{BB962C8B-B14F-4D97-AF65-F5344CB8AC3E}">
        <p14:creationId xmlns:p14="http://schemas.microsoft.com/office/powerpoint/2010/main" val="135096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266145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56DD8-DB56-48C1-A564-A5EBAAFE812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Physiology of Bleeding</a:t>
            </a:r>
          </a:p>
        </p:txBody>
      </p:sp>
      <p:sp>
        <p:nvSpPr>
          <p:cNvPr id="3" name="Text Placeholder 2">
            <a:extLst>
              <a:ext uri="{FF2B5EF4-FFF2-40B4-BE49-F238E27FC236}">
                <a16:creationId xmlns:a16="http://schemas.microsoft.com/office/drawing/2014/main" xmlns="" id="{A6FF42A0-89D4-462E-B27A-690EBE09F624}"/>
              </a:ext>
            </a:extLst>
          </p:cNvPr>
          <p:cNvSpPr>
            <a:spLocks noGrp="1"/>
          </p:cNvSpPr>
          <p:nvPr>
            <p:ph sz="half" idx="1"/>
          </p:nvPr>
        </p:nvSpPr>
        <p:spPr>
          <a:xfrm>
            <a:off x="679726" y="1687480"/>
            <a:ext cx="5996763" cy="4729437"/>
          </a:xfrm>
        </p:spPr>
        <p:txBody>
          <a:bodyPr>
            <a:noAutofit/>
          </a:bodyPr>
          <a:lstStyle/>
          <a:p>
            <a:r>
              <a:rPr lang="en-US" sz="2000" u="none" strike="noStrike" baseline="0" dirty="0"/>
              <a:t>Bleeding </a:t>
            </a:r>
            <a:r>
              <a:rPr lang="en-US" sz="2000" dirty="0"/>
              <a:t>results from a leak or breakage in an artery, a vein, and/or tissue capillaries. </a:t>
            </a:r>
          </a:p>
          <a:p>
            <a:pPr lvl="1"/>
            <a:r>
              <a:rPr lang="en-US" dirty="0"/>
              <a:t>Artery Bleeding: </a:t>
            </a:r>
          </a:p>
          <a:p>
            <a:pPr lvl="2"/>
            <a:r>
              <a:rPr lang="en-US" sz="1900" dirty="0"/>
              <a:t>Pulsating spurts of blood (high arterial pressure) </a:t>
            </a:r>
          </a:p>
          <a:p>
            <a:pPr lvl="2"/>
            <a:r>
              <a:rPr lang="en-US" sz="1900" dirty="0"/>
              <a:t>Bright red blood (higher oxygen content) </a:t>
            </a:r>
          </a:p>
          <a:p>
            <a:pPr lvl="1"/>
            <a:r>
              <a:rPr lang="en-US" dirty="0"/>
              <a:t>Vein Bleeding: </a:t>
            </a:r>
          </a:p>
          <a:p>
            <a:pPr lvl="2"/>
            <a:r>
              <a:rPr lang="en-US" sz="1900" dirty="0"/>
              <a:t>Blood flows freely and evenly (less pressure)</a:t>
            </a:r>
          </a:p>
          <a:p>
            <a:pPr lvl="2"/>
            <a:r>
              <a:rPr lang="en-US" sz="1900" dirty="0"/>
              <a:t>Slightly darker red (lower oxygen content) </a:t>
            </a:r>
          </a:p>
          <a:p>
            <a:pPr lvl="1"/>
            <a:r>
              <a:rPr lang="en-US" dirty="0"/>
              <a:t>Capillary bleeding: </a:t>
            </a:r>
          </a:p>
          <a:p>
            <a:pPr lvl="2"/>
            <a:r>
              <a:rPr lang="en-US" sz="1900" dirty="0"/>
              <a:t>Ooze slowly because of the small size of these vessels and the low pressure of blood within them</a:t>
            </a:r>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19-3</a:t>
              </a:r>
            </a:p>
          </p:txBody>
        </p:sp>
      </p:grpSp>
      <p:pic>
        <p:nvPicPr>
          <p:cNvPr id="2050" name="Picture 2" descr="Photo 1 shows a finger with a small thin cut near the fingernail which has a drop of blood clotted blood at the end. Photo 2 shows the leg of a patient with a big, deep wound on a hospital bed and blood soaked gauze lying nearby. The inner tissues and bone is visible. Photo 3 shows an ice hockey player doubled over in the rink, in the middle of the game and blood is spurting out from near his face area. There is also a trail of blood on the ice." title="Three Photos show the characteristics of bleeding from arteries, veins, and capillari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0767" y="1427528"/>
            <a:ext cx="2323730" cy="524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56DD8-DB56-48C1-A564-A5EBAAFE812C}"/>
              </a:ext>
            </a:extLst>
          </p:cNvPr>
          <p:cNvSpPr>
            <a:spLocks noGrp="1"/>
          </p:cNvSpPr>
          <p:nvPr>
            <p:ph type="title"/>
          </p:nvPr>
        </p:nvSpPr>
        <p:spPr/>
        <p:txBody>
          <a:bodyPr/>
          <a:lstStyle/>
          <a:p>
            <a:r>
              <a:rPr lang="en-US" kern="1600" dirty="0"/>
              <a:t>Physiology of Clotting</a:t>
            </a:r>
            <a:endParaRPr lang="en-US" b="1" i="0" u="none" strike="noStrike" kern="1600" baseline="0" dirty="0"/>
          </a:p>
        </p:txBody>
      </p:sp>
      <p:sp>
        <p:nvSpPr>
          <p:cNvPr id="3" name="Text Placeholder 2">
            <a:extLst>
              <a:ext uri="{FF2B5EF4-FFF2-40B4-BE49-F238E27FC236}">
                <a16:creationId xmlns:a16="http://schemas.microsoft.com/office/drawing/2014/main" xmlns="" id="{A6FF42A0-89D4-462E-B27A-690EBE09F624}"/>
              </a:ext>
            </a:extLst>
          </p:cNvPr>
          <p:cNvSpPr>
            <a:spLocks noGrp="1"/>
          </p:cNvSpPr>
          <p:nvPr>
            <p:ph type="body" idx="1"/>
          </p:nvPr>
        </p:nvSpPr>
        <p:spPr>
          <a:xfrm>
            <a:off x="891540" y="2568632"/>
            <a:ext cx="10435590" cy="2978727"/>
          </a:xfrm>
        </p:spPr>
        <p:txBody>
          <a:bodyPr/>
          <a:lstStyle/>
          <a:p>
            <a:r>
              <a:rPr lang="en-US" sz="2400" dirty="0"/>
              <a:t>Small veins and capillaries: bleeding will continue until a process known as clotting, or coagulation, seals off the damaged blood vessel. </a:t>
            </a:r>
          </a:p>
          <a:p>
            <a:r>
              <a:rPr lang="en-US" sz="2400" dirty="0"/>
              <a:t>Large veins or arteries: without outside intervention, bleeding may continue, with shock occurring from excessive blood loss.</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19-3</a:t>
              </a:r>
            </a:p>
          </p:txBody>
        </p:sp>
      </p:grpSp>
    </p:spTree>
    <p:extLst>
      <p:ext uri="{BB962C8B-B14F-4D97-AF65-F5344CB8AC3E}">
        <p14:creationId xmlns:p14="http://schemas.microsoft.com/office/powerpoint/2010/main" val="378671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Types of Soft Tissue Injuries</a:t>
            </a:r>
          </a:p>
        </p:txBody>
      </p:sp>
    </p:spTree>
    <p:extLst>
      <p:ext uri="{BB962C8B-B14F-4D97-AF65-F5344CB8AC3E}">
        <p14:creationId xmlns:p14="http://schemas.microsoft.com/office/powerpoint/2010/main" val="14906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3DE60-E232-475E-9246-689743F8807C}"/>
              </a:ext>
            </a:extLst>
          </p:cNvPr>
          <p:cNvSpPr>
            <a:spLocks noGrp="1"/>
          </p:cNvSpPr>
          <p:nvPr>
            <p:ph type="title"/>
          </p:nvPr>
        </p:nvSpPr>
        <p:spPr/>
        <p:txBody>
          <a:bodyPr/>
          <a:lstStyle/>
          <a:p>
            <a:r>
              <a:rPr lang="en-US" kern="1600" dirty="0"/>
              <a:t>Types of Soft Tissue Injuries</a:t>
            </a:r>
            <a:endParaRPr lang="en-US" b="1" i="0" u="none" strike="noStrike" kern="1600" baseline="0" dirty="0"/>
          </a:p>
        </p:txBody>
      </p:sp>
      <p:sp>
        <p:nvSpPr>
          <p:cNvPr id="3" name="Text Placeholder 2">
            <a:extLst>
              <a:ext uri="{FF2B5EF4-FFF2-40B4-BE49-F238E27FC236}">
                <a16:creationId xmlns:a16="http://schemas.microsoft.com/office/drawing/2014/main" xmlns="" id="{24BFAE31-9795-4FAA-AD77-87D5F8F508FC}"/>
              </a:ext>
            </a:extLst>
          </p:cNvPr>
          <p:cNvSpPr>
            <a:spLocks noGrp="1"/>
          </p:cNvSpPr>
          <p:nvPr>
            <p:ph type="body" idx="1"/>
          </p:nvPr>
        </p:nvSpPr>
        <p:spPr>
          <a:xfrm>
            <a:off x="891540" y="2568632"/>
            <a:ext cx="10435590" cy="3621285"/>
          </a:xfrm>
        </p:spPr>
        <p:txBody>
          <a:bodyPr/>
          <a:lstStyle/>
          <a:p>
            <a:pPr marR="0" lvl="0" rtl="0"/>
            <a:r>
              <a:rPr lang="en-US" u="none" strike="noStrike" baseline="0" dirty="0"/>
              <a:t>The soft tissues are commonly injured because they are in the more superficial layers of the body. </a:t>
            </a:r>
          </a:p>
          <a:p>
            <a:pPr marR="0" lvl="0" rtl="0"/>
            <a:r>
              <a:rPr lang="en-US" u="none" strike="noStrike" baseline="0" dirty="0"/>
              <a:t>OEC technicians should be familiar with three types of soft-tissue injuries:</a:t>
            </a:r>
          </a:p>
          <a:p>
            <a:pPr lvl="1"/>
            <a:r>
              <a:rPr lang="en-US" u="none" strike="noStrike" baseline="0" dirty="0"/>
              <a:t>Closed injuries</a:t>
            </a:r>
          </a:p>
          <a:p>
            <a:pPr lvl="1"/>
            <a:r>
              <a:rPr lang="en-US" u="none" strike="noStrike" baseline="0" dirty="0"/>
              <a:t>Open injuries</a:t>
            </a:r>
          </a:p>
          <a:p>
            <a:pPr lvl="1"/>
            <a:r>
              <a:rPr lang="en-US" u="none" strike="noStrike" baseline="0" dirty="0"/>
              <a:t>Burns</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spTree>
    <p:extLst>
      <p:ext uri="{BB962C8B-B14F-4D97-AF65-F5344CB8AC3E}">
        <p14:creationId xmlns:p14="http://schemas.microsoft.com/office/powerpoint/2010/main" val="146010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15D8E-4738-4867-8C2C-D35544CD9743}"/>
              </a:ext>
            </a:extLst>
          </p:cNvPr>
          <p:cNvSpPr>
            <a:spLocks noGrp="1"/>
          </p:cNvSpPr>
          <p:nvPr>
            <p:ph type="title"/>
          </p:nvPr>
        </p:nvSpPr>
        <p:spPr/>
        <p:txBody>
          <a:bodyPr/>
          <a:lstStyle/>
          <a:p>
            <a:pPr marR="0" rtl="0"/>
            <a:r>
              <a:rPr lang="en-US" b="1" i="0" u="none" strike="noStrike" kern="1600" baseline="0" dirty="0"/>
              <a:t>Closed Injuries</a:t>
            </a:r>
          </a:p>
        </p:txBody>
      </p:sp>
      <p:sp>
        <p:nvSpPr>
          <p:cNvPr id="3" name="Text Placeholder 2">
            <a:extLst>
              <a:ext uri="{FF2B5EF4-FFF2-40B4-BE49-F238E27FC236}">
                <a16:creationId xmlns:a16="http://schemas.microsoft.com/office/drawing/2014/main" xmlns="" id="{C6915D71-1C9A-4182-B55E-B7D7A8F34773}"/>
              </a:ext>
            </a:extLst>
          </p:cNvPr>
          <p:cNvSpPr>
            <a:spLocks noGrp="1"/>
          </p:cNvSpPr>
          <p:nvPr>
            <p:ph type="body" idx="1"/>
          </p:nvPr>
        </p:nvSpPr>
        <p:spPr>
          <a:xfrm>
            <a:off x="891540" y="1797376"/>
            <a:ext cx="9297673" cy="4144146"/>
          </a:xfrm>
        </p:spPr>
        <p:txBody>
          <a:bodyPr/>
          <a:lstStyle/>
          <a:p>
            <a:r>
              <a:rPr lang="en-US" u="none" strike="noStrike" baseline="0" dirty="0"/>
              <a:t>Closed soft-tissue injuries result in damage to structures beneath the skin or </a:t>
            </a:r>
            <a:r>
              <a:rPr lang="en-US" u="dbl" strike="noStrike" dirty="0">
                <a:solidFill>
                  <a:srgbClr val="C00000"/>
                </a:solidFill>
              </a:rPr>
              <a:t>mucous membranes</a:t>
            </a:r>
            <a:r>
              <a:rPr lang="en-US" strike="noStrike" dirty="0">
                <a:solidFill>
                  <a:srgbClr val="C00000"/>
                </a:solidFill>
              </a:rPr>
              <a:t> </a:t>
            </a:r>
            <a:r>
              <a:rPr lang="en-US" u="none" strike="noStrike" baseline="0" dirty="0"/>
              <a:t>while the overlying skin surface remains intact. </a:t>
            </a:r>
          </a:p>
          <a:p>
            <a:pPr lvl="1"/>
            <a:r>
              <a:rPr lang="en-US" u="none" strike="noStrike" baseline="0" dirty="0"/>
              <a:t>They can</a:t>
            </a:r>
            <a:r>
              <a:rPr lang="en-US" u="none" strike="noStrike" dirty="0"/>
              <a:t> </a:t>
            </a:r>
            <a:r>
              <a:rPr lang="en-US" u="none" strike="noStrike" baseline="0" dirty="0"/>
              <a:t>run the gamut from mild to severe, depending on the mechanism of injury.</a:t>
            </a:r>
          </a:p>
          <a:p>
            <a:r>
              <a:rPr lang="en-US" u="none" strike="noStrike" baseline="0" dirty="0"/>
              <a:t>OEC technicians most commonly encounter the following four types of closed soft-tissue injuries:</a:t>
            </a:r>
          </a:p>
          <a:p>
            <a:pPr lvl="1"/>
            <a:r>
              <a:rPr lang="en-US" u="none" strike="noStrike" baseline="0" dirty="0"/>
              <a:t>Contusions</a:t>
            </a:r>
          </a:p>
          <a:p>
            <a:pPr lvl="1"/>
            <a:r>
              <a:rPr lang="en-US" u="none" strike="noStrike" baseline="0" dirty="0"/>
              <a:t>Hematomas</a:t>
            </a:r>
          </a:p>
          <a:p>
            <a:pPr lvl="1"/>
            <a:r>
              <a:rPr lang="en-US" u="none" strike="noStrike" baseline="0" dirty="0"/>
              <a:t>Crush injuries</a:t>
            </a:r>
          </a:p>
          <a:p>
            <a:pPr lvl="1"/>
            <a:r>
              <a:rPr lang="en-US" u="none" strike="noStrike" baseline="0" dirty="0"/>
              <a:t>Compartment syndrome</a:t>
            </a:r>
          </a:p>
        </p:txBody>
      </p:sp>
      <p:grpSp>
        <p:nvGrpSpPr>
          <p:cNvPr id="4" name="Group 3"/>
          <p:cNvGrpSpPr/>
          <p:nvPr/>
        </p:nvGrpSpPr>
        <p:grpSpPr>
          <a:xfrm>
            <a:off x="10189213"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19-5</a:t>
              </a:r>
            </a:p>
          </p:txBody>
        </p:sp>
      </p:grpSp>
    </p:spTree>
    <p:extLst>
      <p:ext uri="{BB962C8B-B14F-4D97-AF65-F5344CB8AC3E}">
        <p14:creationId xmlns:p14="http://schemas.microsoft.com/office/powerpoint/2010/main" val="132030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D9008-8242-46E9-A210-5F00B5D77169}"/>
              </a:ext>
            </a:extLst>
          </p:cNvPr>
          <p:cNvSpPr>
            <a:spLocks noGrp="1"/>
          </p:cNvSpPr>
          <p:nvPr>
            <p:ph type="title"/>
          </p:nvPr>
        </p:nvSpPr>
        <p:spPr/>
        <p:txBody>
          <a:bodyPr>
            <a:normAutofit fontScale="90000"/>
          </a:bodyPr>
          <a:lstStyle/>
          <a:p>
            <a:pPr lvl="0"/>
            <a:r>
              <a:rPr lang="en-US" b="1" i="0" u="none" strike="noStrike" kern="1600" baseline="0" dirty="0"/>
              <a:t/>
            </a:r>
            <a:br>
              <a:rPr lang="en-US" b="1" i="0" u="none" strike="noStrike" kern="1600" baseline="0" dirty="0"/>
            </a:br>
            <a:r>
              <a:rPr lang="en-US" b="1" i="0" u="none" strike="noStrike" kern="1600" baseline="0" dirty="0"/>
              <a:t>Closed Injury:</a:t>
            </a:r>
            <a:r>
              <a:rPr lang="en-US" b="1" i="0" u="none" strike="noStrike" kern="1600" dirty="0"/>
              <a:t> </a:t>
            </a:r>
            <a:r>
              <a:rPr lang="en-US" sz="3300" dirty="0"/>
              <a:t>Contusions </a:t>
            </a:r>
            <a:r>
              <a:rPr lang="en-US" dirty="0"/>
              <a:t/>
            </a:r>
            <a:br>
              <a:rPr lang="en-US" dirty="0"/>
            </a:br>
            <a:endParaRPr lang="en-US" b="1" i="0" u="none" strike="noStrike" kern="1600" baseline="0" dirty="0"/>
          </a:p>
        </p:txBody>
      </p:sp>
      <p:sp>
        <p:nvSpPr>
          <p:cNvPr id="3" name="Text Placeholder 2">
            <a:extLst>
              <a:ext uri="{FF2B5EF4-FFF2-40B4-BE49-F238E27FC236}">
                <a16:creationId xmlns:a16="http://schemas.microsoft.com/office/drawing/2014/main" xmlns="" id="{22811AEF-C93C-464D-9D89-86F67FA4DDE2}"/>
              </a:ext>
            </a:extLst>
          </p:cNvPr>
          <p:cNvSpPr>
            <a:spLocks noGrp="1"/>
          </p:cNvSpPr>
          <p:nvPr>
            <p:ph type="body" idx="1"/>
          </p:nvPr>
        </p:nvSpPr>
        <p:spPr>
          <a:xfrm>
            <a:off x="982980" y="1950720"/>
            <a:ext cx="5488940" cy="4328160"/>
          </a:xfrm>
        </p:spPr>
        <p:txBody>
          <a:bodyPr/>
          <a:lstStyle/>
          <a:p>
            <a:r>
              <a:rPr lang="en-US" sz="2400" dirty="0"/>
              <a:t>T</a:t>
            </a:r>
            <a:r>
              <a:rPr lang="en-US" sz="2400" u="none" strike="noStrike" baseline="0" dirty="0"/>
              <a:t>he epidermis, or outer layer of skin, is not disrupted, but cells within the dermis are injured, and the smallest blood vessels are torn. </a:t>
            </a:r>
          </a:p>
          <a:p>
            <a:pPr lvl="1"/>
            <a:r>
              <a:rPr lang="en-US" sz="2400" u="none" strike="noStrike" baseline="0" dirty="0"/>
              <a:t>Typically produced when a blunt force strikes the body or when the body strikes an immovable surface </a:t>
            </a:r>
          </a:p>
          <a:p>
            <a:pPr lvl="1"/>
            <a:r>
              <a:rPr lang="en-US" sz="2400" dirty="0"/>
              <a:t>E</a:t>
            </a:r>
            <a:r>
              <a:rPr lang="en-US" sz="2400" u="none" strike="noStrike" baseline="0" dirty="0"/>
              <a:t>xtent and severity of the injury depend on the amount of energy absorbed by the soft tissue. </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pic>
        <p:nvPicPr>
          <p:cNvPr id="3074" name="Picture 2" descr="Photo shows the knee of a patient with contusions. The area surrounding the knee is discolored with greenish patches with some purple mixed 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6633" y="2288694"/>
            <a:ext cx="3112484" cy="309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099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D9008-8242-46E9-A210-5F00B5D77169}"/>
              </a:ext>
            </a:extLst>
          </p:cNvPr>
          <p:cNvSpPr>
            <a:spLocks noGrp="1"/>
          </p:cNvSpPr>
          <p:nvPr>
            <p:ph type="title"/>
          </p:nvPr>
        </p:nvSpPr>
        <p:spPr/>
        <p:txBody>
          <a:bodyPr>
            <a:normAutofit fontScale="90000"/>
          </a:bodyPr>
          <a:lstStyle/>
          <a:p>
            <a:pPr lvl="0"/>
            <a:r>
              <a:rPr lang="en-US" b="1" i="0" u="none" strike="noStrike" kern="1600" baseline="0" dirty="0"/>
              <a:t/>
            </a:r>
            <a:br>
              <a:rPr lang="en-US" b="1" i="0" u="none" strike="noStrike" kern="1600" baseline="0" dirty="0"/>
            </a:br>
            <a:r>
              <a:rPr lang="en-US" b="1" i="0" u="none" strike="noStrike" kern="1600" baseline="0" dirty="0"/>
              <a:t>Closed Injury:</a:t>
            </a:r>
            <a:r>
              <a:rPr lang="en-US" b="1" i="0" u="none" strike="noStrike" kern="1600" dirty="0"/>
              <a:t> </a:t>
            </a:r>
            <a:r>
              <a:rPr lang="en-US" sz="3300" dirty="0"/>
              <a:t>Contusions </a:t>
            </a:r>
            <a:r>
              <a:rPr lang="en-US" dirty="0"/>
              <a:t/>
            </a:r>
            <a:br>
              <a:rPr lang="en-US" dirty="0"/>
            </a:br>
            <a:endParaRPr lang="en-US" b="1" i="0" u="none" strike="noStrike" kern="1600" baseline="0" dirty="0"/>
          </a:p>
        </p:txBody>
      </p:sp>
      <p:sp>
        <p:nvSpPr>
          <p:cNvPr id="3" name="Text Placeholder 2">
            <a:extLst>
              <a:ext uri="{FF2B5EF4-FFF2-40B4-BE49-F238E27FC236}">
                <a16:creationId xmlns:a16="http://schemas.microsoft.com/office/drawing/2014/main" xmlns="" id="{22811AEF-C93C-464D-9D89-86F67FA4DDE2}"/>
              </a:ext>
            </a:extLst>
          </p:cNvPr>
          <p:cNvSpPr>
            <a:spLocks noGrp="1"/>
          </p:cNvSpPr>
          <p:nvPr>
            <p:ph type="body" idx="1"/>
          </p:nvPr>
        </p:nvSpPr>
        <p:spPr>
          <a:xfrm>
            <a:off x="891540" y="1750858"/>
            <a:ext cx="9996200" cy="4039583"/>
          </a:xfrm>
        </p:spPr>
        <p:txBody>
          <a:bodyPr/>
          <a:lstStyle/>
          <a:p>
            <a:r>
              <a:rPr lang="en-US" sz="2400" u="none" strike="noStrike" baseline="0" dirty="0"/>
              <a:t>Physiology:</a:t>
            </a:r>
          </a:p>
          <a:p>
            <a:pPr lvl="1"/>
            <a:r>
              <a:rPr lang="en-US" sz="2400" u="none" strike="noStrike" baseline="0" dirty="0"/>
              <a:t>Cellular fluid and blood leak into the injured area,</a:t>
            </a:r>
            <a:r>
              <a:rPr lang="en-US" sz="2400" dirty="0"/>
              <a:t> </a:t>
            </a:r>
            <a:r>
              <a:rPr lang="en-US" sz="2400" u="none" strike="noStrike" baseline="0" dirty="0"/>
              <a:t>causing tenderness, pain, and localized swelling. </a:t>
            </a:r>
          </a:p>
          <a:p>
            <a:pPr lvl="1"/>
            <a:r>
              <a:rPr lang="en-US" sz="2400" dirty="0"/>
              <a:t>Breakdown of blood cells that leak out of capillaries beneath the dermis eventually produces a characteristic blue or black skin discoloration known as a bruise, or </a:t>
            </a:r>
            <a:r>
              <a:rPr lang="en-US" sz="2400" u="dbl" dirty="0">
                <a:solidFill>
                  <a:srgbClr val="C00000"/>
                </a:solidFill>
              </a:rPr>
              <a:t>ecchymosis</a:t>
            </a:r>
            <a:r>
              <a:rPr lang="en-US" sz="2400" dirty="0"/>
              <a:t>. </a:t>
            </a:r>
          </a:p>
          <a:p>
            <a:pPr lvl="1"/>
            <a:r>
              <a:rPr lang="en-US" sz="2400" dirty="0"/>
              <a:t>As the injury heals, the bruise will change in color from black or purple to yellow or green.</a:t>
            </a:r>
            <a:endParaRPr lang="en-US" sz="2400"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spTree>
    <p:extLst>
      <p:ext uri="{BB962C8B-B14F-4D97-AF65-F5344CB8AC3E}">
        <p14:creationId xmlns:p14="http://schemas.microsoft.com/office/powerpoint/2010/main" val="4209869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7E4AF-EF1A-484A-89C3-1EA5630E9B1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Closed Injury: Hematomas</a:t>
            </a:r>
          </a:p>
        </p:txBody>
      </p:sp>
      <p:sp>
        <p:nvSpPr>
          <p:cNvPr id="3" name="Text Placeholder 2">
            <a:extLst>
              <a:ext uri="{FF2B5EF4-FFF2-40B4-BE49-F238E27FC236}">
                <a16:creationId xmlns:a16="http://schemas.microsoft.com/office/drawing/2014/main" xmlns="" id="{720FAF17-0ADF-42C5-89FB-4DC0ED75580A}"/>
              </a:ext>
            </a:extLst>
          </p:cNvPr>
          <p:cNvSpPr>
            <a:spLocks noGrp="1"/>
          </p:cNvSpPr>
          <p:nvPr>
            <p:ph sz="half" idx="1"/>
          </p:nvPr>
        </p:nvSpPr>
        <p:spPr>
          <a:xfrm>
            <a:off x="908603" y="1555833"/>
            <a:ext cx="4855464" cy="4729436"/>
          </a:xfrm>
        </p:spPr>
        <p:txBody>
          <a:bodyPr>
            <a:normAutofit lnSpcReduction="10000"/>
          </a:bodyPr>
          <a:lstStyle/>
          <a:p>
            <a:pPr marR="0" lvl="0" rtl="0">
              <a:lnSpc>
                <a:spcPct val="90000"/>
              </a:lnSpc>
            </a:pPr>
            <a:r>
              <a:rPr lang="en-US" dirty="0"/>
              <a:t>A </a:t>
            </a:r>
            <a:r>
              <a:rPr lang="en-US" u="dbl" dirty="0">
                <a:solidFill>
                  <a:srgbClr val="C00000"/>
                </a:solidFill>
              </a:rPr>
              <a:t>hematoma</a:t>
            </a:r>
            <a:r>
              <a:rPr lang="en-US" dirty="0"/>
              <a:t> is a c</a:t>
            </a:r>
            <a:r>
              <a:rPr lang="en-US" u="none" strike="noStrike" baseline="0" dirty="0"/>
              <a:t>ollection of blood that has leaked from a blood vessel and is confined to a localized area inside the body.</a:t>
            </a:r>
          </a:p>
          <a:p>
            <a:pPr marR="0" lvl="0" rtl="0">
              <a:lnSpc>
                <a:spcPct val="90000"/>
              </a:lnSpc>
            </a:pPr>
            <a:r>
              <a:rPr lang="en-US" dirty="0"/>
              <a:t>U</a:t>
            </a:r>
            <a:r>
              <a:rPr lang="en-US" u="none" strike="noStrike" baseline="0" dirty="0"/>
              <a:t>sually presents as the result of a blunt soft-tissue injury collection (mass) of blood between the tissues</a:t>
            </a:r>
          </a:p>
          <a:p>
            <a:pPr lvl="1">
              <a:lnSpc>
                <a:spcPct val="90000"/>
              </a:lnSpc>
            </a:pPr>
            <a:r>
              <a:rPr lang="en-US" dirty="0"/>
              <a:t>P</a:t>
            </a:r>
            <a:r>
              <a:rPr lang="en-US" u="none" strike="noStrike" baseline="0" dirty="0"/>
              <a:t>roduced when an injured blood vessel bleeds, bone marrow leaks out of a broken bone, or a highly vascularized solid organ is damaged</a:t>
            </a:r>
          </a:p>
          <a:p>
            <a:pPr>
              <a:lnSpc>
                <a:spcPct val="90000"/>
              </a:lnSpc>
            </a:pPr>
            <a:r>
              <a:rPr lang="en-US" dirty="0"/>
              <a:t>S</a:t>
            </a:r>
            <a:r>
              <a:rPr lang="en-US" u="none" strike="noStrike" baseline="0" dirty="0"/>
              <a:t>evere cases can contain enough blood to cause hemorrhagic shock.</a:t>
            </a:r>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pic>
        <p:nvPicPr>
          <p:cNvPr id="4098" name="Picture 2" descr="Photo shows the hand of a patient with hematoma. A big reddish bruise is shown near the wrist area of the forearm. A tape is stuck over the hematoma and an I V tube linked to the back of the hand of the pati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5187" y="2398429"/>
            <a:ext cx="3880184" cy="230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8358C-8749-4996-B2A5-CEE62E13D8F6}"/>
              </a:ext>
            </a:extLst>
          </p:cNvPr>
          <p:cNvSpPr>
            <a:spLocks noGrp="1"/>
          </p:cNvSpPr>
          <p:nvPr>
            <p:ph type="title"/>
          </p:nvPr>
        </p:nvSpPr>
        <p:spPr>
          <a:xfrm>
            <a:off x="0" y="121033"/>
            <a:ext cx="12192000" cy="1002089"/>
          </a:xfrm>
        </p:spPr>
        <p:txBody>
          <a:bodyPr anchor="ctr">
            <a:normAutofit/>
          </a:bodyPr>
          <a:lstStyle/>
          <a:p>
            <a:r>
              <a:rPr lang="en-US" kern="1600" dirty="0"/>
              <a:t>Closed Injury: Subungual Hematomas</a:t>
            </a:r>
            <a:endParaRPr lang="en-US" b="1" i="0" u="none" strike="noStrike" kern="1600" baseline="0" dirty="0"/>
          </a:p>
        </p:txBody>
      </p:sp>
      <p:sp>
        <p:nvSpPr>
          <p:cNvPr id="3" name="Text Placeholder 2">
            <a:extLst>
              <a:ext uri="{FF2B5EF4-FFF2-40B4-BE49-F238E27FC236}">
                <a16:creationId xmlns:a16="http://schemas.microsoft.com/office/drawing/2014/main" xmlns="" id="{32D4F395-A6A3-4D95-975F-E4487FDD87F9}"/>
              </a:ext>
            </a:extLst>
          </p:cNvPr>
          <p:cNvSpPr>
            <a:spLocks noGrp="1"/>
          </p:cNvSpPr>
          <p:nvPr>
            <p:ph sz="half" idx="1"/>
          </p:nvPr>
        </p:nvSpPr>
        <p:spPr>
          <a:xfrm>
            <a:off x="914400" y="2172180"/>
            <a:ext cx="4855464" cy="4018308"/>
          </a:xfrm>
        </p:spPr>
        <p:txBody>
          <a:bodyPr>
            <a:normAutofit/>
          </a:bodyPr>
          <a:lstStyle/>
          <a:p>
            <a:pPr marR="0" lvl="0" rtl="0">
              <a:buClr>
                <a:schemeClr val="tx2"/>
              </a:buClr>
            </a:pPr>
            <a:r>
              <a:rPr lang="en-US" u="dbl" strike="noStrike" dirty="0">
                <a:solidFill>
                  <a:srgbClr val="C00000"/>
                </a:solidFill>
              </a:rPr>
              <a:t>Subungual Hematoma</a:t>
            </a:r>
            <a:r>
              <a:rPr lang="en-US" u="none" strike="noStrike" baseline="0" dirty="0">
                <a:solidFill>
                  <a:srgbClr val="C00000"/>
                </a:solidFill>
              </a:rPr>
              <a:t> </a:t>
            </a:r>
            <a:r>
              <a:rPr lang="en-US" u="none" strike="noStrike" baseline="0" dirty="0"/>
              <a:t>is a special type of hematoma that occurs beneath a nail bed. </a:t>
            </a:r>
          </a:p>
          <a:p>
            <a:pPr lvl="1"/>
            <a:r>
              <a:rPr lang="en-US" sz="2200" dirty="0"/>
              <a:t>C</a:t>
            </a:r>
            <a:r>
              <a:rPr lang="en-US" sz="2200" u="none" strike="noStrike" baseline="0" dirty="0"/>
              <a:t>aused by blunt trauma</a:t>
            </a:r>
          </a:p>
          <a:p>
            <a:pPr lvl="1"/>
            <a:r>
              <a:rPr lang="en-US" sz="2200" dirty="0"/>
              <a:t>C</a:t>
            </a:r>
            <a:r>
              <a:rPr lang="en-US" sz="2200" u="none" strike="noStrike" baseline="0" dirty="0"/>
              <a:t>an be very painful due to the buildup of pressure within the affected area.</a:t>
            </a:r>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pic>
        <p:nvPicPr>
          <p:cNvPr id="5122" name="Picture 2" descr="Photo shows the hand of a patient with subungual hematoma. The thumb has a blackish area in the nail 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138" y="2172180"/>
            <a:ext cx="4183062" cy="278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0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62B3B-406C-4F45-B22E-1D4AECA80585}"/>
              </a:ext>
            </a:extLst>
          </p:cNvPr>
          <p:cNvSpPr>
            <a:spLocks noGrp="1"/>
          </p:cNvSpPr>
          <p:nvPr>
            <p:ph type="title"/>
          </p:nvPr>
        </p:nvSpPr>
        <p:spPr/>
        <p:txBody>
          <a:bodyPr/>
          <a:lstStyle/>
          <a:p>
            <a:pPr marR="0" rtl="0"/>
            <a:r>
              <a:rPr lang="en-US" b="1" i="0" u="none" strike="noStrike" kern="1600" baseline="0" dirty="0"/>
              <a:t>Closed Injury: Crushing Injuries</a:t>
            </a:r>
          </a:p>
        </p:txBody>
      </p:sp>
      <p:sp>
        <p:nvSpPr>
          <p:cNvPr id="3" name="Text Placeholder 2">
            <a:extLst>
              <a:ext uri="{FF2B5EF4-FFF2-40B4-BE49-F238E27FC236}">
                <a16:creationId xmlns:a16="http://schemas.microsoft.com/office/drawing/2014/main" xmlns="" id="{87770E06-87E2-4F1A-9D1A-1578B2716711}"/>
              </a:ext>
            </a:extLst>
          </p:cNvPr>
          <p:cNvSpPr>
            <a:spLocks noGrp="1"/>
          </p:cNvSpPr>
          <p:nvPr>
            <p:ph type="body" idx="1"/>
          </p:nvPr>
        </p:nvSpPr>
        <p:spPr>
          <a:xfrm>
            <a:off x="955040" y="2240796"/>
            <a:ext cx="10582678" cy="4050651"/>
          </a:xfrm>
        </p:spPr>
        <p:txBody>
          <a:bodyPr/>
          <a:lstStyle/>
          <a:p>
            <a:r>
              <a:rPr lang="en-US" sz="2400" dirty="0"/>
              <a:t>A </a:t>
            </a:r>
            <a:r>
              <a:rPr lang="en-US" sz="2400" u="dbl" dirty="0">
                <a:solidFill>
                  <a:srgbClr val="C00000"/>
                </a:solidFill>
              </a:rPr>
              <a:t>crush injury</a:t>
            </a:r>
            <a:r>
              <a:rPr lang="en-US" sz="2400" dirty="0">
                <a:solidFill>
                  <a:srgbClr val="C00000"/>
                </a:solidFill>
              </a:rPr>
              <a:t> </a:t>
            </a:r>
            <a:r>
              <a:rPr lang="en-US" sz="2400" dirty="0"/>
              <a:t>is p</a:t>
            </a:r>
            <a:r>
              <a:rPr lang="en-US" sz="2400" u="none" strike="noStrike" baseline="0" dirty="0"/>
              <a:t>roduced when an excessive force strikes the body suddenly or when a force is continuously applied to the body over an extended period. </a:t>
            </a:r>
          </a:p>
          <a:p>
            <a:r>
              <a:rPr lang="en-US" sz="2400" dirty="0"/>
              <a:t>R</a:t>
            </a:r>
            <a:r>
              <a:rPr lang="en-US" sz="2400" u="none" strike="noStrike" baseline="0" dirty="0"/>
              <a:t>esulting degree of tissue damage depends on several factors: </a:t>
            </a:r>
          </a:p>
          <a:p>
            <a:pPr lvl="1"/>
            <a:r>
              <a:rPr lang="en-US" sz="2200" dirty="0"/>
              <a:t>T</a:t>
            </a:r>
            <a:r>
              <a:rPr lang="en-US" sz="2200" u="none" strike="noStrike" baseline="0" dirty="0"/>
              <a:t>he amount of force involved</a:t>
            </a:r>
          </a:p>
          <a:p>
            <a:pPr lvl="1"/>
            <a:r>
              <a:rPr lang="en-US" sz="2200" dirty="0"/>
              <a:t>T</a:t>
            </a:r>
            <a:r>
              <a:rPr lang="en-US" sz="2200" u="none" strike="noStrike" baseline="0" dirty="0"/>
              <a:t>he severity of the crushing </a:t>
            </a:r>
          </a:p>
          <a:p>
            <a:pPr lvl="1"/>
            <a:r>
              <a:rPr lang="en-US" sz="2200" dirty="0"/>
              <a:t>T</a:t>
            </a:r>
            <a:r>
              <a:rPr lang="en-US" sz="2200" u="none" strike="noStrike" baseline="0" dirty="0"/>
              <a:t>he duration of the force applied</a:t>
            </a:r>
          </a:p>
          <a:p>
            <a:r>
              <a:rPr lang="en-US" sz="2400" dirty="0"/>
              <a:t>Eventually interrupts circulation within the tissues, thereby producing further cell damage and/or tissue death</a:t>
            </a:r>
          </a:p>
          <a:p>
            <a:endParaRPr lang="en-US" sz="2600"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spTree>
    <p:extLst>
      <p:ext uri="{BB962C8B-B14F-4D97-AF65-F5344CB8AC3E}">
        <p14:creationId xmlns:p14="http://schemas.microsoft.com/office/powerpoint/2010/main" val="245598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107D8-2C77-4C9E-9036-B7F4A2632211}"/>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5FE24729-DC07-4D7D-88BB-C36325016E77}"/>
              </a:ext>
            </a:extLst>
          </p:cNvPr>
          <p:cNvSpPr>
            <a:spLocks noGrp="1"/>
          </p:cNvSpPr>
          <p:nvPr>
            <p:ph type="body" idx="1"/>
          </p:nvPr>
        </p:nvSpPr>
        <p:spPr/>
        <p:txBody>
          <a:bodyPr/>
          <a:lstStyle/>
          <a:p>
            <a:pPr marR="0" lvl="0" rtl="0"/>
            <a:r>
              <a:rPr lang="en-US" u="none" strike="noStrike" baseline="0" dirty="0"/>
              <a:t>Upon completion of this chapter, the OEC Technician will be able to:</a:t>
            </a:r>
          </a:p>
          <a:p>
            <a:pPr marR="0" lvl="0" rtl="0"/>
            <a:r>
              <a:rPr lang="en-US" u="none" strike="noStrike" baseline="0" dirty="0"/>
              <a:t>19-1 List the four functions of the skin.</a:t>
            </a:r>
          </a:p>
          <a:p>
            <a:pPr marR="0" lvl="0" rtl="0"/>
            <a:r>
              <a:rPr lang="en-US" u="none" strike="noStrike" baseline="0" dirty="0"/>
              <a:t>19-2 List the layers of the skin.</a:t>
            </a:r>
          </a:p>
          <a:p>
            <a:pPr marR="0" lvl="0" rtl="0"/>
            <a:r>
              <a:rPr lang="en-US" u="none" strike="noStrike" baseline="0" dirty="0"/>
              <a:t>19-3 Explain the difference between arterial and venous bleeding.</a:t>
            </a:r>
          </a:p>
          <a:p>
            <a:pPr marR="0" lvl="0" rtl="0"/>
            <a:r>
              <a:rPr lang="en-US" u="none" strike="noStrike" baseline="0" dirty="0"/>
              <a:t>19-4 Explain how to assess a soft-tissue injury.</a:t>
            </a:r>
          </a:p>
        </p:txBody>
      </p:sp>
    </p:spTree>
    <p:extLst>
      <p:ext uri="{BB962C8B-B14F-4D97-AF65-F5344CB8AC3E}">
        <p14:creationId xmlns:p14="http://schemas.microsoft.com/office/powerpoint/2010/main" val="121005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62B3B-406C-4F45-B22E-1D4AECA80585}"/>
              </a:ext>
            </a:extLst>
          </p:cNvPr>
          <p:cNvSpPr>
            <a:spLocks noGrp="1"/>
          </p:cNvSpPr>
          <p:nvPr>
            <p:ph type="title"/>
          </p:nvPr>
        </p:nvSpPr>
        <p:spPr/>
        <p:txBody>
          <a:bodyPr/>
          <a:lstStyle/>
          <a:p>
            <a:pPr marR="0" rtl="0"/>
            <a:r>
              <a:rPr lang="en-US" b="1" i="0" u="none" strike="noStrike" kern="1600" baseline="0" dirty="0"/>
              <a:t>Closed Injury: Crushing Injuries</a:t>
            </a:r>
          </a:p>
        </p:txBody>
      </p:sp>
      <p:sp>
        <p:nvSpPr>
          <p:cNvPr id="3" name="Text Placeholder 2">
            <a:extLst>
              <a:ext uri="{FF2B5EF4-FFF2-40B4-BE49-F238E27FC236}">
                <a16:creationId xmlns:a16="http://schemas.microsoft.com/office/drawing/2014/main" xmlns="" id="{87770E06-87E2-4F1A-9D1A-1578B2716711}"/>
              </a:ext>
            </a:extLst>
          </p:cNvPr>
          <p:cNvSpPr>
            <a:spLocks noGrp="1"/>
          </p:cNvSpPr>
          <p:nvPr>
            <p:ph type="body" idx="1"/>
          </p:nvPr>
        </p:nvSpPr>
        <p:spPr>
          <a:xfrm>
            <a:off x="589280" y="2163310"/>
            <a:ext cx="5506720" cy="4166238"/>
          </a:xfrm>
        </p:spPr>
        <p:txBody>
          <a:bodyPr/>
          <a:lstStyle/>
          <a:p>
            <a:r>
              <a:rPr lang="en-US" dirty="0"/>
              <a:t> </a:t>
            </a:r>
            <a:r>
              <a:rPr lang="en-US" sz="2400" dirty="0"/>
              <a:t>Example: </a:t>
            </a:r>
          </a:p>
          <a:p>
            <a:pPr lvl="1"/>
            <a:r>
              <a:rPr lang="en-US" sz="2400" dirty="0"/>
              <a:t>Tree trunk has fallen on and trapped a patient’s legs.</a:t>
            </a:r>
          </a:p>
          <a:p>
            <a:pPr lvl="1"/>
            <a:r>
              <a:rPr lang="en-US" sz="2400" dirty="0"/>
              <a:t>The sustained damage to leg tissues due to crushing will continue until the weight of the tree is removed.</a:t>
            </a:r>
          </a:p>
          <a:p>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pic>
        <p:nvPicPr>
          <p:cNvPr id="6146" name="Picture 2" descr="Photo shows the legs of a patient with crush injury lying on a board. One of the legs is covered in a blanket and the other is twisted at an odd angle near the ankle and is swollen. The swollen leg is covered in dried blood and d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859" y="2428728"/>
            <a:ext cx="5275536" cy="279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4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1B280-7C31-4899-B709-1A545A5B94A2}"/>
              </a:ext>
            </a:extLst>
          </p:cNvPr>
          <p:cNvSpPr>
            <a:spLocks noGrp="1"/>
          </p:cNvSpPr>
          <p:nvPr>
            <p:ph type="title"/>
          </p:nvPr>
        </p:nvSpPr>
        <p:spPr/>
        <p:txBody>
          <a:bodyPr/>
          <a:lstStyle/>
          <a:p>
            <a:pPr marR="0" rtl="0"/>
            <a:r>
              <a:rPr lang="en-US" b="1" i="0" u="none" strike="noStrike" kern="1600" baseline="0" dirty="0"/>
              <a:t>Closed Injury: Compartment Syndrome</a:t>
            </a:r>
          </a:p>
        </p:txBody>
      </p:sp>
      <p:sp>
        <p:nvSpPr>
          <p:cNvPr id="3" name="Text Placeholder 2">
            <a:extLst>
              <a:ext uri="{FF2B5EF4-FFF2-40B4-BE49-F238E27FC236}">
                <a16:creationId xmlns:a16="http://schemas.microsoft.com/office/drawing/2014/main" xmlns="" id="{86C4A90B-0A3A-4701-B61C-548ECF43D803}"/>
              </a:ext>
            </a:extLst>
          </p:cNvPr>
          <p:cNvSpPr>
            <a:spLocks noGrp="1"/>
          </p:cNvSpPr>
          <p:nvPr>
            <p:ph type="body" idx="1"/>
          </p:nvPr>
        </p:nvSpPr>
        <p:spPr>
          <a:xfrm>
            <a:off x="891540" y="2448560"/>
            <a:ext cx="10646178" cy="3741357"/>
          </a:xfrm>
        </p:spPr>
        <p:txBody>
          <a:bodyPr/>
          <a:lstStyle/>
          <a:p>
            <a:pPr>
              <a:buClr>
                <a:schemeClr val="tx2"/>
              </a:buClr>
            </a:pPr>
            <a:r>
              <a:rPr lang="en-US" sz="2400" u="dbl" strike="noStrike" dirty="0">
                <a:solidFill>
                  <a:srgbClr val="C00000"/>
                </a:solidFill>
              </a:rPr>
              <a:t>Compartment Syndrome</a:t>
            </a:r>
            <a:r>
              <a:rPr lang="en-US" sz="2400" u="none" strike="noStrike" baseline="0" dirty="0">
                <a:solidFill>
                  <a:srgbClr val="C00000"/>
                </a:solidFill>
              </a:rPr>
              <a:t> </a:t>
            </a:r>
            <a:r>
              <a:rPr lang="en-US" sz="2400" u="none" strike="noStrike" baseline="0" dirty="0"/>
              <a:t>is an injury resulting from significant trauma to the tissues of an extremity, usually from compression.</a:t>
            </a:r>
          </a:p>
          <a:p>
            <a:r>
              <a:rPr lang="en-US" dirty="0"/>
              <a:t>D</a:t>
            </a:r>
            <a:r>
              <a:rPr lang="en-US" u="none" strike="noStrike" baseline="0" dirty="0"/>
              <a:t>amaged cell walls begin to leak fluid into the potential space that lies between them. </a:t>
            </a:r>
          </a:p>
          <a:p>
            <a:pPr lvl="1"/>
            <a:r>
              <a:rPr lang="en-US" u="none" strike="noStrike" baseline="0" dirty="0"/>
              <a:t>If this resultant swelling, or edema, continues to expand within a large muscle’s connective tissue covering, pressure within the tissues may increase to dangerous levels. </a:t>
            </a:r>
          </a:p>
          <a:p>
            <a:pPr lvl="2"/>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spTree>
    <p:extLst>
      <p:ext uri="{BB962C8B-B14F-4D97-AF65-F5344CB8AC3E}">
        <p14:creationId xmlns:p14="http://schemas.microsoft.com/office/powerpoint/2010/main" val="3960974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1B280-7C31-4899-B709-1A545A5B94A2}"/>
              </a:ext>
            </a:extLst>
          </p:cNvPr>
          <p:cNvSpPr>
            <a:spLocks noGrp="1"/>
          </p:cNvSpPr>
          <p:nvPr>
            <p:ph type="title"/>
          </p:nvPr>
        </p:nvSpPr>
        <p:spPr/>
        <p:txBody>
          <a:bodyPr/>
          <a:lstStyle/>
          <a:p>
            <a:pPr marR="0" rtl="0"/>
            <a:r>
              <a:rPr lang="en-US" b="1" i="0" u="none" strike="noStrike" kern="1600" baseline="0" dirty="0"/>
              <a:t>Closed Injury: Compartment Syndrome</a:t>
            </a:r>
          </a:p>
        </p:txBody>
      </p:sp>
      <p:sp>
        <p:nvSpPr>
          <p:cNvPr id="3" name="Text Placeholder 2">
            <a:extLst>
              <a:ext uri="{FF2B5EF4-FFF2-40B4-BE49-F238E27FC236}">
                <a16:creationId xmlns:a16="http://schemas.microsoft.com/office/drawing/2014/main" xmlns="" id="{86C4A90B-0A3A-4701-B61C-548ECF43D803}"/>
              </a:ext>
            </a:extLst>
          </p:cNvPr>
          <p:cNvSpPr>
            <a:spLocks noGrp="1"/>
          </p:cNvSpPr>
          <p:nvPr>
            <p:ph type="body" idx="1"/>
          </p:nvPr>
        </p:nvSpPr>
        <p:spPr>
          <a:xfrm>
            <a:off x="891540" y="2145979"/>
            <a:ext cx="10646178" cy="3862828"/>
          </a:xfrm>
        </p:spPr>
        <p:txBody>
          <a:bodyPr/>
          <a:lstStyle/>
          <a:p>
            <a:r>
              <a:rPr lang="en-US" dirty="0"/>
              <a:t>Important to note that the connective tissue forms a compartment around the muscle that will not allow the edematous muscle to expand. </a:t>
            </a:r>
          </a:p>
          <a:p>
            <a:r>
              <a:rPr lang="en-US" dirty="0"/>
              <a:t>Eventually blood vessels in the edematous area become compressed.</a:t>
            </a:r>
          </a:p>
          <a:p>
            <a:pPr lvl="1"/>
            <a:r>
              <a:rPr lang="en-US" dirty="0"/>
              <a:t>Diminishes or even interrupts blood flow to the injured soft tissue</a:t>
            </a:r>
          </a:p>
          <a:p>
            <a:pPr lvl="1"/>
            <a:r>
              <a:rPr lang="en-US" dirty="0"/>
              <a:t>Results in tissue death</a:t>
            </a:r>
          </a:p>
          <a:p>
            <a:r>
              <a:rPr lang="en-US" dirty="0"/>
              <a:t>Compartment syndrome is a true emergency that requires rapid transport to a trauma center to prevent the loss of the limb.</a:t>
            </a:r>
          </a:p>
          <a:p>
            <a:pPr lvl="1"/>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19-5</a:t>
              </a:r>
            </a:p>
          </p:txBody>
        </p:sp>
      </p:grpSp>
    </p:spTree>
    <p:extLst>
      <p:ext uri="{BB962C8B-B14F-4D97-AF65-F5344CB8AC3E}">
        <p14:creationId xmlns:p14="http://schemas.microsoft.com/office/powerpoint/2010/main" val="365066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508CE2-2D2C-4D55-8164-E1207DB5FCA5}"/>
              </a:ext>
            </a:extLst>
          </p:cNvPr>
          <p:cNvSpPr>
            <a:spLocks noGrp="1"/>
          </p:cNvSpPr>
          <p:nvPr>
            <p:ph type="title"/>
          </p:nvPr>
        </p:nvSpPr>
        <p:spPr/>
        <p:txBody>
          <a:bodyPr/>
          <a:lstStyle/>
          <a:p>
            <a:pPr marR="0" rtl="0"/>
            <a:r>
              <a:rPr lang="en-US" b="1" i="0" u="none" strike="noStrike" kern="1600" baseline="0" dirty="0"/>
              <a:t>Open Injuries</a:t>
            </a:r>
          </a:p>
        </p:txBody>
      </p:sp>
      <p:sp>
        <p:nvSpPr>
          <p:cNvPr id="3" name="Text Placeholder 2">
            <a:extLst>
              <a:ext uri="{FF2B5EF4-FFF2-40B4-BE49-F238E27FC236}">
                <a16:creationId xmlns:a16="http://schemas.microsoft.com/office/drawing/2014/main" xmlns="" id="{A7F40025-4FCA-495D-A40B-5FADF2AED5B7}"/>
              </a:ext>
            </a:extLst>
          </p:cNvPr>
          <p:cNvSpPr>
            <a:spLocks noGrp="1"/>
          </p:cNvSpPr>
          <p:nvPr>
            <p:ph type="body" idx="1"/>
          </p:nvPr>
        </p:nvSpPr>
        <p:spPr/>
        <p:txBody>
          <a:bodyPr/>
          <a:lstStyle/>
          <a:p>
            <a:pPr lvl="0"/>
            <a:r>
              <a:rPr lang="en-US" dirty="0"/>
              <a:t>Soft-tissue injuries involve disruption of the skin and possibly damage to the soft tissue underneath. </a:t>
            </a:r>
          </a:p>
          <a:p>
            <a:pPr lvl="1"/>
            <a:r>
              <a:rPr lang="en-US" dirty="0"/>
              <a:t>Can result in extensive external bleeding</a:t>
            </a:r>
          </a:p>
          <a:p>
            <a:pPr lvl="1"/>
            <a:r>
              <a:rPr lang="en-US" dirty="0"/>
              <a:t>Wound may be exposed to microorganisms or become contaminated by foreign bodies such as dirt, rocks, or other debris.</a:t>
            </a:r>
          </a:p>
          <a:p>
            <a:pPr marR="0" lvl="0" rtl="0"/>
            <a:endParaRPr lang="en-US" u="none" strike="noStrike" baseline="0" dirty="0"/>
          </a:p>
        </p:txBody>
      </p:sp>
      <p:grpSp>
        <p:nvGrpSpPr>
          <p:cNvPr id="4" name="Group 3"/>
          <p:cNvGrpSpPr/>
          <p:nvPr/>
        </p:nvGrpSpPr>
        <p:grpSpPr>
          <a:xfrm>
            <a:off x="10174686" y="448868"/>
            <a:ext cx="1363034" cy="1348508"/>
            <a:chOff x="9600529" y="502721"/>
            <a:chExt cx="1363034"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spTree>
    <p:extLst>
      <p:ext uri="{BB962C8B-B14F-4D97-AF65-F5344CB8AC3E}">
        <p14:creationId xmlns:p14="http://schemas.microsoft.com/office/powerpoint/2010/main" val="1668426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F31FB-B6E8-4E2B-9A7E-5662DF725150}"/>
              </a:ext>
            </a:extLst>
          </p:cNvPr>
          <p:cNvSpPr>
            <a:spLocks noGrp="1"/>
          </p:cNvSpPr>
          <p:nvPr>
            <p:ph type="title"/>
          </p:nvPr>
        </p:nvSpPr>
        <p:spPr/>
        <p:txBody>
          <a:bodyPr/>
          <a:lstStyle/>
          <a:p>
            <a:pPr marR="0" rtl="0"/>
            <a:r>
              <a:rPr lang="en-US" b="1" i="0" u="none" strike="noStrike" kern="1600" baseline="0" dirty="0"/>
              <a:t>Open Injuries</a:t>
            </a:r>
          </a:p>
        </p:txBody>
      </p:sp>
      <p:sp>
        <p:nvSpPr>
          <p:cNvPr id="3" name="Text Placeholder 2">
            <a:extLst>
              <a:ext uri="{FF2B5EF4-FFF2-40B4-BE49-F238E27FC236}">
                <a16:creationId xmlns:a16="http://schemas.microsoft.com/office/drawing/2014/main" xmlns="" id="{FB894213-B6C2-4EB3-B58C-D635B57BC1BC}"/>
              </a:ext>
            </a:extLst>
          </p:cNvPr>
          <p:cNvSpPr>
            <a:spLocks noGrp="1"/>
          </p:cNvSpPr>
          <p:nvPr>
            <p:ph type="body" idx="1"/>
          </p:nvPr>
        </p:nvSpPr>
        <p:spPr/>
        <p:txBody>
          <a:bodyPr numCol="1"/>
          <a:lstStyle/>
          <a:p>
            <a:pPr marR="0" lvl="0" rtl="0"/>
            <a:r>
              <a:rPr lang="en-US" u="none" strike="noStrike" baseline="0" dirty="0"/>
              <a:t>There are nine types of open soft-tissue wounds:</a:t>
            </a:r>
          </a:p>
          <a:p>
            <a:pPr lvl="1"/>
            <a:r>
              <a:rPr lang="en-US" u="none" strike="noStrike" baseline="0" dirty="0"/>
              <a:t>Abrasion</a:t>
            </a:r>
          </a:p>
          <a:p>
            <a:pPr lvl="1"/>
            <a:r>
              <a:rPr lang="en-US" u="none" strike="noStrike" baseline="0" dirty="0"/>
              <a:t>Incision</a:t>
            </a:r>
          </a:p>
          <a:p>
            <a:pPr lvl="1"/>
            <a:r>
              <a:rPr lang="en-US" u="none" strike="noStrike" baseline="0" dirty="0"/>
              <a:t>Laceration</a:t>
            </a:r>
          </a:p>
          <a:p>
            <a:pPr lvl="1"/>
            <a:r>
              <a:rPr lang="en-US" u="none" strike="noStrike" baseline="0" dirty="0"/>
              <a:t>Avulsion</a:t>
            </a:r>
          </a:p>
          <a:p>
            <a:pPr lvl="1"/>
            <a:r>
              <a:rPr lang="en-US" u="none" strike="noStrike" baseline="0" dirty="0"/>
              <a:t>Amputation</a:t>
            </a:r>
          </a:p>
          <a:p>
            <a:pPr lvl="1"/>
            <a:r>
              <a:rPr lang="en-US" u="none" strike="noStrike" baseline="0" dirty="0"/>
              <a:t>Puncture</a:t>
            </a:r>
          </a:p>
          <a:p>
            <a:pPr lvl="1"/>
            <a:r>
              <a:rPr lang="en-US" u="none" strike="noStrike" baseline="0" dirty="0"/>
              <a:t>Open crush injury</a:t>
            </a:r>
          </a:p>
          <a:p>
            <a:pPr lvl="1"/>
            <a:r>
              <a:rPr lang="en-US" u="none" strike="noStrike" baseline="0" dirty="0"/>
              <a:t>High-pressure injection</a:t>
            </a:r>
          </a:p>
          <a:p>
            <a:pPr lvl="1"/>
            <a:r>
              <a:rPr lang="en-US" u="none" strike="noStrike" baseline="0" dirty="0"/>
              <a:t>Mechanical tattooing</a:t>
            </a:r>
          </a:p>
        </p:txBody>
      </p:sp>
      <p:grpSp>
        <p:nvGrpSpPr>
          <p:cNvPr id="8" name="Group 7"/>
          <p:cNvGrpSpPr/>
          <p:nvPr/>
        </p:nvGrpSpPr>
        <p:grpSpPr>
          <a:xfrm>
            <a:off x="10174686" y="448868"/>
            <a:ext cx="1363034" cy="1348508"/>
            <a:chOff x="9600529" y="502721"/>
            <a:chExt cx="1363034"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spTree>
    <p:extLst>
      <p:ext uri="{BB962C8B-B14F-4D97-AF65-F5344CB8AC3E}">
        <p14:creationId xmlns:p14="http://schemas.microsoft.com/office/powerpoint/2010/main" val="1525307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071E1-7EDA-4B69-9DF9-9D999620CAFB}"/>
              </a:ext>
            </a:extLst>
          </p:cNvPr>
          <p:cNvSpPr>
            <a:spLocks noGrp="1"/>
          </p:cNvSpPr>
          <p:nvPr>
            <p:ph type="title"/>
          </p:nvPr>
        </p:nvSpPr>
        <p:spPr>
          <a:xfrm>
            <a:off x="0" y="121033"/>
            <a:ext cx="12192000" cy="1002089"/>
          </a:xfrm>
        </p:spPr>
        <p:txBody>
          <a:bodyPr anchor="ctr">
            <a:normAutofit/>
          </a:bodyPr>
          <a:lstStyle/>
          <a:p>
            <a:r>
              <a:rPr lang="en-US" dirty="0"/>
              <a:t>Open Injury: Abrasion</a:t>
            </a:r>
            <a:endParaRPr lang="en-US" b="1" i="0" u="none" strike="noStrike" kern="1600" baseline="0" dirty="0"/>
          </a:p>
        </p:txBody>
      </p:sp>
      <p:sp>
        <p:nvSpPr>
          <p:cNvPr id="3" name="Text Placeholder 2">
            <a:extLst>
              <a:ext uri="{FF2B5EF4-FFF2-40B4-BE49-F238E27FC236}">
                <a16:creationId xmlns:a16="http://schemas.microsoft.com/office/drawing/2014/main" xmlns="" id="{B7B59A68-E7E3-4BF6-9F26-8828A68175BC}"/>
              </a:ext>
            </a:extLst>
          </p:cNvPr>
          <p:cNvSpPr>
            <a:spLocks noGrp="1"/>
          </p:cNvSpPr>
          <p:nvPr>
            <p:ph sz="half" idx="1"/>
          </p:nvPr>
        </p:nvSpPr>
        <p:spPr>
          <a:xfrm>
            <a:off x="914400" y="1918312"/>
            <a:ext cx="5240848" cy="4272176"/>
          </a:xfrm>
        </p:spPr>
        <p:txBody>
          <a:bodyPr>
            <a:normAutofit/>
          </a:bodyPr>
          <a:lstStyle/>
          <a:p>
            <a:pPr marR="0" lvl="0" rtl="0"/>
            <a:r>
              <a:rPr lang="en-US" dirty="0"/>
              <a:t>I</a:t>
            </a:r>
            <a:r>
              <a:rPr lang="en-US" sz="2200" u="none" strike="noStrike" baseline="0" dirty="0"/>
              <a:t>nvolves the outermost layer of skin </a:t>
            </a:r>
          </a:p>
          <a:p>
            <a:r>
              <a:rPr lang="en-US" dirty="0"/>
              <a:t>C</a:t>
            </a:r>
            <a:r>
              <a:rPr lang="en-US" u="none" strike="noStrike" baseline="0" dirty="0"/>
              <a:t>aused when a body part scuffs or grates across a rough, abrasive surface</a:t>
            </a:r>
          </a:p>
          <a:p>
            <a:pPr lvl="1"/>
            <a:r>
              <a:rPr lang="en-US" sz="2200" u="none" strike="noStrike" baseline="0" dirty="0"/>
              <a:t>Usually does not extend through the dermis</a:t>
            </a:r>
            <a:endParaRPr lang="en-US" sz="2200" dirty="0"/>
          </a:p>
          <a:p>
            <a:r>
              <a:rPr lang="en-US" sz="2400" u="none" strike="noStrike" baseline="0" dirty="0"/>
              <a:t>These injuries</a:t>
            </a:r>
            <a:r>
              <a:rPr lang="en-US" sz="2400" u="none" strike="noStrike" dirty="0"/>
              <a:t> are </a:t>
            </a:r>
            <a:r>
              <a:rPr lang="en-US" sz="2400" u="none" strike="noStrike" baseline="0" dirty="0"/>
              <a:t>called a variety of slang names such as a strawberry, road rash, and road burn and may be extremely painful.</a:t>
            </a:r>
          </a:p>
        </p:txBody>
      </p:sp>
      <p:grpSp>
        <p:nvGrpSpPr>
          <p:cNvPr id="10" name="Group 9"/>
          <p:cNvGrpSpPr/>
          <p:nvPr/>
        </p:nvGrpSpPr>
        <p:grpSpPr>
          <a:xfrm>
            <a:off x="10174686" y="459028"/>
            <a:ext cx="1363034" cy="1348508"/>
            <a:chOff x="9600529" y="502721"/>
            <a:chExt cx="1363034"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pic>
        <p:nvPicPr>
          <p:cNvPr id="7170" name="Picture 2" descr="Illustration shows a cross section of the skin with an abrasion on the top layer. Some area appears to have been scrapped off exposing the pinkish layer beneath. The injury has not reached Nerves and blood vessels running in the layers bel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293" y="2348882"/>
            <a:ext cx="3469070" cy="282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8DFAB7-7304-4DDF-A11B-09C760279ACC}"/>
              </a:ext>
            </a:extLst>
          </p:cNvPr>
          <p:cNvSpPr>
            <a:spLocks noGrp="1"/>
          </p:cNvSpPr>
          <p:nvPr>
            <p:ph type="title"/>
          </p:nvPr>
        </p:nvSpPr>
        <p:spPr>
          <a:xfrm>
            <a:off x="0" y="121033"/>
            <a:ext cx="12192000" cy="1002089"/>
          </a:xfrm>
        </p:spPr>
        <p:txBody>
          <a:bodyPr anchor="ctr">
            <a:normAutofit/>
          </a:bodyPr>
          <a:lstStyle/>
          <a:p>
            <a:r>
              <a:rPr lang="en-US" dirty="0"/>
              <a:t>Open Injury: Incision</a:t>
            </a:r>
            <a:endParaRPr lang="en-US" b="1" i="0" u="none" strike="noStrike" kern="1600" baseline="0" dirty="0"/>
          </a:p>
        </p:txBody>
      </p:sp>
      <p:sp>
        <p:nvSpPr>
          <p:cNvPr id="3" name="Text Placeholder 2">
            <a:extLst>
              <a:ext uri="{FF2B5EF4-FFF2-40B4-BE49-F238E27FC236}">
                <a16:creationId xmlns:a16="http://schemas.microsoft.com/office/drawing/2014/main" xmlns="" id="{E90B8E21-43D4-4112-83C0-A434B396AB17}"/>
              </a:ext>
            </a:extLst>
          </p:cNvPr>
          <p:cNvSpPr>
            <a:spLocks noGrp="1"/>
          </p:cNvSpPr>
          <p:nvPr>
            <p:ph sz="half" idx="1"/>
          </p:nvPr>
        </p:nvSpPr>
        <p:spPr>
          <a:xfrm>
            <a:off x="733425" y="2591243"/>
            <a:ext cx="4846688" cy="2239078"/>
          </a:xfrm>
        </p:spPr>
        <p:txBody>
          <a:bodyPr>
            <a:normAutofit/>
          </a:bodyPr>
          <a:lstStyle/>
          <a:p>
            <a:pPr marR="0" lvl="0" rtl="0"/>
            <a:r>
              <a:rPr lang="en-US" u="none" strike="noStrike" baseline="0" dirty="0"/>
              <a:t> An </a:t>
            </a:r>
            <a:r>
              <a:rPr lang="en-US" u="dbl" strike="noStrike" dirty="0">
                <a:solidFill>
                  <a:srgbClr val="C00000"/>
                </a:solidFill>
              </a:rPr>
              <a:t>incision</a:t>
            </a:r>
            <a:r>
              <a:rPr lang="en-US" u="none" strike="noStrike" baseline="0" dirty="0"/>
              <a:t> is </a:t>
            </a:r>
            <a:r>
              <a:rPr lang="en-US" dirty="0"/>
              <a:t>a</a:t>
            </a:r>
            <a:r>
              <a:rPr lang="en-US" sz="2200" u="none" strike="noStrike" baseline="0" dirty="0"/>
              <a:t> cut caused by a sharp object and has clean, smooth edges.</a:t>
            </a:r>
          </a:p>
          <a:p>
            <a:pPr lvl="1"/>
            <a:r>
              <a:rPr lang="en-US" u="none" strike="noStrike" baseline="0" dirty="0"/>
              <a:t>Can be superficial or deep</a:t>
            </a:r>
            <a:endParaRPr lang="en-US" dirty="0"/>
          </a:p>
          <a:p>
            <a:pPr lvl="1"/>
            <a:r>
              <a:rPr lang="en-US" sz="2200" u="none" strike="noStrike" baseline="0" dirty="0"/>
              <a:t>A knife or other sharp object causes incisions.</a:t>
            </a:r>
          </a:p>
        </p:txBody>
      </p:sp>
      <p:grpSp>
        <p:nvGrpSpPr>
          <p:cNvPr id="10" name="Group 9"/>
          <p:cNvGrpSpPr/>
          <p:nvPr/>
        </p:nvGrpSpPr>
        <p:grpSpPr>
          <a:xfrm>
            <a:off x="10174686" y="448868"/>
            <a:ext cx="1363034" cy="1348508"/>
            <a:chOff x="9600529" y="502721"/>
            <a:chExt cx="1363034"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pic>
        <p:nvPicPr>
          <p:cNvPr id="8194" name="Picture 2" descr="Photo shows a small thin reddish cut on the surface of the s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2878" y="2491235"/>
            <a:ext cx="3637564" cy="243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4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3EC58-7161-4131-8E8B-739E7404F005}"/>
              </a:ext>
            </a:extLst>
          </p:cNvPr>
          <p:cNvSpPr>
            <a:spLocks noGrp="1"/>
          </p:cNvSpPr>
          <p:nvPr>
            <p:ph type="title"/>
          </p:nvPr>
        </p:nvSpPr>
        <p:spPr/>
        <p:txBody>
          <a:bodyPr/>
          <a:lstStyle/>
          <a:p>
            <a:r>
              <a:rPr lang="en-US" dirty="0"/>
              <a:t>Open Injury: Laceration</a:t>
            </a:r>
            <a:endParaRPr lang="en-US" b="1" i="0" u="none" strike="noStrike" kern="1600" baseline="0" dirty="0"/>
          </a:p>
        </p:txBody>
      </p:sp>
      <p:sp>
        <p:nvSpPr>
          <p:cNvPr id="3" name="Text Placeholder 2">
            <a:extLst>
              <a:ext uri="{FF2B5EF4-FFF2-40B4-BE49-F238E27FC236}">
                <a16:creationId xmlns:a16="http://schemas.microsoft.com/office/drawing/2014/main" xmlns="" id="{DC0E718E-A9D4-4E87-A9B8-CF6504684354}"/>
              </a:ext>
            </a:extLst>
          </p:cNvPr>
          <p:cNvSpPr>
            <a:spLocks noGrp="1"/>
          </p:cNvSpPr>
          <p:nvPr>
            <p:ph type="body" idx="1"/>
          </p:nvPr>
        </p:nvSpPr>
        <p:spPr>
          <a:xfrm>
            <a:off x="657624" y="2360428"/>
            <a:ext cx="5998357" cy="3806455"/>
          </a:xfrm>
        </p:spPr>
        <p:txBody>
          <a:bodyPr/>
          <a:lstStyle/>
          <a:p>
            <a:r>
              <a:rPr lang="en-US" dirty="0"/>
              <a:t>A </a:t>
            </a:r>
            <a:r>
              <a:rPr lang="en-US" u="dbl" dirty="0">
                <a:solidFill>
                  <a:srgbClr val="C00000"/>
                </a:solidFill>
              </a:rPr>
              <a:t>laceration</a:t>
            </a:r>
            <a:r>
              <a:rPr lang="en-US" dirty="0"/>
              <a:t> is a c</a:t>
            </a:r>
            <a:r>
              <a:rPr lang="en-US" u="none" strike="noStrike" baseline="0" dirty="0"/>
              <a:t>ut caused by forces that tear or crush the skin. </a:t>
            </a:r>
            <a:endParaRPr lang="en-US" dirty="0"/>
          </a:p>
          <a:p>
            <a:pPr lvl="1"/>
            <a:r>
              <a:rPr lang="en-US" u="none" strike="noStrike" baseline="0" dirty="0"/>
              <a:t>Tends to have jagged edges</a:t>
            </a:r>
          </a:p>
          <a:p>
            <a:pPr lvl="1"/>
            <a:r>
              <a:rPr lang="en-US" dirty="0"/>
              <a:t>C</a:t>
            </a:r>
            <a:r>
              <a:rPr lang="en-US" u="none" strike="noStrike" baseline="0" dirty="0"/>
              <a:t>an be superficial or deep</a:t>
            </a:r>
          </a:p>
          <a:p>
            <a:pPr lvl="1"/>
            <a:r>
              <a:rPr lang="en-US" dirty="0"/>
              <a:t>I</a:t>
            </a:r>
            <a:r>
              <a:rPr lang="en-US" u="none" strike="noStrike" baseline="0" dirty="0"/>
              <a:t>rregular is called stellate.</a:t>
            </a:r>
          </a:p>
          <a:p>
            <a:r>
              <a:rPr lang="en-US" dirty="0"/>
              <a:t>S</a:t>
            </a:r>
            <a:r>
              <a:rPr lang="en-US" u="none" strike="noStrike" baseline="0" dirty="0"/>
              <a:t>evere arteries typically result in severe bleeding.</a:t>
            </a:r>
          </a:p>
        </p:txBody>
      </p:sp>
      <p:grpSp>
        <p:nvGrpSpPr>
          <p:cNvPr id="9" name="Group 8"/>
          <p:cNvGrpSpPr/>
          <p:nvPr/>
        </p:nvGrpSpPr>
        <p:grpSpPr>
          <a:xfrm>
            <a:off x="10174686" y="448868"/>
            <a:ext cx="1363034" cy="1348508"/>
            <a:chOff x="9600529" y="502721"/>
            <a:chExt cx="1363034"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pic>
        <p:nvPicPr>
          <p:cNvPr id="9218" name="Picture 2" descr="A photo shows a deep cut across a person’s thigh, exposing the fat and the muscles under the 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18" y="2460611"/>
            <a:ext cx="4026230" cy="313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33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F52A2-ABFC-4608-915F-2D149838942E}"/>
              </a:ext>
            </a:extLst>
          </p:cNvPr>
          <p:cNvSpPr>
            <a:spLocks noGrp="1"/>
          </p:cNvSpPr>
          <p:nvPr>
            <p:ph type="title"/>
          </p:nvPr>
        </p:nvSpPr>
        <p:spPr>
          <a:xfrm>
            <a:off x="0" y="121033"/>
            <a:ext cx="12192000" cy="1002089"/>
          </a:xfrm>
        </p:spPr>
        <p:txBody>
          <a:bodyPr anchor="ctr">
            <a:normAutofit/>
          </a:bodyPr>
          <a:lstStyle/>
          <a:p>
            <a:r>
              <a:rPr lang="en-US" sz="3200" dirty="0"/>
              <a:t>Open Injury: Avulsion</a:t>
            </a:r>
            <a:endParaRPr lang="en-US" b="1" i="0" u="none" strike="noStrike" kern="1600" baseline="0" dirty="0"/>
          </a:p>
        </p:txBody>
      </p:sp>
      <p:sp>
        <p:nvSpPr>
          <p:cNvPr id="3" name="Text Placeholder 2">
            <a:extLst>
              <a:ext uri="{FF2B5EF4-FFF2-40B4-BE49-F238E27FC236}">
                <a16:creationId xmlns:a16="http://schemas.microsoft.com/office/drawing/2014/main" xmlns="" id="{FD052E58-191F-4BCD-B10F-13F583A1ADCB}"/>
              </a:ext>
            </a:extLst>
          </p:cNvPr>
          <p:cNvSpPr>
            <a:spLocks noGrp="1"/>
          </p:cNvSpPr>
          <p:nvPr>
            <p:ph sz="half" idx="1"/>
          </p:nvPr>
        </p:nvSpPr>
        <p:spPr>
          <a:xfrm>
            <a:off x="914400" y="1461052"/>
            <a:ext cx="4855464" cy="4729436"/>
          </a:xfrm>
        </p:spPr>
        <p:txBody>
          <a:bodyPr>
            <a:normAutofit lnSpcReduction="10000"/>
          </a:bodyPr>
          <a:lstStyle/>
          <a:p>
            <a:r>
              <a:rPr lang="en-US" u="none" strike="noStrike" baseline="0" dirty="0"/>
              <a:t>An </a:t>
            </a:r>
            <a:r>
              <a:rPr lang="en-US" u="dbl" strike="noStrike" dirty="0">
                <a:solidFill>
                  <a:srgbClr val="C00000"/>
                </a:solidFill>
              </a:rPr>
              <a:t>avulsion</a:t>
            </a:r>
            <a:r>
              <a:rPr lang="en-US" u="none" strike="noStrike" baseline="0" dirty="0"/>
              <a:t> is an incomplete or complete separation of the soft-tissue layers where the injured tissue is left dangling as a flap.</a:t>
            </a:r>
            <a:endParaRPr lang="en-US" sz="2200" u="none" strike="noStrike" baseline="0" dirty="0"/>
          </a:p>
          <a:p>
            <a:pPr lvl="1"/>
            <a:r>
              <a:rPr lang="en-US" dirty="0"/>
              <a:t>F</a:t>
            </a:r>
            <a:r>
              <a:rPr lang="en-US" sz="2000" u="none" strike="noStrike" baseline="0" dirty="0"/>
              <a:t>lap also may no longer be connected to the body. </a:t>
            </a:r>
          </a:p>
          <a:p>
            <a:pPr lvl="1"/>
            <a:r>
              <a:rPr lang="en-US" sz="2200" dirty="0"/>
              <a:t>R</a:t>
            </a:r>
            <a:r>
              <a:rPr lang="en-US" sz="2200" u="none" strike="noStrike" baseline="0" dirty="0"/>
              <a:t>esultant skin edges are irregular. </a:t>
            </a:r>
          </a:p>
          <a:p>
            <a:r>
              <a:rPr lang="en-US" sz="2400" u="none" strike="noStrike" baseline="0" dirty="0"/>
              <a:t>Significant bleeding usually accompanies this type of injury. </a:t>
            </a:r>
          </a:p>
          <a:p>
            <a:pPr lvl="1"/>
            <a:r>
              <a:rPr lang="en-US" sz="2200" u="none" strike="noStrike" baseline="0" dirty="0"/>
              <a:t>If hanging by only a small bridge of skin, circulation in the avulsed segment may be lost.</a:t>
            </a:r>
          </a:p>
        </p:txBody>
      </p:sp>
      <p:grpSp>
        <p:nvGrpSpPr>
          <p:cNvPr id="10" name="Group 9"/>
          <p:cNvGrpSpPr/>
          <p:nvPr/>
        </p:nvGrpSpPr>
        <p:grpSpPr>
          <a:xfrm>
            <a:off x="10174686" y="448868"/>
            <a:ext cx="1363034" cy="1348508"/>
            <a:chOff x="9600529" y="502721"/>
            <a:chExt cx="1363034"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pic>
        <p:nvPicPr>
          <p:cNvPr id="10242" name="Picture 2" descr="Photo shows the leg of a patient with an avulsion. The wound is deep on the inside of the knee and the flap is not attached to the body. Blood is smeared all around the wound and some clotted blood is visible on the w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469" y="2564524"/>
            <a:ext cx="3854742" cy="243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42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8A155-470F-42D5-A815-06E5C46ECDDC}"/>
              </a:ext>
            </a:extLst>
          </p:cNvPr>
          <p:cNvSpPr>
            <a:spLocks noGrp="1"/>
          </p:cNvSpPr>
          <p:nvPr>
            <p:ph type="title"/>
          </p:nvPr>
        </p:nvSpPr>
        <p:spPr>
          <a:xfrm>
            <a:off x="0" y="121033"/>
            <a:ext cx="12192000" cy="1002089"/>
          </a:xfrm>
        </p:spPr>
        <p:txBody>
          <a:bodyPr anchor="ctr">
            <a:normAutofit/>
          </a:bodyPr>
          <a:lstStyle/>
          <a:p>
            <a:r>
              <a:rPr lang="en-US" dirty="0"/>
              <a:t>Open Injury: Amputation</a:t>
            </a:r>
            <a:endParaRPr lang="en-US" b="1" i="0" u="none" strike="noStrike" kern="1600" baseline="0" dirty="0"/>
          </a:p>
        </p:txBody>
      </p:sp>
      <p:sp>
        <p:nvSpPr>
          <p:cNvPr id="3" name="Text Placeholder 2">
            <a:extLst>
              <a:ext uri="{FF2B5EF4-FFF2-40B4-BE49-F238E27FC236}">
                <a16:creationId xmlns:a16="http://schemas.microsoft.com/office/drawing/2014/main" xmlns="" id="{90C214FB-71E2-4DB6-B8EE-F28C68C538BF}"/>
              </a:ext>
            </a:extLst>
          </p:cNvPr>
          <p:cNvSpPr>
            <a:spLocks noGrp="1"/>
          </p:cNvSpPr>
          <p:nvPr>
            <p:ph sz="half" idx="1"/>
          </p:nvPr>
        </p:nvSpPr>
        <p:spPr>
          <a:xfrm>
            <a:off x="894080" y="1940884"/>
            <a:ext cx="4846688" cy="3429925"/>
          </a:xfrm>
        </p:spPr>
        <p:txBody>
          <a:bodyPr>
            <a:normAutofit/>
          </a:bodyPr>
          <a:lstStyle/>
          <a:p>
            <a:r>
              <a:rPr lang="en-US" sz="2400" dirty="0"/>
              <a:t>An </a:t>
            </a:r>
            <a:r>
              <a:rPr lang="en-US" sz="2400" u="dbl" dirty="0">
                <a:solidFill>
                  <a:srgbClr val="C00000"/>
                </a:solidFill>
              </a:rPr>
              <a:t>amputation</a:t>
            </a:r>
            <a:r>
              <a:rPr lang="en-US" sz="2400" dirty="0"/>
              <a:t> is t</a:t>
            </a:r>
            <a:r>
              <a:rPr lang="en-US" sz="2400" u="none" strike="noStrike" baseline="0" dirty="0"/>
              <a:t>he complete or nearly complete separation of a body part or limb. </a:t>
            </a:r>
          </a:p>
          <a:p>
            <a:pPr lvl="1"/>
            <a:r>
              <a:rPr lang="en-US" dirty="0"/>
              <a:t>S</a:t>
            </a:r>
            <a:r>
              <a:rPr lang="en-US" sz="2000" u="none" strike="noStrike" baseline="0" dirty="0"/>
              <a:t>erious injuries that may involve an entire extremity, an appendage, or some other anatomic part</a:t>
            </a:r>
          </a:p>
          <a:p>
            <a:pPr lvl="1"/>
            <a:r>
              <a:rPr lang="en-US" sz="2200" u="none" strike="noStrike" baseline="0" dirty="0"/>
              <a:t>Bleeding can be severe, even life threatening.</a:t>
            </a:r>
          </a:p>
        </p:txBody>
      </p:sp>
      <p:grpSp>
        <p:nvGrpSpPr>
          <p:cNvPr id="10" name="Group 9"/>
          <p:cNvGrpSpPr/>
          <p:nvPr/>
        </p:nvGrpSpPr>
        <p:grpSpPr>
          <a:xfrm>
            <a:off x="10174686" y="448868"/>
            <a:ext cx="1363034" cy="1348508"/>
            <a:chOff x="9600529" y="502721"/>
            <a:chExt cx="1363034"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pic>
        <p:nvPicPr>
          <p:cNvPr id="11266" name="Picture 2" descr="Photo shows a hand of a patient with an amputated thumb. The entire hand is covered in b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333" y="2502552"/>
            <a:ext cx="4121946" cy="267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97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7AEC0-644D-44C3-9DA3-3507F6FD2C5E}"/>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C9D63A43-8C9B-47A8-A859-A265F8001E95}"/>
              </a:ext>
            </a:extLst>
          </p:cNvPr>
          <p:cNvSpPr>
            <a:spLocks noGrp="1"/>
          </p:cNvSpPr>
          <p:nvPr>
            <p:ph type="body" idx="1"/>
          </p:nvPr>
        </p:nvSpPr>
        <p:spPr/>
        <p:txBody>
          <a:bodyPr/>
          <a:lstStyle/>
          <a:p>
            <a:pPr marR="0" lvl="0" rtl="0"/>
            <a:r>
              <a:rPr lang="en-US" u="none" strike="noStrike" baseline="0" dirty="0"/>
              <a:t>19-5 Describe and demonstrate care for the following closed soft-tissue injuries:</a:t>
            </a:r>
          </a:p>
          <a:p>
            <a:pPr lvl="1"/>
            <a:r>
              <a:rPr lang="en-US" u="none" strike="noStrike" baseline="0" dirty="0"/>
              <a:t>Contusion</a:t>
            </a:r>
          </a:p>
          <a:p>
            <a:pPr lvl="1"/>
            <a:r>
              <a:rPr lang="en-US" u="none" strike="noStrike" baseline="0" dirty="0"/>
              <a:t>Hematoma</a:t>
            </a:r>
          </a:p>
          <a:p>
            <a:pPr lvl="1"/>
            <a:r>
              <a:rPr lang="en-US" u="none" strike="noStrike" baseline="0" dirty="0"/>
              <a:t>Crush injury</a:t>
            </a:r>
          </a:p>
          <a:p>
            <a:pPr lvl="1"/>
            <a:r>
              <a:rPr lang="en-US" u="none" strike="noStrike" baseline="0" dirty="0"/>
              <a:t>Compartment syndrome</a:t>
            </a:r>
          </a:p>
          <a:p>
            <a:pPr marR="0" lvl="0" rtl="0"/>
            <a:endParaRPr lang="en-US" u="none" strike="noStrike" baseline="0" dirty="0"/>
          </a:p>
        </p:txBody>
      </p:sp>
    </p:spTree>
    <p:extLst>
      <p:ext uri="{BB962C8B-B14F-4D97-AF65-F5344CB8AC3E}">
        <p14:creationId xmlns:p14="http://schemas.microsoft.com/office/powerpoint/2010/main" val="3644802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233D2-2E86-480E-B348-3863F7A643F6}"/>
              </a:ext>
            </a:extLst>
          </p:cNvPr>
          <p:cNvSpPr>
            <a:spLocks noGrp="1"/>
          </p:cNvSpPr>
          <p:nvPr>
            <p:ph type="title"/>
          </p:nvPr>
        </p:nvSpPr>
        <p:spPr/>
        <p:txBody>
          <a:bodyPr/>
          <a:lstStyle/>
          <a:p>
            <a:r>
              <a:rPr lang="en-US" dirty="0"/>
              <a:t>Open Injury: Puncture</a:t>
            </a:r>
            <a:endParaRPr lang="en-US" b="1" i="0" u="none" strike="noStrike" kern="1600" baseline="0" dirty="0"/>
          </a:p>
        </p:txBody>
      </p:sp>
      <p:sp>
        <p:nvSpPr>
          <p:cNvPr id="3" name="Text Placeholder 2">
            <a:extLst>
              <a:ext uri="{FF2B5EF4-FFF2-40B4-BE49-F238E27FC236}">
                <a16:creationId xmlns:a16="http://schemas.microsoft.com/office/drawing/2014/main" xmlns="" id="{D3648666-4426-4185-84F6-27ACC59E7BFF}"/>
              </a:ext>
            </a:extLst>
          </p:cNvPr>
          <p:cNvSpPr>
            <a:spLocks noGrp="1"/>
          </p:cNvSpPr>
          <p:nvPr>
            <p:ph type="body" idx="1"/>
          </p:nvPr>
        </p:nvSpPr>
        <p:spPr/>
        <p:txBody>
          <a:bodyPr/>
          <a:lstStyle/>
          <a:p>
            <a:r>
              <a:rPr lang="en-US" dirty="0"/>
              <a:t>A </a:t>
            </a:r>
            <a:r>
              <a:rPr lang="en-US" u="dbl" dirty="0">
                <a:solidFill>
                  <a:srgbClr val="C00000"/>
                </a:solidFill>
              </a:rPr>
              <a:t>puncture</a:t>
            </a:r>
            <a:r>
              <a:rPr lang="en-US" dirty="0"/>
              <a:t> is a</a:t>
            </a:r>
            <a:r>
              <a:rPr lang="en-US" u="none" strike="noStrike" baseline="0" dirty="0"/>
              <a:t>n injury involving the penetration of skin. </a:t>
            </a:r>
          </a:p>
          <a:p>
            <a:pPr lvl="1"/>
            <a:r>
              <a:rPr lang="en-US" u="none" strike="noStrike" baseline="0" dirty="0"/>
              <a:t>Pointed objects, such as sticks, nails, tree limbs, ski poles, tent stakes, or ice tools, are common causes of this type of injury. </a:t>
            </a:r>
          </a:p>
          <a:p>
            <a:pPr lvl="1"/>
            <a:r>
              <a:rPr lang="en-US" u="none" strike="noStrike" baseline="0" dirty="0"/>
              <a:t>Bullets or knives may also cause puncture wounds.</a:t>
            </a:r>
          </a:p>
          <a:p>
            <a:pPr lvl="1"/>
            <a:r>
              <a:rPr lang="en-US" dirty="0"/>
              <a:t>A</a:t>
            </a:r>
            <a:r>
              <a:rPr lang="en-US" u="none" strike="noStrike" baseline="0" dirty="0"/>
              <a:t>ccidental stick from a hypodermic needle causes a puncture. </a:t>
            </a:r>
          </a:p>
          <a:p>
            <a:r>
              <a:rPr lang="en-US" u="none" strike="noStrike" baseline="0" dirty="0"/>
              <a:t>Even though the entrance wound may be small, serious damage to underlying structures can occur. </a:t>
            </a:r>
          </a:p>
          <a:p>
            <a:pPr lvl="1"/>
            <a:r>
              <a:rPr lang="en-US" u="none" strike="noStrike" baseline="0" dirty="0"/>
              <a:t>If it penetrates the chest, abdomen, or a major artery, it can cause severe, potentially fatal bleeding.</a:t>
            </a:r>
          </a:p>
        </p:txBody>
      </p:sp>
      <p:grpSp>
        <p:nvGrpSpPr>
          <p:cNvPr id="8" name="Group 7"/>
          <p:cNvGrpSpPr/>
          <p:nvPr/>
        </p:nvGrpSpPr>
        <p:grpSpPr>
          <a:xfrm>
            <a:off x="10174686" y="448868"/>
            <a:ext cx="1363034" cy="1348508"/>
            <a:chOff x="9600529" y="502721"/>
            <a:chExt cx="1363034"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spTree>
    <p:extLst>
      <p:ext uri="{BB962C8B-B14F-4D97-AF65-F5344CB8AC3E}">
        <p14:creationId xmlns:p14="http://schemas.microsoft.com/office/powerpoint/2010/main" val="1599665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D3609-DEF3-4ECA-B840-8CDA31C55D8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Open Injury: Open Crush</a:t>
            </a:r>
            <a:r>
              <a:rPr lang="en-US" b="1" i="0" u="none" strike="noStrike" kern="1600" dirty="0"/>
              <a:t> Injury</a:t>
            </a:r>
            <a:endParaRPr lang="en-US" b="1" i="0" u="none" strike="noStrike" kern="1600" baseline="0" dirty="0"/>
          </a:p>
        </p:txBody>
      </p:sp>
      <p:sp>
        <p:nvSpPr>
          <p:cNvPr id="3" name="Text Placeholder 2">
            <a:extLst>
              <a:ext uri="{FF2B5EF4-FFF2-40B4-BE49-F238E27FC236}">
                <a16:creationId xmlns:a16="http://schemas.microsoft.com/office/drawing/2014/main" xmlns="" id="{E304D2FA-1C6E-40CB-8E4F-243FE21AEECB}"/>
              </a:ext>
            </a:extLst>
          </p:cNvPr>
          <p:cNvSpPr>
            <a:spLocks noGrp="1"/>
          </p:cNvSpPr>
          <p:nvPr>
            <p:ph sz="half" idx="1"/>
          </p:nvPr>
        </p:nvSpPr>
        <p:spPr>
          <a:xfrm>
            <a:off x="914399" y="1461052"/>
            <a:ext cx="5295869" cy="4982278"/>
          </a:xfrm>
        </p:spPr>
        <p:txBody>
          <a:bodyPr>
            <a:normAutofit/>
          </a:bodyPr>
          <a:lstStyle/>
          <a:p>
            <a:r>
              <a:rPr lang="en-US" dirty="0"/>
              <a:t>A</a:t>
            </a:r>
            <a:r>
              <a:rPr lang="en-US" u="none" strike="noStrike" baseline="0" dirty="0"/>
              <a:t>s with closed crush injuries, may damage underlying internal organs, fracture adjacent bones, and/or generate widespread soft-tissue damage</a:t>
            </a:r>
            <a:endParaRPr lang="en-US" dirty="0"/>
          </a:p>
          <a:p>
            <a:r>
              <a:rPr lang="en-US" dirty="0"/>
              <a:t>I</a:t>
            </a:r>
            <a:r>
              <a:rPr lang="en-US" u="none" strike="noStrike" baseline="0" dirty="0"/>
              <a:t>nternal bleeding may be extensive and can produce life-threatening hypovolemic shock. </a:t>
            </a:r>
          </a:p>
          <a:p>
            <a:pPr lvl="1"/>
            <a:r>
              <a:rPr lang="en-US" sz="2200" u="none" strike="noStrike" baseline="0" dirty="0"/>
              <a:t>If the patient survives a massive crush injury, result is often a permanently painful and deformed area of the body.</a:t>
            </a:r>
          </a:p>
        </p:txBody>
      </p:sp>
      <p:grpSp>
        <p:nvGrpSpPr>
          <p:cNvPr id="10" name="Group 9"/>
          <p:cNvGrpSpPr/>
          <p:nvPr/>
        </p:nvGrpSpPr>
        <p:grpSpPr>
          <a:xfrm>
            <a:off x="10174686" y="448868"/>
            <a:ext cx="1363034" cy="1348508"/>
            <a:chOff x="9600529" y="502721"/>
            <a:chExt cx="1363034"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pic>
        <p:nvPicPr>
          <p:cNvPr id="14" name="Picture 2" descr="Photo shows the hand of a patient of a crash injury. The middle finger has a flap of skin torn off and the ring finger has a fracture with the tip of the finger up to the nail broken. The entire hand is sw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364" y="2335305"/>
            <a:ext cx="3993656" cy="300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001F0-C7BD-4E6A-87A2-EABF230A7CE1}"/>
              </a:ext>
            </a:extLst>
          </p:cNvPr>
          <p:cNvSpPr>
            <a:spLocks noGrp="1"/>
          </p:cNvSpPr>
          <p:nvPr>
            <p:ph type="title"/>
          </p:nvPr>
        </p:nvSpPr>
        <p:spPr/>
        <p:txBody>
          <a:bodyPr/>
          <a:lstStyle/>
          <a:p>
            <a:r>
              <a:rPr lang="en-US" dirty="0"/>
              <a:t>Open Injury: High-Pressure Injection </a:t>
            </a:r>
            <a:endParaRPr lang="en-US" b="1" i="0" u="none" strike="noStrike" kern="1600" baseline="0" dirty="0"/>
          </a:p>
        </p:txBody>
      </p:sp>
      <p:sp>
        <p:nvSpPr>
          <p:cNvPr id="3" name="Text Placeholder 2">
            <a:extLst>
              <a:ext uri="{FF2B5EF4-FFF2-40B4-BE49-F238E27FC236}">
                <a16:creationId xmlns:a16="http://schemas.microsoft.com/office/drawing/2014/main" xmlns="" id="{4D47FD27-CFE8-4505-A799-1728202BB1C6}"/>
              </a:ext>
            </a:extLst>
          </p:cNvPr>
          <p:cNvSpPr>
            <a:spLocks noGrp="1"/>
          </p:cNvSpPr>
          <p:nvPr>
            <p:ph type="body" idx="1"/>
          </p:nvPr>
        </p:nvSpPr>
        <p:spPr/>
        <p:txBody>
          <a:bodyPr/>
          <a:lstStyle/>
          <a:p>
            <a:r>
              <a:rPr lang="en-US" dirty="0"/>
              <a:t>I</a:t>
            </a:r>
            <a:r>
              <a:rPr lang="en-US" u="none" strike="noStrike" baseline="0" dirty="0"/>
              <a:t>nvolves the introduction of a liquid or gas into the body from a pressurized source</a:t>
            </a:r>
          </a:p>
          <a:p>
            <a:pPr lvl="1"/>
            <a:r>
              <a:rPr lang="en-US" u="none" strike="noStrike" baseline="0" dirty="0"/>
              <a:t>In many instances, the presenting wound is very small and may initially be thought of as minor. </a:t>
            </a:r>
          </a:p>
          <a:p>
            <a:pPr lvl="1"/>
            <a:r>
              <a:rPr lang="en-US" u="none" strike="noStrike" baseline="0" dirty="0"/>
              <a:t>Can cause severe damage to underlying tissues, blood vessels, and nerves</a:t>
            </a:r>
          </a:p>
          <a:p>
            <a:r>
              <a:rPr lang="en-US" u="none" strike="noStrike" baseline="0" dirty="0"/>
              <a:t>Because the substance is injected into the tissues with great force, high-pressure injection injuries must be considered serious until proven otherwise. </a:t>
            </a:r>
          </a:p>
          <a:p>
            <a:pPr lvl="1"/>
            <a:r>
              <a:rPr lang="en-US" dirty="0"/>
              <a:t>Injuries may result in surgical amputation of the affected part. </a:t>
            </a:r>
          </a:p>
          <a:p>
            <a:pPr lvl="1"/>
            <a:r>
              <a:rPr lang="en-US" dirty="0"/>
              <a:t>Common sources of high-pressure injection injuries include high-pressure water sprayers, grease guns, paint sprayers, and pneumatic tools.</a:t>
            </a:r>
          </a:p>
          <a:p>
            <a:pPr lvl="1"/>
            <a:endParaRPr lang="en-US" u="none" strike="noStrike" baseline="0" dirty="0"/>
          </a:p>
        </p:txBody>
      </p:sp>
      <p:grpSp>
        <p:nvGrpSpPr>
          <p:cNvPr id="8" name="Group 7"/>
          <p:cNvGrpSpPr/>
          <p:nvPr/>
        </p:nvGrpSpPr>
        <p:grpSpPr>
          <a:xfrm>
            <a:off x="10174686" y="448868"/>
            <a:ext cx="1363034" cy="1348508"/>
            <a:chOff x="9600529" y="502721"/>
            <a:chExt cx="1363034"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spTree>
    <p:extLst>
      <p:ext uri="{BB962C8B-B14F-4D97-AF65-F5344CB8AC3E}">
        <p14:creationId xmlns:p14="http://schemas.microsoft.com/office/powerpoint/2010/main" val="3769378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B386-83E9-4D9C-BAEA-6C2F9871387D}"/>
              </a:ext>
            </a:extLst>
          </p:cNvPr>
          <p:cNvSpPr>
            <a:spLocks noGrp="1"/>
          </p:cNvSpPr>
          <p:nvPr>
            <p:ph type="title"/>
          </p:nvPr>
        </p:nvSpPr>
        <p:spPr>
          <a:xfrm>
            <a:off x="0" y="121033"/>
            <a:ext cx="12192000" cy="1002089"/>
          </a:xfrm>
        </p:spPr>
        <p:txBody>
          <a:bodyPr anchor="ctr">
            <a:normAutofit/>
          </a:bodyPr>
          <a:lstStyle/>
          <a:p>
            <a:r>
              <a:rPr lang="en-US" sz="3200" dirty="0"/>
              <a:t>Open Injury: Mechanical Tattooing</a:t>
            </a:r>
            <a:endParaRPr lang="en-US" b="1" i="0" u="none" strike="noStrike" kern="1600" baseline="0" dirty="0"/>
          </a:p>
        </p:txBody>
      </p:sp>
      <p:sp>
        <p:nvSpPr>
          <p:cNvPr id="3" name="Text Placeholder 2">
            <a:extLst>
              <a:ext uri="{FF2B5EF4-FFF2-40B4-BE49-F238E27FC236}">
                <a16:creationId xmlns:a16="http://schemas.microsoft.com/office/drawing/2014/main" xmlns="" id="{009D5441-B887-41D4-A665-D2365A5D654B}"/>
              </a:ext>
            </a:extLst>
          </p:cNvPr>
          <p:cNvSpPr>
            <a:spLocks noGrp="1"/>
          </p:cNvSpPr>
          <p:nvPr>
            <p:ph sz="half" idx="1"/>
          </p:nvPr>
        </p:nvSpPr>
        <p:spPr>
          <a:xfrm>
            <a:off x="934615" y="1932146"/>
            <a:ext cx="5039833" cy="4393096"/>
          </a:xfrm>
        </p:spPr>
        <p:txBody>
          <a:bodyPr>
            <a:normAutofit/>
          </a:bodyPr>
          <a:lstStyle/>
          <a:p>
            <a:r>
              <a:rPr lang="en-US" u="none" strike="noStrike" baseline="0" dirty="0"/>
              <a:t>A form of open soft-tissue injury that occurs when foreign debris such as dirt, rocks, or tar is ground into a wound or the adjacent skin</a:t>
            </a:r>
          </a:p>
          <a:p>
            <a:pPr lvl="1"/>
            <a:r>
              <a:rPr lang="en-US" dirty="0"/>
              <a:t>Ca</a:t>
            </a:r>
            <a:r>
              <a:rPr lang="en-US" u="none" strike="noStrike" baseline="0" dirty="0"/>
              <a:t>n leave indelible marks on the skin</a:t>
            </a:r>
          </a:p>
          <a:p>
            <a:r>
              <a:rPr lang="en-US" u="none" strike="noStrike" baseline="0" dirty="0"/>
              <a:t>Powder residue from a gunshot wound at close range can result in mechanical tattooing. </a:t>
            </a:r>
          </a:p>
          <a:p>
            <a:r>
              <a:rPr lang="en-US" dirty="0"/>
              <a:t>C</a:t>
            </a:r>
            <a:r>
              <a:rPr lang="en-US" u="none" strike="noStrike" baseline="0" dirty="0"/>
              <a:t>osmetic tattooing: the person deliberately etches ink into the skin</a:t>
            </a:r>
          </a:p>
        </p:txBody>
      </p:sp>
      <p:grpSp>
        <p:nvGrpSpPr>
          <p:cNvPr id="10" name="Group 9"/>
          <p:cNvGrpSpPr/>
          <p:nvPr/>
        </p:nvGrpSpPr>
        <p:grpSpPr>
          <a:xfrm>
            <a:off x="10174686" y="448868"/>
            <a:ext cx="1363034" cy="1348508"/>
            <a:chOff x="9600529" y="502721"/>
            <a:chExt cx="1363034"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00529"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19-6</a:t>
              </a:r>
            </a:p>
          </p:txBody>
        </p:sp>
      </p:grpSp>
      <p:pic>
        <p:nvPicPr>
          <p:cNvPr id="13314" name="Picture 2" descr="A photo shows greenish streaks on a person’s pinna and on the side of the face near the 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795" y="2123247"/>
            <a:ext cx="2607660" cy="395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3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281AF-D259-4B13-A333-86876CD9B526}"/>
              </a:ext>
            </a:extLst>
          </p:cNvPr>
          <p:cNvSpPr>
            <a:spLocks noGrp="1"/>
          </p:cNvSpPr>
          <p:nvPr>
            <p:ph type="title"/>
          </p:nvPr>
        </p:nvSpPr>
        <p:spPr/>
        <p:txBody>
          <a:bodyPr/>
          <a:lstStyle/>
          <a:p>
            <a:pPr marR="0" rtl="0"/>
            <a:r>
              <a:rPr lang="en-US" b="1" i="0" u="none" strike="noStrike" kern="1600" baseline="0" dirty="0"/>
              <a:t>Burns</a:t>
            </a:r>
          </a:p>
        </p:txBody>
      </p:sp>
      <p:sp>
        <p:nvSpPr>
          <p:cNvPr id="3" name="Text Placeholder 2">
            <a:extLst>
              <a:ext uri="{FF2B5EF4-FFF2-40B4-BE49-F238E27FC236}">
                <a16:creationId xmlns:a16="http://schemas.microsoft.com/office/drawing/2014/main" xmlns="" id="{CBF44B7D-57A6-4557-80FF-1673C1E2475B}"/>
              </a:ext>
            </a:extLst>
          </p:cNvPr>
          <p:cNvSpPr>
            <a:spLocks noGrp="1"/>
          </p:cNvSpPr>
          <p:nvPr>
            <p:ph type="body" idx="1"/>
          </p:nvPr>
        </p:nvSpPr>
        <p:spPr>
          <a:xfrm>
            <a:off x="1103336" y="2068666"/>
            <a:ext cx="9340198" cy="3910562"/>
          </a:xfrm>
        </p:spPr>
        <p:txBody>
          <a:bodyPr/>
          <a:lstStyle/>
          <a:p>
            <a:pPr marR="0" lvl="0" rtl="0"/>
            <a:r>
              <a:rPr lang="en-US" sz="2400" dirty="0"/>
              <a:t>A </a:t>
            </a:r>
            <a:r>
              <a:rPr lang="en-US" sz="2400" u="dbl" dirty="0">
                <a:solidFill>
                  <a:srgbClr val="C00000"/>
                </a:solidFill>
              </a:rPr>
              <a:t>burn</a:t>
            </a:r>
            <a:r>
              <a:rPr lang="en-US" sz="2400" dirty="0"/>
              <a:t> is a</a:t>
            </a:r>
            <a:r>
              <a:rPr lang="en-US" sz="2400" u="none" strike="noStrike" baseline="0" dirty="0"/>
              <a:t> unique type of soft-tissue injury.</a:t>
            </a:r>
          </a:p>
          <a:p>
            <a:pPr marR="0" lvl="0" rtl="0"/>
            <a:r>
              <a:rPr lang="en-US" sz="2400" dirty="0"/>
              <a:t>C</a:t>
            </a:r>
            <a:r>
              <a:rPr lang="en-US" sz="2400" u="none" strike="noStrike" baseline="0" dirty="0"/>
              <a:t>aused by exposure to excessive:</a:t>
            </a:r>
          </a:p>
          <a:p>
            <a:pPr lvl="1"/>
            <a:r>
              <a:rPr lang="en-US" sz="2400" dirty="0"/>
              <a:t>U</a:t>
            </a:r>
            <a:r>
              <a:rPr lang="en-US" sz="2400" u="none" strike="noStrike" baseline="0" dirty="0"/>
              <a:t>ltraviolet light (sunburn)</a:t>
            </a:r>
          </a:p>
          <a:p>
            <a:pPr lvl="1"/>
            <a:r>
              <a:rPr lang="en-US" sz="2400" dirty="0"/>
              <a:t>T</a:t>
            </a:r>
            <a:r>
              <a:rPr lang="en-US" sz="2400" u="none" strike="noStrike" baseline="0" dirty="0"/>
              <a:t>hermal heat</a:t>
            </a:r>
          </a:p>
          <a:p>
            <a:pPr lvl="1"/>
            <a:r>
              <a:rPr lang="en-US" sz="2400" dirty="0"/>
              <a:t>H</a:t>
            </a:r>
            <a:r>
              <a:rPr lang="en-US" sz="2400" u="none" strike="noStrike" baseline="0" dirty="0"/>
              <a:t>eat resulting from friction </a:t>
            </a:r>
          </a:p>
          <a:p>
            <a:pPr lvl="1"/>
            <a:r>
              <a:rPr lang="en-US" sz="2400" dirty="0"/>
              <a:t>C</a:t>
            </a:r>
            <a:r>
              <a:rPr lang="en-US" sz="2400" u="none" strike="noStrike" baseline="0" dirty="0"/>
              <a:t>hemicals</a:t>
            </a:r>
          </a:p>
          <a:p>
            <a:pPr lvl="1"/>
            <a:r>
              <a:rPr lang="en-US" sz="2400" dirty="0"/>
              <a:t>E</a:t>
            </a:r>
            <a:r>
              <a:rPr lang="en-US" sz="2400" u="none" strike="noStrike" baseline="0" dirty="0"/>
              <a:t>lectricity</a:t>
            </a:r>
          </a:p>
          <a:p>
            <a:pPr lvl="1"/>
            <a:r>
              <a:rPr lang="en-US" sz="2400" dirty="0"/>
              <a:t>L</a:t>
            </a:r>
            <a:r>
              <a:rPr lang="en-US" sz="2400" u="none" strike="noStrike" baseline="0" dirty="0"/>
              <a:t>ightning </a:t>
            </a:r>
          </a:p>
          <a:p>
            <a:pPr lvl="1"/>
            <a:r>
              <a:rPr lang="en-US" sz="2400" dirty="0"/>
              <a:t>N</a:t>
            </a:r>
            <a:r>
              <a:rPr lang="en-US" sz="2400" u="none" strike="noStrike" baseline="0" dirty="0"/>
              <a:t>uclear radiation</a:t>
            </a:r>
          </a:p>
        </p:txBody>
      </p:sp>
      <p:grpSp>
        <p:nvGrpSpPr>
          <p:cNvPr id="4" name="Group 3"/>
          <p:cNvGrpSpPr/>
          <p:nvPr/>
        </p:nvGrpSpPr>
        <p:grpSpPr>
          <a:xfrm>
            <a:off x="10189211"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853809"/>
              <a:ext cx="1348509" cy="646331"/>
            </a:xfrm>
            <a:prstGeom prst="rect">
              <a:avLst/>
            </a:prstGeom>
            <a:noFill/>
          </p:spPr>
          <p:txBody>
            <a:bodyPr wrap="square" rtlCol="0">
              <a:spAutoFit/>
            </a:bodyPr>
            <a:lstStyle/>
            <a:p>
              <a:pPr algn="ctr"/>
              <a:r>
                <a:rPr lang="en-US" b="1" dirty="0">
                  <a:latin typeface="Arial Narrow" panose="020B0506020202030204" pitchFamily="34" charset="0"/>
                </a:rPr>
                <a:t>19-4, 19-7,</a:t>
              </a:r>
            </a:p>
            <a:p>
              <a:pPr algn="ctr"/>
              <a:r>
                <a:rPr lang="en-US" b="1" dirty="0">
                  <a:latin typeface="Arial Narrow" panose="020B0506020202030204" pitchFamily="34" charset="0"/>
                </a:rPr>
                <a:t>19-8, 9-15</a:t>
              </a:r>
            </a:p>
          </p:txBody>
        </p:sp>
      </p:grpSp>
    </p:spTree>
    <p:extLst>
      <p:ext uri="{BB962C8B-B14F-4D97-AF65-F5344CB8AC3E}">
        <p14:creationId xmlns:p14="http://schemas.microsoft.com/office/powerpoint/2010/main" val="437373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B171D4-7CD6-4EFF-B99E-4E7CBF2B8AB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Burns: Sunburn</a:t>
            </a:r>
          </a:p>
        </p:txBody>
      </p:sp>
      <p:sp>
        <p:nvSpPr>
          <p:cNvPr id="3" name="Text Placeholder 2">
            <a:extLst>
              <a:ext uri="{FF2B5EF4-FFF2-40B4-BE49-F238E27FC236}">
                <a16:creationId xmlns:a16="http://schemas.microsoft.com/office/drawing/2014/main" xmlns="" id="{DF6274D6-7353-4591-9566-582AD37F79F7}"/>
              </a:ext>
            </a:extLst>
          </p:cNvPr>
          <p:cNvSpPr>
            <a:spLocks noGrp="1"/>
          </p:cNvSpPr>
          <p:nvPr>
            <p:ph sz="half" idx="1"/>
          </p:nvPr>
        </p:nvSpPr>
        <p:spPr>
          <a:xfrm>
            <a:off x="385761" y="1559091"/>
            <a:ext cx="5265788" cy="5016417"/>
          </a:xfrm>
        </p:spPr>
        <p:txBody>
          <a:bodyPr>
            <a:normAutofit/>
          </a:bodyPr>
          <a:lstStyle/>
          <a:p>
            <a:pPr marR="0" lvl="0" rtl="0">
              <a:lnSpc>
                <a:spcPct val="90000"/>
              </a:lnSpc>
            </a:pPr>
            <a:r>
              <a:rPr lang="en-US" sz="2400" u="none" strike="noStrike" baseline="0" dirty="0"/>
              <a:t>Sunburn is</a:t>
            </a:r>
            <a:r>
              <a:rPr lang="en-US" sz="2400" u="none" strike="noStrike" dirty="0"/>
              <a:t> a </a:t>
            </a:r>
            <a:r>
              <a:rPr lang="en-US" sz="2400" u="none" strike="noStrike" baseline="0" dirty="0"/>
              <a:t>superficial burn of the skin caused by medium-wavelength ultraviolet (UV) light in sunlight.</a:t>
            </a:r>
          </a:p>
          <a:p>
            <a:pPr lvl="1">
              <a:lnSpc>
                <a:spcPct val="90000"/>
              </a:lnSpc>
            </a:pPr>
            <a:r>
              <a:rPr lang="en-US" sz="2200" u="none" strike="noStrike" baseline="0" dirty="0"/>
              <a:t>Repeated excessive sun exposure over many years may lead to chronic degenerative skin changes, such as excessive wrinkling, darkening, and thickening. </a:t>
            </a:r>
          </a:p>
          <a:p>
            <a:pPr lvl="1">
              <a:lnSpc>
                <a:spcPct val="90000"/>
              </a:lnSpc>
            </a:pPr>
            <a:r>
              <a:rPr lang="en-US" sz="2200" u="none" strike="noStrike" baseline="0" dirty="0"/>
              <a:t>Repeated sunburns are associated with an increased incidence of cancerous lesions. </a:t>
            </a:r>
          </a:p>
          <a:p>
            <a:pPr lvl="1">
              <a:lnSpc>
                <a:spcPct val="90000"/>
              </a:lnSpc>
            </a:pPr>
            <a:r>
              <a:rPr lang="en-US" sz="2200" dirty="0"/>
              <a:t>A</a:t>
            </a:r>
            <a:r>
              <a:rPr lang="en-US" sz="2200" u="none" strike="noStrike" baseline="0" dirty="0"/>
              <a:t>voiding excessive sun exposure and using proper skin protection</a:t>
            </a:r>
            <a:r>
              <a:rPr lang="en-US" sz="2200" u="none" strike="noStrike" dirty="0"/>
              <a:t> is the best protection for skin damage.</a:t>
            </a:r>
            <a:endParaRPr lang="en-US" sz="2200" u="none" strike="noStrike" baseline="0" dirty="0"/>
          </a:p>
        </p:txBody>
      </p:sp>
      <p:sp>
        <p:nvSpPr>
          <p:cNvPr id="6" name="Cross 5"/>
          <p:cNvSpPr/>
          <p:nvPr/>
        </p:nvSpPr>
        <p:spPr>
          <a:xfrm>
            <a:off x="10189209" y="448868"/>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0443534" y="697263"/>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0230695" y="771352"/>
            <a:ext cx="1348509" cy="1200329"/>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19-8</a:t>
            </a:r>
          </a:p>
          <a:p>
            <a:pPr algn="ctr"/>
            <a:r>
              <a:rPr lang="en-US" sz="2400" b="1" dirty="0">
                <a:latin typeface="Arial Narrow" panose="020B0506020202030204" pitchFamily="34" charset="0"/>
              </a:rPr>
              <a:t> </a:t>
            </a:r>
          </a:p>
        </p:txBody>
      </p:sp>
      <p:pic>
        <p:nvPicPr>
          <p:cNvPr id="14338" name="Picture 2" descr="A photo shows inflammation of the skin at the cheeks and at the forehead of a man’s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839" y="2122134"/>
            <a:ext cx="3184856" cy="370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7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496BF-92AE-47D7-A053-DD0C14BD3438}"/>
              </a:ext>
            </a:extLst>
          </p:cNvPr>
          <p:cNvSpPr>
            <a:spLocks noGrp="1"/>
          </p:cNvSpPr>
          <p:nvPr>
            <p:ph type="title"/>
          </p:nvPr>
        </p:nvSpPr>
        <p:spPr/>
        <p:txBody>
          <a:bodyPr/>
          <a:lstStyle/>
          <a:p>
            <a:r>
              <a:rPr lang="en-US" kern="1600" dirty="0"/>
              <a:t>Burns: Sunburn</a:t>
            </a:r>
            <a:endParaRPr lang="en-US" b="1" i="0" u="none" strike="noStrike" kern="1600" baseline="0" dirty="0"/>
          </a:p>
        </p:txBody>
      </p:sp>
      <p:sp>
        <p:nvSpPr>
          <p:cNvPr id="3" name="Text Placeholder 2">
            <a:extLst>
              <a:ext uri="{FF2B5EF4-FFF2-40B4-BE49-F238E27FC236}">
                <a16:creationId xmlns:a16="http://schemas.microsoft.com/office/drawing/2014/main" xmlns="" id="{CB02BBE1-6EF4-4B2E-ADB5-26C868AB97DA}"/>
              </a:ext>
            </a:extLst>
          </p:cNvPr>
          <p:cNvSpPr>
            <a:spLocks noGrp="1"/>
          </p:cNvSpPr>
          <p:nvPr>
            <p:ph type="body" idx="1"/>
          </p:nvPr>
        </p:nvSpPr>
        <p:spPr/>
        <p:txBody>
          <a:bodyPr/>
          <a:lstStyle/>
          <a:p>
            <a:pPr marR="0" lvl="0" rtl="0"/>
            <a:r>
              <a:rPr lang="en-US" sz="2400" u="none" strike="noStrike" baseline="0" dirty="0"/>
              <a:t>Environments in which sunlight is more intense, such as at high altitude, or where sun is reflected, such as on snow or water, increase the risk of sunburn. </a:t>
            </a:r>
          </a:p>
          <a:p>
            <a:r>
              <a:rPr lang="en-US" sz="2400" u="none" strike="noStrike" baseline="0" dirty="0"/>
              <a:t>At higher altitudes, sunburn occurs upon shorter exposure to sunlight. </a:t>
            </a:r>
          </a:p>
          <a:p>
            <a:pPr lvl="1"/>
            <a:r>
              <a:rPr lang="en-US" sz="2200" dirty="0"/>
              <a:t>T</a:t>
            </a:r>
            <a:r>
              <a:rPr lang="en-US" sz="2200" u="none" strike="noStrike" baseline="0" dirty="0"/>
              <a:t>he less-dense atmosphere at greater elevations provides less protection against UV rays. </a:t>
            </a:r>
          </a:p>
          <a:p>
            <a:pPr lvl="1"/>
            <a:r>
              <a:rPr lang="en-US" sz="2200" u="none" strike="noStrike" baseline="0" dirty="0"/>
              <a:t>Even on cloudy days, significant sunburn can occur to the skin or eyes.</a:t>
            </a:r>
          </a:p>
        </p:txBody>
      </p:sp>
      <p:sp>
        <p:nvSpPr>
          <p:cNvPr id="6" name="Cross 5"/>
          <p:cNvSpPr/>
          <p:nvPr/>
        </p:nvSpPr>
        <p:spPr>
          <a:xfrm>
            <a:off x="10189209" y="448868"/>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0443534" y="697263"/>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30695" y="771352"/>
            <a:ext cx="1348509" cy="1200329"/>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19-8</a:t>
            </a:r>
          </a:p>
          <a:p>
            <a:pPr algn="ctr"/>
            <a:r>
              <a:rPr lang="en-US" sz="2400" b="1" dirty="0">
                <a:latin typeface="Arial Narrow" panose="020B0506020202030204" pitchFamily="34" charset="0"/>
              </a:rPr>
              <a:t> </a:t>
            </a:r>
          </a:p>
        </p:txBody>
      </p:sp>
    </p:spTree>
    <p:extLst>
      <p:ext uri="{BB962C8B-B14F-4D97-AF65-F5344CB8AC3E}">
        <p14:creationId xmlns:p14="http://schemas.microsoft.com/office/powerpoint/2010/main" val="633451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13870-DE56-4088-AB46-4901DB108A0E}"/>
              </a:ext>
            </a:extLst>
          </p:cNvPr>
          <p:cNvSpPr>
            <a:spLocks noGrp="1"/>
          </p:cNvSpPr>
          <p:nvPr>
            <p:ph type="title"/>
          </p:nvPr>
        </p:nvSpPr>
        <p:spPr/>
        <p:txBody>
          <a:bodyPr/>
          <a:lstStyle/>
          <a:p>
            <a:pPr marR="0" rtl="0"/>
            <a:r>
              <a:rPr lang="en-US" b="1" i="0" u="none" strike="noStrike" kern="1600" baseline="0" dirty="0"/>
              <a:t>Burns:</a:t>
            </a:r>
            <a:r>
              <a:rPr lang="en-US" b="1" i="0" u="none" strike="noStrike" kern="1600" dirty="0"/>
              <a:t> </a:t>
            </a:r>
            <a:r>
              <a:rPr lang="en-US" b="1" i="0" u="none" strike="noStrike" kern="1600" baseline="0" dirty="0"/>
              <a:t>Sunburn</a:t>
            </a:r>
          </a:p>
        </p:txBody>
      </p:sp>
      <p:sp>
        <p:nvSpPr>
          <p:cNvPr id="3" name="Text Placeholder 2">
            <a:extLst>
              <a:ext uri="{FF2B5EF4-FFF2-40B4-BE49-F238E27FC236}">
                <a16:creationId xmlns:a16="http://schemas.microsoft.com/office/drawing/2014/main" xmlns="" id="{1F880344-8EE8-47A0-B8FA-8CDEAC3641FE}"/>
              </a:ext>
            </a:extLst>
          </p:cNvPr>
          <p:cNvSpPr>
            <a:spLocks noGrp="1"/>
          </p:cNvSpPr>
          <p:nvPr>
            <p:ph type="body" idx="1"/>
          </p:nvPr>
        </p:nvSpPr>
        <p:spPr/>
        <p:txBody>
          <a:bodyPr/>
          <a:lstStyle/>
          <a:p>
            <a:pPr marR="0" lvl="0" rtl="0"/>
            <a:r>
              <a:rPr lang="en-US" sz="2400" dirty="0"/>
              <a:t>I</a:t>
            </a:r>
            <a:r>
              <a:rPr lang="en-US" sz="2400" u="none" strike="noStrike" baseline="0" dirty="0"/>
              <a:t>ndividuals with fair skin, light-colored hair, or a prior history of sun burning easily should be more careful when at high altitude, on snow, or on water. </a:t>
            </a:r>
          </a:p>
          <a:p>
            <a:pPr marR="0" lvl="0" rtl="0"/>
            <a:r>
              <a:rPr lang="en-US" sz="2400" u="none" strike="noStrike" baseline="0" dirty="0"/>
              <a:t>Sunscreen can protect the skin by providing a mechanical or chemical barrier to sunlight. </a:t>
            </a:r>
          </a:p>
          <a:p>
            <a:pPr lvl="1"/>
            <a:r>
              <a:rPr lang="en-US" sz="2400" u="none" strike="noStrike" baseline="0" dirty="0"/>
              <a:t>Zinc oxide and titanium dioxide are examples of mechanical (or physical) barriers that reflect the UV light in sunlight when applied to the lips and nose.</a:t>
            </a:r>
          </a:p>
          <a:p>
            <a:pPr lvl="1"/>
            <a:r>
              <a:rPr lang="en-US" sz="2400" dirty="0"/>
              <a:t>Chemical components of sunscreen absorb, rather than reflect, harmful UV rays.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19-7 </a:t>
              </a:r>
            </a:p>
            <a:p>
              <a:pPr algn="ctr"/>
              <a:r>
                <a:rPr lang="en-US" sz="2400" b="1" dirty="0">
                  <a:latin typeface="Arial Narrow" panose="020B0506020202030204" pitchFamily="34" charset="0"/>
                </a:rPr>
                <a:t>19-8</a:t>
              </a:r>
            </a:p>
          </p:txBody>
        </p:sp>
      </p:grpSp>
    </p:spTree>
    <p:extLst>
      <p:ext uri="{BB962C8B-B14F-4D97-AF65-F5344CB8AC3E}">
        <p14:creationId xmlns:p14="http://schemas.microsoft.com/office/powerpoint/2010/main" val="958762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249F8-DCC8-4FBF-ACE2-F49E0570C096}"/>
              </a:ext>
            </a:extLst>
          </p:cNvPr>
          <p:cNvSpPr>
            <a:spLocks noGrp="1"/>
          </p:cNvSpPr>
          <p:nvPr>
            <p:ph type="title"/>
          </p:nvPr>
        </p:nvSpPr>
        <p:spPr/>
        <p:txBody>
          <a:bodyPr/>
          <a:lstStyle/>
          <a:p>
            <a:r>
              <a:rPr lang="en-US" kern="1600" dirty="0"/>
              <a:t>Burns: Sunburn</a:t>
            </a:r>
            <a:endParaRPr lang="en-US" b="1" i="0" u="none" strike="noStrike" kern="1600" baseline="0" dirty="0"/>
          </a:p>
        </p:txBody>
      </p:sp>
      <p:sp>
        <p:nvSpPr>
          <p:cNvPr id="3" name="Text Placeholder 2">
            <a:extLst>
              <a:ext uri="{FF2B5EF4-FFF2-40B4-BE49-F238E27FC236}">
                <a16:creationId xmlns:a16="http://schemas.microsoft.com/office/drawing/2014/main" xmlns="" id="{BD926648-F35B-4FCC-8C81-B95065B095A7}"/>
              </a:ext>
            </a:extLst>
          </p:cNvPr>
          <p:cNvSpPr>
            <a:spLocks noGrp="1"/>
          </p:cNvSpPr>
          <p:nvPr>
            <p:ph type="body" idx="1"/>
          </p:nvPr>
        </p:nvSpPr>
        <p:spPr>
          <a:xfrm>
            <a:off x="847805" y="1804228"/>
            <a:ext cx="10435590" cy="4391142"/>
          </a:xfrm>
        </p:spPr>
        <p:txBody>
          <a:bodyPr/>
          <a:lstStyle/>
          <a:p>
            <a:pPr marR="0" lvl="0" rtl="0"/>
            <a:r>
              <a:rPr lang="en-US" u="none" strike="noStrike" baseline="0" dirty="0"/>
              <a:t>Most manufacturers of sunscreen creams, lotions, and lip salves specify the sun protection factor (SPF) on the label. </a:t>
            </a:r>
          </a:p>
          <a:p>
            <a:pPr lvl="1"/>
            <a:r>
              <a:rPr lang="en-US" dirty="0"/>
              <a:t>U</a:t>
            </a:r>
            <a:r>
              <a:rPr lang="en-US" u="none" strike="noStrike" baseline="0" dirty="0"/>
              <a:t>sually ranges from 4 to 100</a:t>
            </a:r>
            <a:endParaRPr lang="en-US" dirty="0"/>
          </a:p>
          <a:p>
            <a:pPr lvl="1"/>
            <a:r>
              <a:rPr lang="en-US" dirty="0"/>
              <a:t>R</a:t>
            </a:r>
            <a:r>
              <a:rPr lang="en-US" u="none" strike="noStrike" baseline="0" dirty="0"/>
              <a:t>efers to how long the skin is protected before becoming red from exposure to the sun</a:t>
            </a:r>
          </a:p>
          <a:p>
            <a:pPr lvl="2"/>
            <a:r>
              <a:rPr lang="en-US" u="none" strike="noStrike" baseline="0" dirty="0"/>
              <a:t>“SPF 15” means that 1⁄15 of the burning radiation reaches the skin through the recommended thickness of sunscreen.</a:t>
            </a:r>
          </a:p>
          <a:p>
            <a:pPr lvl="0"/>
            <a:r>
              <a:rPr lang="en-US" dirty="0"/>
              <a:t>Sunscreen with an SPF of 50 or greater should be used in outdoor environments, especially at high altitude and on snow. </a:t>
            </a:r>
          </a:p>
          <a:p>
            <a:pPr lvl="1"/>
            <a:r>
              <a:rPr lang="en-US" dirty="0"/>
              <a:t>Probably no additional benefit to sunscreens with an SPF that is higher than 50</a:t>
            </a:r>
          </a:p>
          <a:p>
            <a:pPr lvl="1"/>
            <a:r>
              <a:rPr lang="en-US" dirty="0"/>
              <a:t>The key is to apply a thick coat of sunscreen on the skin before exposure to sunlight, and then to reapply it every few hours. </a:t>
            </a:r>
          </a:p>
          <a:p>
            <a:pPr lvl="2"/>
            <a:endParaRPr lang="en-US" u="none" strike="noStrike" baseline="0" dirty="0"/>
          </a:p>
        </p:txBody>
      </p:sp>
      <p:grpSp>
        <p:nvGrpSpPr>
          <p:cNvPr id="4" name="Group 3"/>
          <p:cNvGrpSpPr/>
          <p:nvPr/>
        </p:nvGrpSpPr>
        <p:grpSpPr>
          <a:xfrm>
            <a:off x="10184846" y="448868"/>
            <a:ext cx="1352874" cy="1348508"/>
            <a:chOff x="9610689" y="502721"/>
            <a:chExt cx="1352874"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0689" y="744264"/>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19-8</a:t>
              </a:r>
            </a:p>
          </p:txBody>
        </p:sp>
      </p:grpSp>
    </p:spTree>
    <p:extLst>
      <p:ext uri="{BB962C8B-B14F-4D97-AF65-F5344CB8AC3E}">
        <p14:creationId xmlns:p14="http://schemas.microsoft.com/office/powerpoint/2010/main" val="1545848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ED36DC-E792-4C5D-B51D-076C1EC7B322}"/>
              </a:ext>
            </a:extLst>
          </p:cNvPr>
          <p:cNvSpPr>
            <a:spLocks noGrp="1"/>
          </p:cNvSpPr>
          <p:nvPr>
            <p:ph type="title"/>
          </p:nvPr>
        </p:nvSpPr>
        <p:spPr>
          <a:xfrm>
            <a:off x="0" y="121033"/>
            <a:ext cx="12192000" cy="1002089"/>
          </a:xfrm>
        </p:spPr>
        <p:txBody>
          <a:bodyPr anchor="ctr">
            <a:normAutofit/>
          </a:bodyPr>
          <a:lstStyle/>
          <a:p>
            <a:r>
              <a:rPr lang="en-US" dirty="0"/>
              <a:t>Burns: Thermal </a:t>
            </a:r>
            <a:endParaRPr lang="en-US" b="1" i="0" u="none" strike="noStrike" kern="1600" baseline="0" dirty="0"/>
          </a:p>
        </p:txBody>
      </p:sp>
      <p:sp>
        <p:nvSpPr>
          <p:cNvPr id="3" name="Text Placeholder 2">
            <a:extLst>
              <a:ext uri="{FF2B5EF4-FFF2-40B4-BE49-F238E27FC236}">
                <a16:creationId xmlns:a16="http://schemas.microsoft.com/office/drawing/2014/main" xmlns="" id="{5AAEE10F-14D8-47C2-9225-22632DB3F57E}"/>
              </a:ext>
            </a:extLst>
          </p:cNvPr>
          <p:cNvSpPr>
            <a:spLocks noGrp="1"/>
          </p:cNvSpPr>
          <p:nvPr>
            <p:ph sz="half" idx="1"/>
          </p:nvPr>
        </p:nvSpPr>
        <p:spPr>
          <a:xfrm>
            <a:off x="620487" y="1991360"/>
            <a:ext cx="5648233" cy="4199128"/>
          </a:xfrm>
        </p:spPr>
        <p:txBody>
          <a:bodyPr>
            <a:normAutofit/>
          </a:bodyPr>
          <a:lstStyle/>
          <a:p>
            <a:pPr marR="0" lvl="0" rtl="0"/>
            <a:r>
              <a:rPr lang="en-US" sz="2200" u="none" strike="noStrike" baseline="0" dirty="0"/>
              <a:t>The most common type of burn</a:t>
            </a:r>
          </a:p>
          <a:p>
            <a:pPr marR="0" lvl="0" rtl="0"/>
            <a:r>
              <a:rPr lang="en-US" sz="2400" dirty="0"/>
              <a:t>C</a:t>
            </a:r>
            <a:r>
              <a:rPr lang="en-US" sz="2400" u="none" strike="noStrike" baseline="0" dirty="0"/>
              <a:t>aused when heat comes directly into contact with the skin</a:t>
            </a:r>
          </a:p>
          <a:p>
            <a:pPr lvl="1"/>
            <a:r>
              <a:rPr lang="en-US" sz="2200" dirty="0"/>
              <a:t>Temperatures greater than 46°C (115°F) are enough to inflict a thermal burn. </a:t>
            </a:r>
          </a:p>
          <a:p>
            <a:pPr marR="0" lvl="0" rtl="0"/>
            <a:endParaRPr lang="en-US" sz="2200" u="none" strike="noStrike" baseline="0" dirty="0"/>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 </a:t>
              </a:r>
            </a:p>
          </p:txBody>
        </p:sp>
      </p:grpSp>
      <p:pic>
        <p:nvPicPr>
          <p:cNvPr id="15362" name="Picture 2" descr="Photo shows the charred and scalded hand of a thermal burn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712" y="2372373"/>
            <a:ext cx="4328730" cy="290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7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89535-1241-4CB2-8272-4F5D1D24E6D0}"/>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09AD017B-AA8B-45AB-8B4F-D2B361F842FB}"/>
              </a:ext>
            </a:extLst>
          </p:cNvPr>
          <p:cNvSpPr>
            <a:spLocks noGrp="1"/>
          </p:cNvSpPr>
          <p:nvPr>
            <p:ph type="body" idx="1"/>
          </p:nvPr>
        </p:nvSpPr>
        <p:spPr/>
        <p:txBody>
          <a:bodyPr/>
          <a:lstStyle/>
          <a:p>
            <a:pPr lvl="0"/>
            <a:r>
              <a:rPr lang="en-US" dirty="0"/>
              <a:t>19-6 Describe and demonstrate care for the following open soft-tissue injuries:</a:t>
            </a:r>
          </a:p>
          <a:p>
            <a:pPr lvl="1"/>
            <a:r>
              <a:rPr lang="en-US" dirty="0"/>
              <a:t>Abrasion</a:t>
            </a:r>
          </a:p>
          <a:p>
            <a:pPr lvl="1"/>
            <a:r>
              <a:rPr lang="en-US" dirty="0"/>
              <a:t>Amputation</a:t>
            </a:r>
          </a:p>
          <a:p>
            <a:pPr lvl="1"/>
            <a:r>
              <a:rPr lang="en-US" dirty="0"/>
              <a:t>Avulsion</a:t>
            </a:r>
          </a:p>
          <a:p>
            <a:pPr lvl="1"/>
            <a:r>
              <a:rPr lang="en-US" dirty="0"/>
              <a:t>High-pressure injection injury</a:t>
            </a:r>
          </a:p>
          <a:p>
            <a:pPr lvl="1"/>
            <a:r>
              <a:rPr lang="en-US" u="none" strike="noStrike" baseline="0" dirty="0"/>
              <a:t>Incision</a:t>
            </a:r>
          </a:p>
          <a:p>
            <a:pPr lvl="1"/>
            <a:r>
              <a:rPr lang="en-US" u="none" strike="noStrike" baseline="0" dirty="0"/>
              <a:t>Laceration</a:t>
            </a:r>
          </a:p>
          <a:p>
            <a:pPr lvl="1"/>
            <a:r>
              <a:rPr lang="en-US" u="none" strike="noStrike" baseline="0" dirty="0"/>
              <a:t>Mechanical tattooing</a:t>
            </a:r>
          </a:p>
          <a:p>
            <a:pPr lvl="1"/>
            <a:r>
              <a:rPr lang="en-US" u="none" strike="noStrike" baseline="0" dirty="0"/>
              <a:t>Open crush injury</a:t>
            </a:r>
          </a:p>
          <a:p>
            <a:pPr lvl="1"/>
            <a:r>
              <a:rPr lang="en-US" u="none" strike="noStrike" baseline="0" dirty="0"/>
              <a:t>Puncture, including impaled object</a:t>
            </a:r>
          </a:p>
        </p:txBody>
      </p:sp>
    </p:spTree>
    <p:extLst>
      <p:ext uri="{BB962C8B-B14F-4D97-AF65-F5344CB8AC3E}">
        <p14:creationId xmlns:p14="http://schemas.microsoft.com/office/powerpoint/2010/main" val="2716641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ED36DC-E792-4C5D-B51D-076C1EC7B322}"/>
              </a:ext>
            </a:extLst>
          </p:cNvPr>
          <p:cNvSpPr>
            <a:spLocks noGrp="1"/>
          </p:cNvSpPr>
          <p:nvPr>
            <p:ph type="title"/>
          </p:nvPr>
        </p:nvSpPr>
        <p:spPr>
          <a:xfrm>
            <a:off x="0" y="121033"/>
            <a:ext cx="12192000" cy="1002089"/>
          </a:xfrm>
        </p:spPr>
        <p:txBody>
          <a:bodyPr anchor="ctr">
            <a:normAutofit/>
          </a:bodyPr>
          <a:lstStyle/>
          <a:p>
            <a:r>
              <a:rPr lang="en-US" dirty="0"/>
              <a:t>Burns: Thermal </a:t>
            </a:r>
            <a:endParaRPr lang="en-US" b="1" i="0" u="none" strike="noStrike" kern="1600" baseline="0" dirty="0"/>
          </a:p>
        </p:txBody>
      </p:sp>
      <p:sp>
        <p:nvSpPr>
          <p:cNvPr id="3" name="Text Placeholder 2">
            <a:extLst>
              <a:ext uri="{FF2B5EF4-FFF2-40B4-BE49-F238E27FC236}">
                <a16:creationId xmlns:a16="http://schemas.microsoft.com/office/drawing/2014/main" xmlns="" id="{5AAEE10F-14D8-47C2-9225-22632DB3F57E}"/>
              </a:ext>
            </a:extLst>
          </p:cNvPr>
          <p:cNvSpPr>
            <a:spLocks noGrp="1"/>
          </p:cNvSpPr>
          <p:nvPr>
            <p:ph sz="half" idx="1"/>
          </p:nvPr>
        </p:nvSpPr>
        <p:spPr>
          <a:xfrm>
            <a:off x="620486" y="2240796"/>
            <a:ext cx="10917231" cy="3949691"/>
          </a:xfrm>
        </p:spPr>
        <p:txBody>
          <a:bodyPr>
            <a:normAutofit/>
          </a:bodyPr>
          <a:lstStyle/>
          <a:p>
            <a:pPr lvl="0"/>
            <a:r>
              <a:rPr lang="en-US" dirty="0"/>
              <a:t>Common causes of thermal burns include:</a:t>
            </a:r>
          </a:p>
          <a:p>
            <a:pPr lvl="1"/>
            <a:r>
              <a:rPr lang="en-US" dirty="0"/>
              <a:t>Hot water </a:t>
            </a:r>
          </a:p>
          <a:p>
            <a:pPr lvl="1"/>
            <a:r>
              <a:rPr lang="en-US" dirty="0"/>
              <a:t>Hot steam</a:t>
            </a:r>
          </a:p>
          <a:p>
            <a:pPr lvl="1"/>
            <a:r>
              <a:rPr lang="en-US" dirty="0"/>
              <a:t>Superheated air, which cause a </a:t>
            </a:r>
            <a:r>
              <a:rPr lang="en-US" u="dbl" dirty="0">
                <a:solidFill>
                  <a:srgbClr val="C00000"/>
                </a:solidFill>
              </a:rPr>
              <a:t>scald</a:t>
            </a:r>
            <a:endParaRPr lang="en-US" dirty="0">
              <a:solidFill>
                <a:srgbClr val="C00000"/>
              </a:solidFill>
            </a:endParaRPr>
          </a:p>
          <a:p>
            <a:pPr lvl="1"/>
            <a:r>
              <a:rPr lang="en-US" dirty="0"/>
              <a:t>Physical contact with a hot object such as an iron, a stove, molten tar, or a lightbulb</a:t>
            </a:r>
          </a:p>
          <a:p>
            <a:pPr lvl="0"/>
            <a:r>
              <a:rPr lang="en-US" dirty="0"/>
              <a:t>While most occur on the skin surface, they can also occur inside the body under certain circumstances. </a:t>
            </a:r>
          </a:p>
          <a:p>
            <a:pPr lvl="1"/>
            <a:r>
              <a:rPr lang="en-US" dirty="0"/>
              <a:t>Example: Patients who breathe heated air or hot steam into their lungs may receive an inhalation burn that causes extensive damage to delicate lung tissue.</a:t>
            </a:r>
          </a:p>
          <a:p>
            <a:pPr marR="0" lvl="0" rtl="0"/>
            <a:endParaRPr lang="en-US" sz="2200" u="none" strike="noStrike" baseline="0" dirty="0"/>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 </a:t>
              </a:r>
            </a:p>
          </p:txBody>
        </p:sp>
      </p:grpSp>
    </p:spTree>
    <p:extLst>
      <p:ext uri="{BB962C8B-B14F-4D97-AF65-F5344CB8AC3E}">
        <p14:creationId xmlns:p14="http://schemas.microsoft.com/office/powerpoint/2010/main" val="328823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6FDAD-B10A-4D62-9C41-DE84C3BB958C}"/>
              </a:ext>
            </a:extLst>
          </p:cNvPr>
          <p:cNvSpPr>
            <a:spLocks noGrp="1"/>
          </p:cNvSpPr>
          <p:nvPr>
            <p:ph type="title"/>
          </p:nvPr>
        </p:nvSpPr>
        <p:spPr/>
        <p:txBody>
          <a:bodyPr/>
          <a:lstStyle/>
          <a:p>
            <a:r>
              <a:rPr lang="en-US" dirty="0"/>
              <a:t>Burns: Chemical</a:t>
            </a:r>
            <a:endParaRPr lang="en-US" b="1" i="0" u="none" strike="noStrike" kern="1600" baseline="0" dirty="0"/>
          </a:p>
        </p:txBody>
      </p:sp>
      <p:sp>
        <p:nvSpPr>
          <p:cNvPr id="3" name="Text Placeholder 2">
            <a:extLst>
              <a:ext uri="{FF2B5EF4-FFF2-40B4-BE49-F238E27FC236}">
                <a16:creationId xmlns:a16="http://schemas.microsoft.com/office/drawing/2014/main" xmlns="" id="{61DFC3EE-F1E4-4775-9CE3-6D36A8EDD13F}"/>
              </a:ext>
            </a:extLst>
          </p:cNvPr>
          <p:cNvSpPr>
            <a:spLocks noGrp="1"/>
          </p:cNvSpPr>
          <p:nvPr>
            <p:ph type="body" idx="1"/>
          </p:nvPr>
        </p:nvSpPr>
        <p:spPr>
          <a:xfrm>
            <a:off x="847805" y="2125211"/>
            <a:ext cx="5349795" cy="4030660"/>
          </a:xfrm>
        </p:spPr>
        <p:txBody>
          <a:bodyPr/>
          <a:lstStyle/>
          <a:p>
            <a:r>
              <a:rPr lang="en-US" u="none" strike="noStrike" baseline="0" dirty="0"/>
              <a:t>Chemical burns result from exposure to acids or bases, depending on the substance’s potential of hydrogen (pH)—the concentration of hydrogen ions in solution. </a:t>
            </a:r>
          </a:p>
          <a:p>
            <a:pPr lvl="1"/>
            <a:r>
              <a:rPr lang="en-US" u="none" strike="noStrike" baseline="0" dirty="0"/>
              <a:t>pH scale ranges from 1 (strong acid) to 14 (strong base)</a:t>
            </a:r>
          </a:p>
          <a:p>
            <a:pPr lvl="2"/>
            <a:r>
              <a:rPr lang="en-US" u="none" strike="noStrike" baseline="0" dirty="0"/>
              <a:t>pH of 7 is considered neutral because it is neither acidic nor basic.</a:t>
            </a:r>
          </a:p>
          <a:p>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 </a:t>
              </a:r>
            </a:p>
          </p:txBody>
        </p:sp>
      </p:grpSp>
      <p:pic>
        <p:nvPicPr>
          <p:cNvPr id="2050" name="Picture 2" descr="The table shows two columns: Acids (P H&lt; 7); Bases (P H &gt; 7). The row entries are as follows. Row 1: Sulfuric acid, sodium hydroxide (caustic soda). Row 2: Hydrochloric acid, potassium hydroxide (caustic potash). Row 3: Hydrofluoric acid, lye. Row 4: Muriatic acid, lime. Row 5: Carbolic acid (phenol), calcium chloride. Row 6: Phosphoric acid, magnesium. Row 7: Nitric acid, chlorine bleach. Row 8: Acetic acid." title="A photo shows common acids and 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741" y="2125211"/>
            <a:ext cx="4199018" cy="322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69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86960-0BDA-46B9-8D30-3EC670A2BA65}"/>
              </a:ext>
            </a:extLst>
          </p:cNvPr>
          <p:cNvSpPr>
            <a:spLocks noGrp="1"/>
          </p:cNvSpPr>
          <p:nvPr>
            <p:ph type="title"/>
          </p:nvPr>
        </p:nvSpPr>
        <p:spPr>
          <a:xfrm>
            <a:off x="0" y="121033"/>
            <a:ext cx="12192000" cy="1002089"/>
          </a:xfrm>
        </p:spPr>
        <p:txBody>
          <a:bodyPr anchor="ctr">
            <a:normAutofit/>
          </a:bodyPr>
          <a:lstStyle/>
          <a:p>
            <a:r>
              <a:rPr lang="en-US" dirty="0"/>
              <a:t>Burns: Chemical Burn</a:t>
            </a:r>
            <a:endParaRPr lang="en-US" b="1" i="0" u="none" strike="noStrike" kern="1600" baseline="0" dirty="0"/>
          </a:p>
        </p:txBody>
      </p:sp>
      <p:sp>
        <p:nvSpPr>
          <p:cNvPr id="3" name="Text Placeholder 2">
            <a:extLst>
              <a:ext uri="{FF2B5EF4-FFF2-40B4-BE49-F238E27FC236}">
                <a16:creationId xmlns:a16="http://schemas.microsoft.com/office/drawing/2014/main" xmlns="" id="{6DD0FD5A-5156-4F05-8B16-CA3A93064112}"/>
              </a:ext>
            </a:extLst>
          </p:cNvPr>
          <p:cNvSpPr>
            <a:spLocks noGrp="1"/>
          </p:cNvSpPr>
          <p:nvPr>
            <p:ph sz="half" idx="1"/>
          </p:nvPr>
        </p:nvSpPr>
        <p:spPr>
          <a:xfrm>
            <a:off x="914400" y="2138130"/>
            <a:ext cx="10623318" cy="2558968"/>
          </a:xfrm>
        </p:spPr>
        <p:txBody>
          <a:bodyPr>
            <a:noAutofit/>
          </a:bodyPr>
          <a:lstStyle/>
          <a:p>
            <a:pPr lvl="0"/>
            <a:r>
              <a:rPr lang="en-US" sz="2400" dirty="0"/>
              <a:t>The extent of injury resulting from exposure to caustic substances varies with the concentration of the chemical, the amount of chemical involved, and the duration of contact.</a:t>
            </a:r>
          </a:p>
          <a:p>
            <a:pPr lvl="1"/>
            <a:r>
              <a:rPr lang="en-US" dirty="0"/>
              <a:t>Alkaline (or basic) chemicals tend to cause more extensive chemical burns than acids because they penetrate the skin more deeply. </a:t>
            </a:r>
          </a:p>
          <a:p>
            <a:pPr lvl="1"/>
            <a:r>
              <a:rPr lang="en-US" dirty="0"/>
              <a:t>Mucous membranes, especially in the mouth, can be burned if patient has ingested a caustic chemical.</a:t>
            </a:r>
            <a:endParaRPr lang="en-US" u="none" strike="noStrike" baseline="0" dirty="0"/>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 </a:t>
              </a:r>
            </a:p>
          </p:txBody>
        </p:sp>
      </p:grpSp>
    </p:spTree>
    <p:extLst>
      <p:ext uri="{BB962C8B-B14F-4D97-AF65-F5344CB8AC3E}">
        <p14:creationId xmlns:p14="http://schemas.microsoft.com/office/powerpoint/2010/main" val="13960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86960-0BDA-46B9-8D30-3EC670A2BA65}"/>
              </a:ext>
            </a:extLst>
          </p:cNvPr>
          <p:cNvSpPr>
            <a:spLocks noGrp="1"/>
          </p:cNvSpPr>
          <p:nvPr>
            <p:ph type="title"/>
          </p:nvPr>
        </p:nvSpPr>
        <p:spPr>
          <a:xfrm>
            <a:off x="0" y="121033"/>
            <a:ext cx="12192000" cy="1002089"/>
          </a:xfrm>
        </p:spPr>
        <p:txBody>
          <a:bodyPr anchor="ctr">
            <a:normAutofit/>
          </a:bodyPr>
          <a:lstStyle/>
          <a:p>
            <a:r>
              <a:rPr lang="en-US" dirty="0"/>
              <a:t>Burns: Chemical Burn</a:t>
            </a:r>
            <a:endParaRPr lang="en-US" b="1" i="0" u="none" strike="noStrike" kern="1600" baseline="0" dirty="0"/>
          </a:p>
        </p:txBody>
      </p:sp>
      <p:sp>
        <p:nvSpPr>
          <p:cNvPr id="3" name="Text Placeholder 2">
            <a:extLst>
              <a:ext uri="{FF2B5EF4-FFF2-40B4-BE49-F238E27FC236}">
                <a16:creationId xmlns:a16="http://schemas.microsoft.com/office/drawing/2014/main" xmlns="" id="{6DD0FD5A-5156-4F05-8B16-CA3A93064112}"/>
              </a:ext>
            </a:extLst>
          </p:cNvPr>
          <p:cNvSpPr>
            <a:spLocks noGrp="1"/>
          </p:cNvSpPr>
          <p:nvPr>
            <p:ph sz="half" idx="1"/>
          </p:nvPr>
        </p:nvSpPr>
        <p:spPr>
          <a:xfrm>
            <a:off x="914400" y="2166707"/>
            <a:ext cx="10623318" cy="4559212"/>
          </a:xfrm>
        </p:spPr>
        <p:txBody>
          <a:bodyPr>
            <a:noAutofit/>
          </a:bodyPr>
          <a:lstStyle/>
          <a:p>
            <a:pPr marR="0" lvl="0" rtl="0">
              <a:lnSpc>
                <a:spcPct val="90000"/>
              </a:lnSpc>
            </a:pPr>
            <a:r>
              <a:rPr lang="en-US" sz="2400" u="none" strike="noStrike" baseline="0" dirty="0"/>
              <a:t>Acidic and alkaline solutions are commonly found in commercial settings such as a mountain resort or backcountry lodge, often in cleaning solutions. </a:t>
            </a:r>
          </a:p>
          <a:p>
            <a:pPr lvl="1">
              <a:lnSpc>
                <a:spcPct val="90000"/>
              </a:lnSpc>
            </a:pPr>
            <a:r>
              <a:rPr lang="en-US" u="none" strike="noStrike" baseline="0" dirty="0"/>
              <a:t>Unlike most household equivalents, commercial cleaners are typically in concentrated forms that require dilution before use.</a:t>
            </a:r>
          </a:p>
          <a:p>
            <a:pPr lvl="1">
              <a:lnSpc>
                <a:spcPct val="90000"/>
              </a:lnSpc>
            </a:pPr>
            <a:r>
              <a:rPr lang="en-US" u="none" strike="noStrike" baseline="0" dirty="0"/>
              <a:t>In addition to acids and bases, chemical burns can be caused by substances such as mustard gas, a powerful vesicant (blister-producing agent). </a:t>
            </a:r>
          </a:p>
          <a:p>
            <a:pPr lvl="2">
              <a:lnSpc>
                <a:spcPct val="90000"/>
              </a:lnSpc>
            </a:pPr>
            <a:r>
              <a:rPr lang="en-US" sz="2000" dirty="0"/>
              <a:t>U</a:t>
            </a:r>
            <a:r>
              <a:rPr lang="en-US" sz="2000" u="none" strike="noStrike" baseline="0" dirty="0"/>
              <a:t>sed as chemical weapons</a:t>
            </a:r>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19-7</a:t>
              </a:r>
            </a:p>
            <a:p>
              <a:pPr algn="ctr"/>
              <a:r>
                <a:rPr lang="en-US" sz="2400" b="1" dirty="0">
                  <a:latin typeface="Arial Narrow" panose="020B0506020202030204" pitchFamily="34" charset="0"/>
                </a:rPr>
                <a:t> </a:t>
              </a:r>
            </a:p>
          </p:txBody>
        </p:sp>
      </p:grpSp>
    </p:spTree>
    <p:extLst>
      <p:ext uri="{BB962C8B-B14F-4D97-AF65-F5344CB8AC3E}">
        <p14:creationId xmlns:p14="http://schemas.microsoft.com/office/powerpoint/2010/main" val="29647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5DC88-1B02-499F-8419-8D2AB4C454AF}"/>
              </a:ext>
            </a:extLst>
          </p:cNvPr>
          <p:cNvSpPr>
            <a:spLocks noGrp="1"/>
          </p:cNvSpPr>
          <p:nvPr>
            <p:ph type="title"/>
          </p:nvPr>
        </p:nvSpPr>
        <p:spPr/>
        <p:txBody>
          <a:bodyPr/>
          <a:lstStyle/>
          <a:p>
            <a:r>
              <a:rPr lang="en-US" dirty="0"/>
              <a:t>Burns: Electrical</a:t>
            </a:r>
            <a:endParaRPr lang="en-US" b="1" i="0" u="none" strike="noStrike" kern="1600" baseline="0" dirty="0"/>
          </a:p>
        </p:txBody>
      </p:sp>
      <p:sp>
        <p:nvSpPr>
          <p:cNvPr id="3" name="Text Placeholder 2">
            <a:extLst>
              <a:ext uri="{FF2B5EF4-FFF2-40B4-BE49-F238E27FC236}">
                <a16:creationId xmlns:a16="http://schemas.microsoft.com/office/drawing/2014/main" xmlns="" id="{EB22EE46-27C7-4FAF-B9CF-9C49E84D6BCA}"/>
              </a:ext>
            </a:extLst>
          </p:cNvPr>
          <p:cNvSpPr>
            <a:spLocks noGrp="1"/>
          </p:cNvSpPr>
          <p:nvPr>
            <p:ph type="body" idx="1"/>
          </p:nvPr>
        </p:nvSpPr>
        <p:spPr>
          <a:xfrm>
            <a:off x="1027419" y="2125210"/>
            <a:ext cx="10510299" cy="3833486"/>
          </a:xfrm>
        </p:spPr>
        <p:txBody>
          <a:bodyPr/>
          <a:lstStyle/>
          <a:p>
            <a:pPr marR="0" lvl="0" rtl="0"/>
            <a:r>
              <a:rPr lang="en-US" u="none" strike="noStrike" baseline="0" dirty="0"/>
              <a:t>When the body encounters an electrical current, an electrical burn can occur. </a:t>
            </a:r>
          </a:p>
          <a:p>
            <a:pPr lvl="1"/>
            <a:r>
              <a:rPr lang="en-US" u="none" strike="noStrike" baseline="0" dirty="0"/>
              <a:t>Many factors determine severity of an electrical burn:</a:t>
            </a:r>
            <a:endParaRPr lang="en-US" dirty="0"/>
          </a:p>
          <a:p>
            <a:pPr lvl="2"/>
            <a:r>
              <a:rPr lang="en-US" dirty="0"/>
              <a:t>A</a:t>
            </a:r>
            <a:r>
              <a:rPr lang="en-US" u="none" strike="noStrike" baseline="0" dirty="0"/>
              <a:t>mount and type of electricity contacted</a:t>
            </a:r>
          </a:p>
          <a:p>
            <a:pPr lvl="2"/>
            <a:r>
              <a:rPr lang="en-US" dirty="0"/>
              <a:t>W</a:t>
            </a:r>
            <a:r>
              <a:rPr lang="en-US" u="none" strike="noStrike" baseline="0" dirty="0"/>
              <a:t>here the electricity enters and exits the body</a:t>
            </a:r>
          </a:p>
          <a:p>
            <a:pPr lvl="2"/>
            <a:r>
              <a:rPr lang="en-US" dirty="0"/>
              <a:t>D</a:t>
            </a:r>
            <a:r>
              <a:rPr lang="en-US" u="none" strike="noStrike" baseline="0" dirty="0"/>
              <a:t>uration of contact</a:t>
            </a:r>
          </a:p>
          <a:p>
            <a:r>
              <a:rPr lang="en-US" u="none" strike="noStrike" baseline="0" dirty="0"/>
              <a:t>Under normal conditions, electricity flows from some electrical source to an electrical ground following the “path of least resistance.” </a:t>
            </a:r>
          </a:p>
          <a:p>
            <a:pPr lvl="1"/>
            <a:r>
              <a:rPr lang="en-US" dirty="0"/>
              <a:t>When skin becomes wet or oily, its conductivity increases, and its resistance markedly decreases, so electricity travels through the skin easier.</a:t>
            </a:r>
          </a:p>
          <a:p>
            <a:pPr lvl="1"/>
            <a:endParaRPr lang="en-US" dirty="0"/>
          </a:p>
          <a:p>
            <a:pPr lvl="1"/>
            <a:endParaRPr lang="en-US"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19-7</a:t>
              </a:r>
            </a:p>
          </p:txBody>
        </p:sp>
      </p:grpSp>
    </p:spTree>
    <p:extLst>
      <p:ext uri="{BB962C8B-B14F-4D97-AF65-F5344CB8AC3E}">
        <p14:creationId xmlns:p14="http://schemas.microsoft.com/office/powerpoint/2010/main" val="2413405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031560-F207-4B46-B53D-B560FC122F51}"/>
              </a:ext>
            </a:extLst>
          </p:cNvPr>
          <p:cNvSpPr>
            <a:spLocks noGrp="1"/>
          </p:cNvSpPr>
          <p:nvPr>
            <p:ph type="title"/>
          </p:nvPr>
        </p:nvSpPr>
        <p:spPr/>
        <p:txBody>
          <a:bodyPr/>
          <a:lstStyle/>
          <a:p>
            <a:r>
              <a:rPr lang="en-US" dirty="0"/>
              <a:t>Burns: Electrical</a:t>
            </a:r>
            <a:endParaRPr lang="en-US" b="1" i="0" u="none" strike="noStrike" kern="1600" baseline="0" dirty="0"/>
          </a:p>
        </p:txBody>
      </p:sp>
      <p:sp>
        <p:nvSpPr>
          <p:cNvPr id="3" name="Text Placeholder 2">
            <a:extLst>
              <a:ext uri="{FF2B5EF4-FFF2-40B4-BE49-F238E27FC236}">
                <a16:creationId xmlns:a16="http://schemas.microsoft.com/office/drawing/2014/main" xmlns="" id="{2EB7EDE6-2A30-422E-86DC-3B45EE36046A}"/>
              </a:ext>
            </a:extLst>
          </p:cNvPr>
          <p:cNvSpPr>
            <a:spLocks noGrp="1"/>
          </p:cNvSpPr>
          <p:nvPr>
            <p:ph type="body" idx="1"/>
          </p:nvPr>
        </p:nvSpPr>
        <p:spPr/>
        <p:txBody>
          <a:bodyPr/>
          <a:lstStyle/>
          <a:p>
            <a:pPr marR="0" lvl="0" rtl="0"/>
            <a:r>
              <a:rPr lang="en-US" u="none" strike="noStrike" baseline="0" dirty="0"/>
              <a:t>Internal structures such as blood vessels and nerves are highly conductive and have low resistance.</a:t>
            </a:r>
          </a:p>
          <a:p>
            <a:pPr lvl="1"/>
            <a:r>
              <a:rPr lang="en-US" dirty="0"/>
              <a:t>This is w</a:t>
            </a:r>
            <a:r>
              <a:rPr lang="en-US" u="none" strike="noStrike" baseline="0" dirty="0"/>
              <a:t>hy electrical injuries traveling through the body produce severe internal injuries.</a:t>
            </a:r>
          </a:p>
          <a:p>
            <a:pPr lvl="0"/>
            <a:r>
              <a:rPr lang="en-US" dirty="0"/>
              <a:t>OEC technicians should always consider internal injuries whenever a patient has been exposed to a significant electrical current, which can pass into and burn (essentially cook) any organ in the body. </a:t>
            </a:r>
          </a:p>
          <a:p>
            <a:pPr lvl="1"/>
            <a:r>
              <a:rPr lang="en-US" dirty="0"/>
              <a:t>Heart can be significantly damaged or can stop altogether when significant electrical current travels through it.</a:t>
            </a:r>
          </a:p>
          <a:p>
            <a:pPr marR="0" lvl="0" rtl="0"/>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19-7</a:t>
              </a:r>
            </a:p>
          </p:txBody>
        </p:sp>
      </p:grpSp>
    </p:spTree>
    <p:extLst>
      <p:ext uri="{BB962C8B-B14F-4D97-AF65-F5344CB8AC3E}">
        <p14:creationId xmlns:p14="http://schemas.microsoft.com/office/powerpoint/2010/main" val="188772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142BA-4280-4BBB-B819-E25189C71AF4}"/>
              </a:ext>
            </a:extLst>
          </p:cNvPr>
          <p:cNvSpPr>
            <a:spLocks noGrp="1"/>
          </p:cNvSpPr>
          <p:nvPr>
            <p:ph type="title"/>
          </p:nvPr>
        </p:nvSpPr>
        <p:spPr>
          <a:xfrm>
            <a:off x="0" y="121033"/>
            <a:ext cx="12192000" cy="1002089"/>
          </a:xfrm>
        </p:spPr>
        <p:txBody>
          <a:bodyPr anchor="ctr">
            <a:normAutofit/>
          </a:bodyPr>
          <a:lstStyle/>
          <a:p>
            <a:r>
              <a:rPr lang="en-US" dirty="0"/>
              <a:t>Burns: Lightning Injuries</a:t>
            </a:r>
            <a:endParaRPr lang="en-US" b="1" i="0" u="none" strike="noStrike" kern="1600" baseline="0" dirty="0"/>
          </a:p>
        </p:txBody>
      </p:sp>
      <p:sp>
        <p:nvSpPr>
          <p:cNvPr id="3" name="Text Placeholder 2">
            <a:extLst>
              <a:ext uri="{FF2B5EF4-FFF2-40B4-BE49-F238E27FC236}">
                <a16:creationId xmlns:a16="http://schemas.microsoft.com/office/drawing/2014/main" xmlns="" id="{FFD2260C-E7B0-4BB1-B3E5-8D1B5218ECC1}"/>
              </a:ext>
            </a:extLst>
          </p:cNvPr>
          <p:cNvSpPr>
            <a:spLocks noGrp="1"/>
          </p:cNvSpPr>
          <p:nvPr>
            <p:ph sz="half" idx="1"/>
          </p:nvPr>
        </p:nvSpPr>
        <p:spPr>
          <a:xfrm>
            <a:off x="944880" y="1908547"/>
            <a:ext cx="4855464" cy="4531534"/>
          </a:xfrm>
        </p:spPr>
        <p:txBody>
          <a:bodyPr>
            <a:normAutofit/>
          </a:bodyPr>
          <a:lstStyle/>
          <a:p>
            <a:r>
              <a:rPr lang="en-US" sz="2400" dirty="0"/>
              <a:t>A</a:t>
            </a:r>
            <a:r>
              <a:rPr lang="en-US" sz="2400" u="none" strike="noStrike" baseline="0" dirty="0"/>
              <a:t> type of electrical burn</a:t>
            </a:r>
          </a:p>
          <a:p>
            <a:r>
              <a:rPr lang="en-US" sz="2400" dirty="0"/>
              <a:t>P</a:t>
            </a:r>
            <a:r>
              <a:rPr lang="en-US" sz="2400" u="none" strike="noStrike" baseline="0" dirty="0"/>
              <a:t>resents unique considerations </a:t>
            </a:r>
          </a:p>
          <a:p>
            <a:r>
              <a:rPr lang="en-US" sz="2400" dirty="0"/>
              <a:t>A</a:t>
            </a:r>
            <a:r>
              <a:rPr lang="en-US" sz="2400" u="none" strike="noStrike" baseline="0" dirty="0"/>
              <a:t>n atmospheric discharge of electricity can generate 300,000 amps and 2 billion volts.</a:t>
            </a:r>
          </a:p>
          <a:p>
            <a:pPr lvl="1"/>
            <a:r>
              <a:rPr lang="en-US" sz="2200" dirty="0"/>
              <a:t>On</a:t>
            </a:r>
            <a:r>
              <a:rPr lang="en-US" sz="2200" u="none" strike="noStrike" baseline="0" dirty="0"/>
              <a:t>ly 500 milliamps of direct current to kill someone</a:t>
            </a:r>
          </a:p>
          <a:p>
            <a:pPr lvl="1"/>
            <a:r>
              <a:rPr lang="en-US" sz="2400" dirty="0"/>
              <a:t>D</a:t>
            </a:r>
            <a:r>
              <a:rPr lang="en-US" sz="2400" u="none" strike="noStrike" baseline="0" dirty="0"/>
              <a:t>epends on the resistance of the human body</a:t>
            </a:r>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19-7</a:t>
              </a:r>
            </a:p>
          </p:txBody>
        </p:sp>
      </p:grpSp>
      <p:pic>
        <p:nvPicPr>
          <p:cNvPr id="16386" name="Picture 2" descr="A photo shows thick, dark clouds accumulating over a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729" y="2428566"/>
            <a:ext cx="4118960" cy="268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7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84D69-4D35-4463-90BD-1FDAEE66AC77}"/>
              </a:ext>
            </a:extLst>
          </p:cNvPr>
          <p:cNvSpPr>
            <a:spLocks noGrp="1"/>
          </p:cNvSpPr>
          <p:nvPr>
            <p:ph type="title"/>
          </p:nvPr>
        </p:nvSpPr>
        <p:spPr/>
        <p:txBody>
          <a:bodyPr/>
          <a:lstStyle/>
          <a:p>
            <a:r>
              <a:rPr lang="en-US" dirty="0"/>
              <a:t>Burns: Lightning Injuries </a:t>
            </a:r>
            <a:endParaRPr lang="en-US" b="1" i="0" u="none" strike="noStrike" kern="1600" baseline="0" dirty="0"/>
          </a:p>
        </p:txBody>
      </p:sp>
      <p:sp>
        <p:nvSpPr>
          <p:cNvPr id="3" name="Text Placeholder 2">
            <a:extLst>
              <a:ext uri="{FF2B5EF4-FFF2-40B4-BE49-F238E27FC236}">
                <a16:creationId xmlns:a16="http://schemas.microsoft.com/office/drawing/2014/main" xmlns="" id="{342F3A0F-D6EA-4EB6-B4BC-FCC7FFEC855D}"/>
              </a:ext>
            </a:extLst>
          </p:cNvPr>
          <p:cNvSpPr>
            <a:spLocks noGrp="1"/>
          </p:cNvSpPr>
          <p:nvPr>
            <p:ph type="body" idx="1"/>
          </p:nvPr>
        </p:nvSpPr>
        <p:spPr>
          <a:xfrm>
            <a:off x="847804" y="2125210"/>
            <a:ext cx="10689913" cy="4082550"/>
          </a:xfrm>
        </p:spPr>
        <p:txBody>
          <a:bodyPr/>
          <a:lstStyle/>
          <a:p>
            <a:pPr lvl="0"/>
            <a:r>
              <a:rPr lang="en-US" dirty="0"/>
              <a:t>Significant internal tissue damage may not be obvious from the external burns at the sites at which electricity entered or exited the body.</a:t>
            </a:r>
          </a:p>
          <a:p>
            <a:pPr lvl="1"/>
            <a:r>
              <a:rPr lang="en-US" sz="2200" dirty="0"/>
              <a:t>Respiratory arrest </a:t>
            </a:r>
          </a:p>
          <a:p>
            <a:pPr lvl="2"/>
            <a:r>
              <a:rPr lang="en-US" sz="2000" dirty="0"/>
              <a:t>From injury to the respiratory control center of the brainstem</a:t>
            </a:r>
          </a:p>
          <a:p>
            <a:pPr lvl="1"/>
            <a:r>
              <a:rPr lang="en-US" sz="2200" dirty="0"/>
              <a:t>Cardiac arrest </a:t>
            </a:r>
          </a:p>
          <a:p>
            <a:pPr lvl="2"/>
            <a:r>
              <a:rPr lang="en-US" sz="2000" dirty="0"/>
              <a:t>If the electrical current passes through the heart and disrupts its organized electrical activity</a:t>
            </a:r>
            <a:endParaRPr lang="en-US" sz="2000" u="none" strike="noStrike" baseline="0" dirty="0"/>
          </a:p>
          <a:p>
            <a:pPr lvl="1"/>
            <a:r>
              <a:rPr lang="en-US" sz="2200" u="none" strike="noStrike" baseline="0" dirty="0"/>
              <a:t>Severe tissue damage by an electrical current may lead to the breakdown of muscle and the release into the circulation of chemicals that injure the kidney</a:t>
            </a:r>
            <a:r>
              <a:rPr lang="en-US" sz="2200" dirty="0"/>
              <a:t>. </a:t>
            </a:r>
          </a:p>
          <a:p>
            <a:pPr lvl="1"/>
            <a:r>
              <a:rPr lang="en-US" sz="2200" dirty="0"/>
              <a:t>Can cause neurologic effects such as pain, paralysis, blindness, numbness, weakness, loss of hearing or speech, and unresponsiveness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19-7</a:t>
              </a:r>
            </a:p>
          </p:txBody>
        </p:sp>
      </p:grpSp>
    </p:spTree>
    <p:extLst>
      <p:ext uri="{BB962C8B-B14F-4D97-AF65-F5344CB8AC3E}">
        <p14:creationId xmlns:p14="http://schemas.microsoft.com/office/powerpoint/2010/main" val="3488679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2D746-F6DD-474F-9C62-2A17F4F7D55D}"/>
              </a:ext>
            </a:extLst>
          </p:cNvPr>
          <p:cNvSpPr>
            <a:spLocks noGrp="1"/>
          </p:cNvSpPr>
          <p:nvPr>
            <p:ph type="title"/>
          </p:nvPr>
        </p:nvSpPr>
        <p:spPr>
          <a:xfrm>
            <a:off x="0" y="121033"/>
            <a:ext cx="12192000" cy="1002089"/>
          </a:xfrm>
        </p:spPr>
        <p:txBody>
          <a:bodyPr anchor="ctr">
            <a:normAutofit/>
          </a:bodyPr>
          <a:lstStyle/>
          <a:p>
            <a:r>
              <a:rPr lang="en-US" dirty="0"/>
              <a:t>Burns: Lightning Injuries </a:t>
            </a:r>
            <a:endParaRPr lang="en-US" b="1" i="0" u="none" strike="noStrike" kern="1600" baseline="0" dirty="0"/>
          </a:p>
        </p:txBody>
      </p:sp>
      <p:sp>
        <p:nvSpPr>
          <p:cNvPr id="3" name="Text Placeholder 2">
            <a:extLst>
              <a:ext uri="{FF2B5EF4-FFF2-40B4-BE49-F238E27FC236}">
                <a16:creationId xmlns:a16="http://schemas.microsoft.com/office/drawing/2014/main" xmlns="" id="{6E41817F-4D80-4540-9C82-C31060D7F1E6}"/>
              </a:ext>
            </a:extLst>
          </p:cNvPr>
          <p:cNvSpPr>
            <a:spLocks noGrp="1"/>
          </p:cNvSpPr>
          <p:nvPr>
            <p:ph sz="half" idx="1"/>
          </p:nvPr>
        </p:nvSpPr>
        <p:spPr>
          <a:xfrm>
            <a:off x="855152" y="2125210"/>
            <a:ext cx="5240848" cy="4176704"/>
          </a:xfrm>
        </p:spPr>
        <p:txBody>
          <a:bodyPr>
            <a:normAutofit/>
          </a:bodyPr>
          <a:lstStyle/>
          <a:p>
            <a:pPr lvl="0"/>
            <a:r>
              <a:rPr lang="en-US" dirty="0"/>
              <a:t>Electrical current from lightning can cause muscular contractions that throw patient off balance and cause injurious falls.</a:t>
            </a:r>
          </a:p>
          <a:p>
            <a:pPr lvl="0"/>
            <a:r>
              <a:rPr lang="en-US" dirty="0"/>
              <a:t>Fatality rate from a direct lightning strike is 30%.</a:t>
            </a:r>
          </a:p>
          <a:p>
            <a:pPr lvl="1"/>
            <a:r>
              <a:rPr lang="en-US" dirty="0"/>
              <a:t>Cardiac arrest is the most common cause of death.</a:t>
            </a:r>
            <a:endParaRPr lang="en-US" u="none" strike="noStrike" baseline="0" dirty="0"/>
          </a:p>
          <a:p>
            <a:pPr marR="0" lvl="0" rtl="0"/>
            <a:r>
              <a:rPr lang="en-US" dirty="0"/>
              <a:t>C</a:t>
            </a:r>
            <a:r>
              <a:rPr lang="en-US" u="none" strike="noStrike" baseline="0" dirty="0"/>
              <a:t>haracteristic lightning-induced skin injury is known as “feathering” or “ferning.”</a:t>
            </a:r>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19-7</a:t>
              </a:r>
            </a:p>
          </p:txBody>
        </p:sp>
      </p:grpSp>
      <p:pic>
        <p:nvPicPr>
          <p:cNvPr id="17410" name="Picture 2" descr="Photo shows a patient with feathering or ferning pattern running down her neck, shoulder, and chest. The ones over the arm and abdomen are ligh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025" y="2149480"/>
            <a:ext cx="2827022" cy="377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4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88BCC-6EC7-4E14-88C1-39685BBAFF54}"/>
              </a:ext>
            </a:extLst>
          </p:cNvPr>
          <p:cNvSpPr>
            <a:spLocks noGrp="1"/>
          </p:cNvSpPr>
          <p:nvPr>
            <p:ph type="title"/>
          </p:nvPr>
        </p:nvSpPr>
        <p:spPr/>
        <p:txBody>
          <a:bodyPr/>
          <a:lstStyle/>
          <a:p>
            <a:pPr marR="0" rtl="0"/>
            <a:r>
              <a:rPr lang="en-US" b="1" i="0" u="none" strike="noStrike" kern="1600" baseline="0" dirty="0"/>
              <a:t>Burns: Radiation</a:t>
            </a:r>
          </a:p>
        </p:txBody>
      </p:sp>
      <p:sp>
        <p:nvSpPr>
          <p:cNvPr id="3" name="Text Placeholder 2">
            <a:extLst>
              <a:ext uri="{FF2B5EF4-FFF2-40B4-BE49-F238E27FC236}">
                <a16:creationId xmlns:a16="http://schemas.microsoft.com/office/drawing/2014/main" xmlns="" id="{5AF5AEB6-F7E5-45BB-94FF-D914A5839E5B}"/>
              </a:ext>
            </a:extLst>
          </p:cNvPr>
          <p:cNvSpPr>
            <a:spLocks noGrp="1"/>
          </p:cNvSpPr>
          <p:nvPr>
            <p:ph type="body" idx="1"/>
          </p:nvPr>
        </p:nvSpPr>
        <p:spPr/>
        <p:txBody>
          <a:bodyPr/>
          <a:lstStyle/>
          <a:p>
            <a:r>
              <a:rPr lang="en-US" u="none" strike="noStrike" baseline="0" dirty="0"/>
              <a:t>Following an exposure to an object, substance, or element that emits radiation</a:t>
            </a:r>
          </a:p>
          <a:p>
            <a:r>
              <a:rPr lang="en-US" u="none" strike="noStrike" baseline="0" dirty="0"/>
              <a:t>Depending on the source, exposure may be brief or prolonged. </a:t>
            </a:r>
          </a:p>
          <a:p>
            <a:r>
              <a:rPr lang="en-US" u="none" strike="noStrike" baseline="0" dirty="0"/>
              <a:t>Radiation is transmitted in the form of rays or particles. </a:t>
            </a:r>
          </a:p>
          <a:p>
            <a:pPr lvl="1"/>
            <a:r>
              <a:rPr lang="en-US" dirty="0"/>
              <a:t>M</a:t>
            </a:r>
            <a:r>
              <a:rPr lang="en-US" u="none" strike="noStrike" baseline="0" dirty="0"/>
              <a:t>ay be transmitted by a variety of sources</a:t>
            </a:r>
            <a:endParaRPr lang="en-US" dirty="0"/>
          </a:p>
          <a:p>
            <a:pPr lvl="1"/>
            <a:r>
              <a:rPr lang="en-US" dirty="0"/>
              <a:t>S</a:t>
            </a:r>
            <a:r>
              <a:rPr lang="en-US" u="none" strike="noStrike" baseline="0" dirty="0"/>
              <a:t>un is another source of radiation; it transmits UV light.</a:t>
            </a:r>
          </a:p>
          <a:p>
            <a:pPr lvl="2"/>
            <a:r>
              <a:rPr lang="en-US" u="none" strike="noStrike" baseline="0" dirty="0"/>
              <a:t>Sunburn or burns associated with welding equipment are the radiation burns most likely to be encountered by OEC technicians.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53321"/>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19-4</a:t>
              </a:r>
            </a:p>
            <a:p>
              <a:pPr algn="ctr"/>
              <a:r>
                <a:rPr lang="en-US" sz="2400" b="1" dirty="0">
                  <a:latin typeface="Arial Narrow" panose="020B0506020202030204" pitchFamily="34" charset="0"/>
                </a:rPr>
                <a:t>19-7</a:t>
              </a:r>
            </a:p>
          </p:txBody>
        </p:sp>
      </p:grpSp>
    </p:spTree>
    <p:extLst>
      <p:ext uri="{BB962C8B-B14F-4D97-AF65-F5344CB8AC3E}">
        <p14:creationId xmlns:p14="http://schemas.microsoft.com/office/powerpoint/2010/main" val="414038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7938F-51CF-4F25-B0D2-7212B6EEF3FF}"/>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A561A81B-1EF5-4F96-9755-423B1AAE56EE}"/>
              </a:ext>
            </a:extLst>
          </p:cNvPr>
          <p:cNvSpPr>
            <a:spLocks noGrp="1"/>
          </p:cNvSpPr>
          <p:nvPr>
            <p:ph type="body" idx="1"/>
          </p:nvPr>
        </p:nvSpPr>
        <p:spPr/>
        <p:txBody>
          <a:bodyPr/>
          <a:lstStyle/>
          <a:p>
            <a:pPr marR="0" lvl="0" rtl="0"/>
            <a:r>
              <a:rPr lang="en-US" u="none" strike="noStrike" baseline="0" dirty="0"/>
              <a:t>19-7 Explain the difference between thermal, chemical, electrical, lightning, and radiation burns, and the treatment for each.</a:t>
            </a:r>
          </a:p>
          <a:p>
            <a:pPr marR="0" lvl="0" rtl="0"/>
            <a:r>
              <a:rPr lang="en-US" u="none" strike="noStrike" baseline="0" dirty="0"/>
              <a:t>19-8 Explain how to assess and care for sunburn, and what SPF means for sun creams.</a:t>
            </a:r>
          </a:p>
          <a:p>
            <a:pPr marR="0" lvl="0" rtl="0"/>
            <a:r>
              <a:rPr lang="en-US" u="none" strike="noStrike" baseline="0" dirty="0"/>
              <a:t>19-9 Explain how to assess and care for a burn.</a:t>
            </a:r>
          </a:p>
          <a:p>
            <a:pPr marR="0" lvl="0" rtl="0"/>
            <a:r>
              <a:rPr lang="en-US" u="none" strike="noStrike" baseline="0" dirty="0"/>
              <a:t>19-10 Explain and describe how to classify burns by depth of injury.</a:t>
            </a:r>
          </a:p>
        </p:txBody>
      </p:sp>
    </p:spTree>
    <p:extLst>
      <p:ext uri="{BB962C8B-B14F-4D97-AF65-F5344CB8AC3E}">
        <p14:creationId xmlns:p14="http://schemas.microsoft.com/office/powerpoint/2010/main" val="947006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3705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1984D-E862-4A94-ADAC-5D7AE1DAA488}"/>
              </a:ext>
            </a:extLst>
          </p:cNvPr>
          <p:cNvSpPr>
            <a:spLocks noGrp="1"/>
          </p:cNvSpPr>
          <p:nvPr>
            <p:ph type="title"/>
          </p:nvPr>
        </p:nvSpPr>
        <p:spPr/>
        <p:txBody>
          <a:bodyPr>
            <a:normAutofit/>
          </a:bodyPr>
          <a:lstStyle/>
          <a:p>
            <a:pPr marR="0" rtl="0"/>
            <a:r>
              <a:rPr lang="en-US" kern="1600" dirty="0"/>
              <a:t>Patient Assessment: Burns</a:t>
            </a:r>
            <a:endParaRPr lang="en-US" b="1" i="0" u="none" strike="noStrike" kern="1600" baseline="0" dirty="0"/>
          </a:p>
        </p:txBody>
      </p:sp>
      <p:sp>
        <p:nvSpPr>
          <p:cNvPr id="3" name="Text Placeholder 2">
            <a:extLst>
              <a:ext uri="{FF2B5EF4-FFF2-40B4-BE49-F238E27FC236}">
                <a16:creationId xmlns:a16="http://schemas.microsoft.com/office/drawing/2014/main" xmlns="" id="{37ABD99A-B793-40BD-8EDA-35060D59D582}"/>
              </a:ext>
            </a:extLst>
          </p:cNvPr>
          <p:cNvSpPr>
            <a:spLocks noGrp="1"/>
          </p:cNvSpPr>
          <p:nvPr>
            <p:ph type="body" idx="1"/>
          </p:nvPr>
        </p:nvSpPr>
        <p:spPr>
          <a:xfrm>
            <a:off x="891540" y="1750860"/>
            <a:ext cx="10435590" cy="4439058"/>
          </a:xfrm>
        </p:spPr>
        <p:txBody>
          <a:bodyPr/>
          <a:lstStyle/>
          <a:p>
            <a:pPr marL="0" indent="0">
              <a:buNone/>
            </a:pPr>
            <a:r>
              <a:rPr lang="en-US" b="1" dirty="0"/>
              <a:t>SCENE SAFETY</a:t>
            </a:r>
            <a:endParaRPr lang="en-US" u="none" strike="noStrike" baseline="0" dirty="0"/>
          </a:p>
          <a:p>
            <a:pPr marR="0" lvl="0" rtl="0"/>
            <a:r>
              <a:rPr lang="en-US" u="none" strike="noStrike" baseline="0" dirty="0"/>
              <a:t>The priority when assessing a burn patient is to ensure that the scene is safe to enter. </a:t>
            </a:r>
          </a:p>
          <a:p>
            <a:pPr lvl="1"/>
            <a:r>
              <a:rPr lang="en-US" u="none" strike="noStrike" baseline="0" dirty="0"/>
              <a:t>Put out any fires, turn off the electricity, and have any chemicals removed. </a:t>
            </a:r>
          </a:p>
          <a:p>
            <a:pPr lvl="1"/>
            <a:r>
              <a:rPr lang="en-US" u="none" strike="noStrike" baseline="0" dirty="0"/>
              <a:t>Call a fire department and request a hazardous materials (hazmat) team respond if the scene contains any chemicals or radiation that could harm you or others. </a:t>
            </a:r>
          </a:p>
          <a:p>
            <a:pPr lvl="1"/>
            <a:r>
              <a:rPr lang="en-US" u="none" strike="noStrike" baseline="0" dirty="0"/>
              <a:t>Touching a patient who is still in contact with a live electric wire can be dangerous.</a:t>
            </a:r>
          </a:p>
          <a:p>
            <a:r>
              <a:rPr lang="en-US" u="none" strike="noStrike" baseline="0" dirty="0"/>
              <a:t>Only after all potential dangers have been abated may you begin the assessment process. </a:t>
            </a:r>
          </a:p>
          <a:p>
            <a:pPr lvl="1"/>
            <a:r>
              <a:rPr lang="en-US" dirty="0"/>
              <a:t>A</a:t>
            </a:r>
            <a:r>
              <a:rPr lang="en-US" u="none" strike="noStrike" baseline="0" dirty="0"/>
              <a:t>ttempt to identify these dangers as part of the scene size-up. </a:t>
            </a:r>
          </a:p>
          <a:p>
            <a:pPr lvl="1"/>
            <a:r>
              <a:rPr lang="en-US" dirty="0"/>
              <a:t>I</a:t>
            </a:r>
            <a:r>
              <a:rPr lang="en-US" u="none" strike="noStrike" baseline="0" dirty="0"/>
              <a:t>nformation may be useful both in performing the assessment and in making treatment decisions.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2751060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E2671-7D90-41C0-9DE7-C86F32CCEC5E}"/>
              </a:ext>
            </a:extLst>
          </p:cNvPr>
          <p:cNvSpPr>
            <a:spLocks noGrp="1"/>
          </p:cNvSpPr>
          <p:nvPr>
            <p:ph type="title"/>
          </p:nvPr>
        </p:nvSpPr>
        <p:spPr/>
        <p:txBody>
          <a:bodyPr/>
          <a:lstStyle/>
          <a:p>
            <a:pPr marR="0" rtl="0"/>
            <a:r>
              <a:rPr lang="en-US" b="1" i="0" u="none" strike="noStrike" kern="1600" baseline="0" dirty="0"/>
              <a:t>Patient Assessment: Burns</a:t>
            </a:r>
          </a:p>
        </p:txBody>
      </p:sp>
      <p:sp>
        <p:nvSpPr>
          <p:cNvPr id="3" name="Text Placeholder 2">
            <a:extLst>
              <a:ext uri="{FF2B5EF4-FFF2-40B4-BE49-F238E27FC236}">
                <a16:creationId xmlns:a16="http://schemas.microsoft.com/office/drawing/2014/main" xmlns="" id="{A4264D7A-704A-49B2-9961-BBAFD7E7D532}"/>
              </a:ext>
            </a:extLst>
          </p:cNvPr>
          <p:cNvSpPr>
            <a:spLocks noGrp="1"/>
          </p:cNvSpPr>
          <p:nvPr>
            <p:ph type="body" idx="1"/>
          </p:nvPr>
        </p:nvSpPr>
        <p:spPr>
          <a:xfrm>
            <a:off x="564969" y="1839326"/>
            <a:ext cx="10435590" cy="4547062"/>
          </a:xfrm>
        </p:spPr>
        <p:txBody>
          <a:bodyPr/>
          <a:lstStyle/>
          <a:p>
            <a:pPr marR="0" lvl="0" rtl="0"/>
            <a:r>
              <a:rPr lang="en-US" u="none" strike="noStrike" baseline="0" dirty="0"/>
              <a:t>As soon as you are aware that a toxic substance or bodily fluids may be present, use standard precautions.</a:t>
            </a:r>
          </a:p>
          <a:p>
            <a:pPr lvl="1"/>
            <a:r>
              <a:rPr lang="en-US" u="none" strike="noStrike" baseline="0" dirty="0"/>
              <a:t>At a minimum, use eye, face, and hand protection. </a:t>
            </a:r>
          </a:p>
          <a:p>
            <a:r>
              <a:rPr lang="en-US" u="none" strike="noStrike" baseline="0" dirty="0"/>
              <a:t>For chemical burns, consider using chemical-resistant gloves and a protective gown or overgarment. </a:t>
            </a:r>
          </a:p>
          <a:p>
            <a:pPr lvl="1"/>
            <a:r>
              <a:rPr lang="en-US" u="none" strike="noStrike" baseline="0" dirty="0"/>
              <a:t>Do not overlook this critical step.</a:t>
            </a:r>
          </a:p>
          <a:p>
            <a:pPr lvl="1"/>
            <a:r>
              <a:rPr lang="en-US" dirty="0"/>
              <a:t>S</a:t>
            </a:r>
            <a:r>
              <a:rPr lang="en-US" u="none" strike="noStrike" baseline="0" dirty="0"/>
              <a:t>ome chemicals may not be readily apparent.</a:t>
            </a:r>
          </a:p>
          <a:p>
            <a:pPr lvl="1"/>
            <a:r>
              <a:rPr lang="en-US" dirty="0"/>
              <a:t>F</a:t>
            </a:r>
            <a:r>
              <a:rPr lang="en-US" u="none" strike="noStrike" baseline="0" dirty="0"/>
              <a:t>ailure to adequately protect yourself increases your risk of injury. </a:t>
            </a:r>
          </a:p>
          <a:p>
            <a:pPr lvl="1"/>
            <a:r>
              <a:rPr lang="en-US" u="none" strike="noStrike" baseline="0" dirty="0"/>
              <a:t>Some chemicals give off toxic gases that can cause damage to the eyes and lungs, and burns can expose structures beneath the skin to potential contaminants and pathogens.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1792439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6B3D7-F8A8-4C1C-BE32-F0CB1FDBAC6F}"/>
              </a:ext>
            </a:extLst>
          </p:cNvPr>
          <p:cNvSpPr>
            <a:spLocks noGrp="1"/>
          </p:cNvSpPr>
          <p:nvPr>
            <p:ph type="title"/>
          </p:nvPr>
        </p:nvSpPr>
        <p:spPr/>
        <p:txBody>
          <a:bodyPr/>
          <a:lstStyle/>
          <a:p>
            <a:pPr marR="0" rtl="0"/>
            <a:r>
              <a:rPr lang="en-US" b="1" i="0" u="none" strike="noStrike" kern="1600" baseline="0" dirty="0"/>
              <a:t>Patient Assessment: Burns</a:t>
            </a:r>
          </a:p>
        </p:txBody>
      </p:sp>
      <p:sp>
        <p:nvSpPr>
          <p:cNvPr id="3" name="Text Placeholder 2">
            <a:extLst>
              <a:ext uri="{FF2B5EF4-FFF2-40B4-BE49-F238E27FC236}">
                <a16:creationId xmlns:a16="http://schemas.microsoft.com/office/drawing/2014/main" xmlns="" id="{D605F291-F263-4479-A4DD-CC3B623392DA}"/>
              </a:ext>
            </a:extLst>
          </p:cNvPr>
          <p:cNvSpPr>
            <a:spLocks noGrp="1"/>
          </p:cNvSpPr>
          <p:nvPr>
            <p:ph type="body" idx="1"/>
          </p:nvPr>
        </p:nvSpPr>
        <p:spPr>
          <a:xfrm>
            <a:off x="847805" y="1815430"/>
            <a:ext cx="10435590" cy="4520158"/>
          </a:xfrm>
        </p:spPr>
        <p:txBody>
          <a:bodyPr/>
          <a:lstStyle/>
          <a:p>
            <a:pPr marL="0" marR="0" lvl="0" indent="0" rtl="0">
              <a:buNone/>
            </a:pPr>
            <a:r>
              <a:rPr lang="en-US" b="1" dirty="0"/>
              <a:t>PRIMARY SURVEY</a:t>
            </a:r>
          </a:p>
          <a:p>
            <a:r>
              <a:rPr lang="en-US" dirty="0"/>
              <a:t>C</a:t>
            </a:r>
            <a:r>
              <a:rPr lang="en-US" u="none" strike="noStrike" baseline="0" dirty="0"/>
              <a:t>ontrol serious bleeding and assess the ABCDs, beginning with evaluating the patency of the airway. </a:t>
            </a:r>
          </a:p>
          <a:p>
            <a:pPr lvl="1"/>
            <a:r>
              <a:rPr lang="en-US" u="none" strike="noStrike" baseline="0" dirty="0"/>
              <a:t>Patients who are exposed to thermal sources or caustic chemicals</a:t>
            </a:r>
            <a:r>
              <a:rPr lang="en-US" dirty="0"/>
              <a:t> </a:t>
            </a:r>
            <a:r>
              <a:rPr lang="en-US" u="none" strike="noStrike" baseline="0" dirty="0"/>
              <a:t>are at high risk for serious airway injuries. </a:t>
            </a:r>
          </a:p>
          <a:p>
            <a:pPr lvl="1"/>
            <a:r>
              <a:rPr lang="en-US" u="none" strike="noStrike" baseline="0" dirty="0"/>
              <a:t>Burn injuries to the upper airway may require prompt ALS airway evaluation for potential emergent intubation. </a:t>
            </a:r>
          </a:p>
          <a:p>
            <a:pPr lvl="1"/>
            <a:r>
              <a:rPr lang="en-US" dirty="0"/>
              <a:t>L</a:t>
            </a:r>
            <a:r>
              <a:rPr lang="en-US" u="none" strike="noStrike" baseline="0" dirty="0"/>
              <a:t>ower airway</a:t>
            </a:r>
            <a:r>
              <a:rPr lang="en-US" dirty="0"/>
              <a:t> </a:t>
            </a:r>
            <a:r>
              <a:rPr lang="en-US" u="none" strike="noStrike" baseline="0" dirty="0"/>
              <a:t>can still suffer inhalation injuries. </a:t>
            </a:r>
          </a:p>
          <a:p>
            <a:pPr lvl="1"/>
            <a:r>
              <a:rPr lang="en-US" dirty="0"/>
              <a:t>I</a:t>
            </a:r>
            <a:r>
              <a:rPr lang="en-US" u="none" strike="noStrike" baseline="0" dirty="0"/>
              <a:t>njuries may not be immediately apparent </a:t>
            </a:r>
            <a:r>
              <a:rPr lang="en-US" u="none" strike="noStrike" dirty="0"/>
              <a:t>but </a:t>
            </a:r>
            <a:r>
              <a:rPr lang="en-US" u="none" strike="noStrike" baseline="0" dirty="0"/>
              <a:t>can cause sudden respiratory compromise. </a:t>
            </a:r>
          </a:p>
          <a:p>
            <a:r>
              <a:rPr lang="en-US" dirty="0"/>
              <a:t>Complete the primary assessment by determining patient’s level of responsiveness and distal neurologic function.</a:t>
            </a:r>
          </a:p>
          <a:p>
            <a:pPr lvl="1"/>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740455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C7FDF-DCBE-4B5C-9103-CD14D95E500F}"/>
              </a:ext>
            </a:extLst>
          </p:cNvPr>
          <p:cNvSpPr>
            <a:spLocks noGrp="1"/>
          </p:cNvSpPr>
          <p:nvPr>
            <p:ph type="title"/>
          </p:nvPr>
        </p:nvSpPr>
        <p:spPr>
          <a:xfrm>
            <a:off x="0" y="121033"/>
            <a:ext cx="12192000" cy="1002089"/>
          </a:xfrm>
        </p:spPr>
        <p:txBody>
          <a:bodyPr anchor="ctr">
            <a:normAutofit/>
          </a:bodyPr>
          <a:lstStyle/>
          <a:p>
            <a:r>
              <a:rPr lang="en-US" kern="1600" dirty="0"/>
              <a:t>Patient Assessment: Burns</a:t>
            </a:r>
            <a:endParaRPr lang="en-US" b="1" i="0" u="none" strike="noStrike" kern="1600" baseline="0" dirty="0"/>
          </a:p>
        </p:txBody>
      </p:sp>
      <p:sp>
        <p:nvSpPr>
          <p:cNvPr id="3" name="Text Placeholder 2">
            <a:extLst>
              <a:ext uri="{FF2B5EF4-FFF2-40B4-BE49-F238E27FC236}">
                <a16:creationId xmlns:a16="http://schemas.microsoft.com/office/drawing/2014/main" xmlns="" id="{032DEA38-DA18-4C15-A4D1-AE5D69BE7C6D}"/>
              </a:ext>
            </a:extLst>
          </p:cNvPr>
          <p:cNvSpPr>
            <a:spLocks noGrp="1"/>
          </p:cNvSpPr>
          <p:nvPr>
            <p:ph sz="half" idx="1"/>
          </p:nvPr>
        </p:nvSpPr>
        <p:spPr>
          <a:xfrm>
            <a:off x="914400" y="1461052"/>
            <a:ext cx="4855464" cy="4729436"/>
          </a:xfrm>
        </p:spPr>
        <p:txBody>
          <a:bodyPr>
            <a:normAutofit/>
          </a:bodyPr>
          <a:lstStyle/>
          <a:p>
            <a:pPr marR="0" lvl="0" rtl="0">
              <a:lnSpc>
                <a:spcPct val="90000"/>
              </a:lnSpc>
            </a:pPr>
            <a:r>
              <a:rPr lang="en-US" u="none" strike="noStrike" baseline="0" dirty="0"/>
              <a:t>Signs and symptoms associated with an Inhalation </a:t>
            </a:r>
            <a:r>
              <a:rPr lang="en-US" dirty="0"/>
              <a:t>I</a:t>
            </a:r>
            <a:r>
              <a:rPr lang="en-US" u="none" strike="noStrike" baseline="0" dirty="0"/>
              <a:t>njury include:</a:t>
            </a:r>
          </a:p>
          <a:p>
            <a:pPr lvl="1">
              <a:lnSpc>
                <a:spcPct val="90000"/>
              </a:lnSpc>
            </a:pPr>
            <a:r>
              <a:rPr lang="en-US" sz="2200" u="none" strike="noStrike" baseline="0" dirty="0"/>
              <a:t>Obvious burns involving the head, face, or neck </a:t>
            </a:r>
          </a:p>
          <a:p>
            <a:pPr lvl="1">
              <a:lnSpc>
                <a:spcPct val="90000"/>
              </a:lnSpc>
            </a:pPr>
            <a:r>
              <a:rPr lang="en-US" sz="2200" u="none" strike="noStrike" baseline="0" dirty="0"/>
              <a:t>Singed hair,</a:t>
            </a:r>
            <a:r>
              <a:rPr lang="en-US" sz="2200" u="none" strike="noStrike" dirty="0"/>
              <a:t> eyebrows, nose and facial hairs</a:t>
            </a:r>
            <a:endParaRPr lang="en-US" sz="2200" dirty="0"/>
          </a:p>
          <a:p>
            <a:pPr lvl="1">
              <a:lnSpc>
                <a:spcPct val="90000"/>
              </a:lnSpc>
            </a:pPr>
            <a:r>
              <a:rPr lang="en-US" sz="2200" u="none" strike="noStrike" baseline="0" dirty="0"/>
              <a:t>Soot and combustion on the face, in the mouth, or around the nostrils</a:t>
            </a:r>
          </a:p>
          <a:p>
            <a:pPr lvl="1">
              <a:lnSpc>
                <a:spcPct val="90000"/>
              </a:lnSpc>
            </a:pPr>
            <a:r>
              <a:rPr lang="en-US" sz="2200" u="none" strike="noStrike" baseline="0" dirty="0"/>
              <a:t>Hoarseness or voice changes</a:t>
            </a:r>
          </a:p>
          <a:p>
            <a:pPr lvl="1">
              <a:lnSpc>
                <a:spcPct val="90000"/>
              </a:lnSpc>
            </a:pPr>
            <a:r>
              <a:rPr lang="en-US" sz="2200" u="none" strike="noStrike" baseline="0" dirty="0"/>
              <a:t>Airway swelling</a:t>
            </a:r>
          </a:p>
          <a:p>
            <a:pPr lvl="1">
              <a:lnSpc>
                <a:spcPct val="90000"/>
              </a:lnSpc>
            </a:pPr>
            <a:r>
              <a:rPr lang="en-US" sz="2200" u="none" strike="noStrike" baseline="0" dirty="0"/>
              <a:t>Difficulty swallowing</a:t>
            </a:r>
          </a:p>
          <a:p>
            <a:pPr lvl="1">
              <a:lnSpc>
                <a:spcPct val="90000"/>
              </a:lnSpc>
            </a:pPr>
            <a:r>
              <a:rPr lang="en-US" sz="2200" u="none" strike="noStrike" baseline="0" dirty="0"/>
              <a:t>Darkened oral or nasal discharge</a:t>
            </a:r>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pic>
        <p:nvPicPr>
          <p:cNvPr id="18434" name="Picture 2" descr="Photo shows the upper face of a patient with burns. The skin surrounding the eye look melted and the eyelashes are si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712" y="2449295"/>
            <a:ext cx="4401822" cy="275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9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2D5CB-ED4A-4E74-952C-871E2EED30AF}"/>
              </a:ext>
            </a:extLst>
          </p:cNvPr>
          <p:cNvSpPr>
            <a:spLocks noGrp="1"/>
          </p:cNvSpPr>
          <p:nvPr>
            <p:ph type="title"/>
          </p:nvPr>
        </p:nvSpPr>
        <p:spPr/>
        <p:txBody>
          <a:bodyPr/>
          <a:lstStyle/>
          <a:p>
            <a:pPr marR="0" rtl="0"/>
            <a:r>
              <a:rPr lang="en-US" kern="1600" dirty="0"/>
              <a:t>Patient Assessment: Burns</a:t>
            </a:r>
            <a:endParaRPr lang="en-US" b="1" i="0" u="none" strike="noStrike" kern="1600" baseline="0" dirty="0"/>
          </a:p>
        </p:txBody>
      </p:sp>
      <p:sp>
        <p:nvSpPr>
          <p:cNvPr id="3" name="Text Placeholder 2">
            <a:extLst>
              <a:ext uri="{FF2B5EF4-FFF2-40B4-BE49-F238E27FC236}">
                <a16:creationId xmlns:a16="http://schemas.microsoft.com/office/drawing/2014/main" xmlns="" id="{AE3F7DE7-1BE4-4155-9BAE-42A79DFF025C}"/>
              </a:ext>
            </a:extLst>
          </p:cNvPr>
          <p:cNvSpPr>
            <a:spLocks noGrp="1"/>
          </p:cNvSpPr>
          <p:nvPr>
            <p:ph type="body" idx="1"/>
          </p:nvPr>
        </p:nvSpPr>
        <p:spPr>
          <a:xfrm>
            <a:off x="847805" y="1797375"/>
            <a:ext cx="10435590" cy="3986213"/>
          </a:xfrm>
        </p:spPr>
        <p:txBody>
          <a:bodyPr/>
          <a:lstStyle/>
          <a:p>
            <a:pPr marL="0" marR="0" lvl="0" indent="0" rtl="0">
              <a:buNone/>
            </a:pPr>
            <a:r>
              <a:rPr lang="en-US" b="1" u="none" strike="noStrike" baseline="0" dirty="0"/>
              <a:t>SECONDARY ASSESSMENT</a:t>
            </a:r>
          </a:p>
          <a:p>
            <a:pPr marR="0" lvl="0" rtl="0"/>
            <a:r>
              <a:rPr lang="en-US" u="none" strike="noStrike" baseline="0" dirty="0"/>
              <a:t>Perform a thorough secondary assessment.</a:t>
            </a:r>
          </a:p>
          <a:p>
            <a:pPr lvl="1"/>
            <a:r>
              <a:rPr lang="en-US" dirty="0"/>
              <a:t>T</a:t>
            </a:r>
            <a:r>
              <a:rPr lang="en-US" u="none" strike="noStrike" baseline="0" dirty="0"/>
              <a:t>ake vital signs. </a:t>
            </a:r>
          </a:p>
          <a:p>
            <a:pPr lvl="1"/>
            <a:r>
              <a:rPr lang="en-US" u="none" strike="noStrike" baseline="0" dirty="0"/>
              <a:t>SAMPLE </a:t>
            </a:r>
          </a:p>
          <a:p>
            <a:pPr lvl="2"/>
            <a:r>
              <a:rPr lang="en-US" dirty="0"/>
              <a:t>O</a:t>
            </a:r>
            <a:r>
              <a:rPr lang="en-US" u="none" strike="noStrike" baseline="0" dirty="0"/>
              <a:t>btain a medical history,</a:t>
            </a:r>
            <a:r>
              <a:rPr lang="en-US" dirty="0"/>
              <a:t> which </a:t>
            </a:r>
            <a:r>
              <a:rPr lang="en-US" u="none" strike="noStrike" baseline="0" dirty="0"/>
              <a:t>can reveal valuable clues regarding the mechanism of injury and may help to identify other possible injuries and preexisting medical conditions. </a:t>
            </a:r>
          </a:p>
          <a:p>
            <a:pPr lvl="2"/>
            <a:r>
              <a:rPr lang="en-US" u="none" strike="noStrike" baseline="0" dirty="0"/>
              <a:t>Obtain information regarding patient’s medications and tetanus immunization status.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2790286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CD3AC-3C02-43C7-B57E-204A15436901}"/>
              </a:ext>
            </a:extLst>
          </p:cNvPr>
          <p:cNvSpPr>
            <a:spLocks noGrp="1"/>
          </p:cNvSpPr>
          <p:nvPr>
            <p:ph type="title"/>
          </p:nvPr>
        </p:nvSpPr>
        <p:spPr/>
        <p:txBody>
          <a:bodyPr/>
          <a:lstStyle/>
          <a:p>
            <a:pPr marR="0" rtl="0"/>
            <a:r>
              <a:rPr lang="en-US" b="1" i="0" u="none" strike="noStrike" kern="1600" baseline="0" dirty="0"/>
              <a:t>Patient Assessment: Carbon</a:t>
            </a:r>
            <a:r>
              <a:rPr lang="en-US" b="1" i="0" u="none" strike="noStrike" kern="1600" dirty="0"/>
              <a:t> Monoxide </a:t>
            </a:r>
            <a:endParaRPr lang="en-US" b="1" i="0" u="none" strike="noStrike" kern="1600" baseline="0" dirty="0"/>
          </a:p>
        </p:txBody>
      </p:sp>
      <p:sp>
        <p:nvSpPr>
          <p:cNvPr id="3" name="Text Placeholder 2">
            <a:extLst>
              <a:ext uri="{FF2B5EF4-FFF2-40B4-BE49-F238E27FC236}">
                <a16:creationId xmlns:a16="http://schemas.microsoft.com/office/drawing/2014/main" xmlns="" id="{CF5F0697-CD67-42EB-B6BE-098ACB7E436B}"/>
              </a:ext>
            </a:extLst>
          </p:cNvPr>
          <p:cNvSpPr>
            <a:spLocks noGrp="1"/>
          </p:cNvSpPr>
          <p:nvPr>
            <p:ph type="body" idx="1"/>
          </p:nvPr>
        </p:nvSpPr>
        <p:spPr/>
        <p:txBody>
          <a:bodyPr/>
          <a:lstStyle/>
          <a:p>
            <a:pPr marR="0" lvl="0" rtl="0"/>
            <a:r>
              <a:rPr lang="en-US" u="none" strike="noStrike" baseline="0" dirty="0"/>
              <a:t>If source of the burn involves flames that occurred in an enclosed area, assume that patient may have carbon monoxide poisoning. </a:t>
            </a:r>
          </a:p>
          <a:p>
            <a:pPr lvl="1"/>
            <a:r>
              <a:rPr lang="en-US" u="none" strike="noStrike" baseline="0" dirty="0"/>
              <a:t>Symptoms include headache, nausea, and altered mental status. </a:t>
            </a:r>
          </a:p>
          <a:p>
            <a:pPr lvl="1"/>
            <a:r>
              <a:rPr lang="en-US" u="none" strike="noStrike" baseline="0" dirty="0"/>
              <a:t>Even though cherry-red skin is often described as a feature of carbon monoxide poisoning, it is rarely observed in prehospital environments. </a:t>
            </a:r>
          </a:p>
          <a:p>
            <a:pPr lvl="2"/>
            <a:r>
              <a:rPr lang="en-US" dirty="0"/>
              <a:t>O</a:t>
            </a:r>
            <a:r>
              <a:rPr lang="en-US" u="none" strike="noStrike" baseline="0" dirty="0"/>
              <a:t>ccurs only after significant exposure</a:t>
            </a:r>
          </a:p>
          <a:p>
            <a:pPr lvl="2"/>
            <a:r>
              <a:rPr lang="en-US" dirty="0"/>
              <a:t>P</a:t>
            </a:r>
            <a:r>
              <a:rPr lang="en-US" u="none" strike="noStrike" baseline="0" dirty="0"/>
              <a:t>robably the result of burns</a:t>
            </a:r>
          </a:p>
          <a:p>
            <a:pPr lvl="1"/>
            <a:r>
              <a:rPr lang="en-US" u="none" strike="noStrike" baseline="0" dirty="0"/>
              <a:t>If exposure to carbon monoxide is expected,</a:t>
            </a:r>
            <a:r>
              <a:rPr lang="en-US" dirty="0"/>
              <a:t> </a:t>
            </a:r>
            <a:r>
              <a:rPr lang="en-US" u="none" strike="noStrike" baseline="0" dirty="0"/>
              <a:t>give patient high-flow, high-concentration oxygen through a nonrebreather mask.</a:t>
            </a:r>
          </a:p>
          <a:p>
            <a:pPr lvl="2"/>
            <a:r>
              <a:rPr lang="en-US" u="none" strike="noStrike" baseline="0" dirty="0"/>
              <a:t>Note: Pulse oximetry (Sp </a:t>
            </a:r>
            <a:r>
              <a:rPr lang="en-US" dirty="0"/>
              <a:t>O</a:t>
            </a:r>
            <a:r>
              <a:rPr lang="en-US" baseline="-25000" dirty="0"/>
              <a:t>2</a:t>
            </a:r>
            <a:r>
              <a:rPr lang="en-US" dirty="0"/>
              <a:t>) is </a:t>
            </a:r>
            <a:r>
              <a:rPr lang="en-US" u="none" strike="noStrike" dirty="0"/>
              <a:t>not</a:t>
            </a:r>
            <a:r>
              <a:rPr lang="en-US" u="none" strike="noStrike" baseline="0" dirty="0"/>
              <a:t> effective when a patient has carbon monoxide poisoning.</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1800133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61EF7C-631A-4AEB-89C2-495D7F8385C1}"/>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Burns</a:t>
            </a:r>
            <a:endParaRPr lang="en-US" b="1" i="0" u="none" strike="noStrike" kern="1600" baseline="0" dirty="0"/>
          </a:p>
        </p:txBody>
      </p:sp>
      <p:sp>
        <p:nvSpPr>
          <p:cNvPr id="3" name="Text Placeholder 2">
            <a:extLst>
              <a:ext uri="{FF2B5EF4-FFF2-40B4-BE49-F238E27FC236}">
                <a16:creationId xmlns:a16="http://schemas.microsoft.com/office/drawing/2014/main" xmlns="" id="{9D49E8C9-2550-408C-AEF2-4F483FCBD7BD}"/>
              </a:ext>
            </a:extLst>
          </p:cNvPr>
          <p:cNvSpPr>
            <a:spLocks noGrp="1"/>
          </p:cNvSpPr>
          <p:nvPr>
            <p:ph type="body" idx="1"/>
          </p:nvPr>
        </p:nvSpPr>
        <p:spPr>
          <a:xfrm>
            <a:off x="878205" y="2125210"/>
            <a:ext cx="10435590" cy="3986213"/>
          </a:xfrm>
        </p:spPr>
        <p:txBody>
          <a:bodyPr/>
          <a:lstStyle/>
          <a:p>
            <a:pPr marL="0" marR="0" lvl="0" indent="0" rtl="0">
              <a:buNone/>
            </a:pPr>
            <a:r>
              <a:rPr lang="en-US" b="1" u="none" strike="noStrike" baseline="0" dirty="0"/>
              <a:t>DETERMINING</a:t>
            </a:r>
            <a:r>
              <a:rPr lang="en-US" b="1" u="none" strike="noStrike" dirty="0"/>
              <a:t> THE SOURCE</a:t>
            </a:r>
            <a:endParaRPr lang="en-US" b="1" u="none" strike="noStrike" baseline="0" dirty="0"/>
          </a:p>
          <a:p>
            <a:pPr marR="0" lvl="0" rtl="0"/>
            <a:r>
              <a:rPr lang="en-US" u="none" strike="noStrike" baseline="0" dirty="0"/>
              <a:t>Hot Liquid: </a:t>
            </a:r>
          </a:p>
          <a:p>
            <a:pPr lvl="1"/>
            <a:r>
              <a:rPr lang="en-US" dirty="0"/>
              <a:t>A</a:t>
            </a:r>
            <a:r>
              <a:rPr lang="en-US" u="none" strike="noStrike" baseline="0" dirty="0"/>
              <a:t>ttempt to determine how long the liquid was in contact with the skin.</a:t>
            </a:r>
          </a:p>
          <a:p>
            <a:pPr lvl="1"/>
            <a:r>
              <a:rPr lang="en-US" u="none" strike="noStrike" baseline="0" dirty="0"/>
              <a:t>Find out if the burn was irrigated with water or if a cream or lotion was applied to the burn.</a:t>
            </a:r>
          </a:p>
          <a:p>
            <a:pPr marR="0" lvl="0" rtl="0"/>
            <a:r>
              <a:rPr lang="en-US" u="none" strike="noStrike" baseline="0" dirty="0"/>
              <a:t>Chemical: </a:t>
            </a:r>
          </a:p>
          <a:p>
            <a:pPr lvl="1"/>
            <a:r>
              <a:rPr lang="en-US" u="none" strike="noStrike" baseline="0" dirty="0"/>
              <a:t>Attempt</a:t>
            </a:r>
            <a:r>
              <a:rPr lang="en-US" u="none" strike="noStrike" dirty="0"/>
              <a:t> </a:t>
            </a:r>
            <a:r>
              <a:rPr lang="en-US" u="none" strike="noStrike" baseline="0" dirty="0"/>
              <a:t>to identify the chemicals involved by examining the container, paying attention to the identities and concentrations of the active ingredients. </a:t>
            </a:r>
          </a:p>
          <a:p>
            <a:pPr lvl="1"/>
            <a:r>
              <a:rPr lang="en-US" u="none" strike="noStrike" baseline="0" dirty="0"/>
              <a:t>Do not expose yourself or others to the chemical.</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598954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32ED8-45F1-45FF-ACCE-4C8FEA933BC4}"/>
              </a:ext>
            </a:extLst>
          </p:cNvPr>
          <p:cNvSpPr>
            <a:spLocks noGrp="1"/>
          </p:cNvSpPr>
          <p:nvPr>
            <p:ph type="title"/>
          </p:nvPr>
        </p:nvSpPr>
        <p:spPr/>
        <p:txBody>
          <a:bodyPr/>
          <a:lstStyle/>
          <a:p>
            <a:pPr marR="0" rtl="0"/>
            <a:r>
              <a:rPr lang="en-US" b="1" i="0" u="none" strike="noStrike" kern="1600" baseline="0" dirty="0"/>
              <a:t>Patient Assessment: Burns</a:t>
            </a:r>
          </a:p>
        </p:txBody>
      </p:sp>
      <p:sp>
        <p:nvSpPr>
          <p:cNvPr id="3" name="Text Placeholder 2">
            <a:extLst>
              <a:ext uri="{FF2B5EF4-FFF2-40B4-BE49-F238E27FC236}">
                <a16:creationId xmlns:a16="http://schemas.microsoft.com/office/drawing/2014/main" xmlns="" id="{2E02A1E7-C393-44CE-BE7D-6F22C2113EFA}"/>
              </a:ext>
            </a:extLst>
          </p:cNvPr>
          <p:cNvSpPr>
            <a:spLocks noGrp="1"/>
          </p:cNvSpPr>
          <p:nvPr>
            <p:ph type="body" idx="1"/>
          </p:nvPr>
        </p:nvSpPr>
        <p:spPr>
          <a:xfrm>
            <a:off x="853441" y="2045771"/>
            <a:ext cx="10684277" cy="4112304"/>
          </a:xfrm>
        </p:spPr>
        <p:txBody>
          <a:bodyPr/>
          <a:lstStyle/>
          <a:p>
            <a:pPr marR="0" lvl="0" rtl="0"/>
            <a:r>
              <a:rPr lang="en-US" sz="2400" u="none" strike="noStrike" baseline="0" dirty="0"/>
              <a:t>Electricity:</a:t>
            </a:r>
          </a:p>
          <a:p>
            <a:pPr lvl="1"/>
            <a:r>
              <a:rPr lang="en-US" u="none" strike="noStrike" baseline="0" dirty="0"/>
              <a:t>Attempt to determine:</a:t>
            </a:r>
          </a:p>
          <a:p>
            <a:pPr lvl="2"/>
            <a:r>
              <a:rPr lang="en-US" dirty="0"/>
              <a:t>W</a:t>
            </a:r>
            <a:r>
              <a:rPr lang="en-US" u="none" strike="noStrike" baseline="0" dirty="0"/>
              <a:t>hich body part was in direct contact </a:t>
            </a:r>
            <a:endParaRPr lang="en-US" dirty="0"/>
          </a:p>
          <a:p>
            <a:pPr lvl="2"/>
            <a:r>
              <a:rPr lang="en-US" dirty="0"/>
              <a:t>F</a:t>
            </a:r>
            <a:r>
              <a:rPr lang="en-US" u="none" strike="noStrike" baseline="0" dirty="0"/>
              <a:t>or how long </a:t>
            </a:r>
          </a:p>
          <a:p>
            <a:pPr lvl="2"/>
            <a:r>
              <a:rPr lang="en-US" dirty="0"/>
              <a:t>T</a:t>
            </a:r>
            <a:r>
              <a:rPr lang="en-US" u="none" strike="noStrike" baseline="0" dirty="0"/>
              <a:t>he source of the electricity</a:t>
            </a:r>
          </a:p>
          <a:p>
            <a:pPr lvl="1"/>
            <a:r>
              <a:rPr lang="en-US" dirty="0"/>
              <a:t>B</a:t>
            </a:r>
            <a:r>
              <a:rPr lang="en-US" u="none" strike="noStrike" baseline="0" dirty="0"/>
              <a:t>urns are usually more extensive than first apparent.</a:t>
            </a:r>
            <a:endParaRPr lang="en-US" dirty="0"/>
          </a:p>
          <a:p>
            <a:pPr lvl="2"/>
            <a:r>
              <a:rPr lang="en-US" dirty="0"/>
              <a:t>G</a:t>
            </a:r>
            <a:r>
              <a:rPr lang="en-US" u="none" strike="noStrike" baseline="0" dirty="0"/>
              <a:t>reatest injuries are often internal and involve deep tissues or organs. </a:t>
            </a:r>
          </a:p>
          <a:p>
            <a:pPr lvl="2"/>
            <a:r>
              <a:rPr lang="en-US" dirty="0"/>
              <a:t>A</a:t>
            </a:r>
            <a:r>
              <a:rPr lang="en-US" u="none" strike="noStrike" baseline="0" dirty="0"/>
              <a:t>t greater risk for cardiac-related injury or arrest when electricity is involved</a:t>
            </a:r>
          </a:p>
          <a:p>
            <a:pPr lvl="1"/>
            <a:r>
              <a:rPr lang="en-US" u="none" strike="noStrike" baseline="0" dirty="0"/>
              <a:t>Determining the path of the electrical current through patient’s body and applying your knowledge of human anatomy can help you identify which internal structures may have been affected.</a:t>
            </a:r>
          </a:p>
          <a:p>
            <a:pPr lvl="1"/>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3322630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32ED8-45F1-45FF-ACCE-4C8FEA933BC4}"/>
              </a:ext>
            </a:extLst>
          </p:cNvPr>
          <p:cNvSpPr>
            <a:spLocks noGrp="1"/>
          </p:cNvSpPr>
          <p:nvPr>
            <p:ph type="title"/>
          </p:nvPr>
        </p:nvSpPr>
        <p:spPr/>
        <p:txBody>
          <a:bodyPr/>
          <a:lstStyle/>
          <a:p>
            <a:pPr marR="0" rtl="0"/>
            <a:r>
              <a:rPr lang="en-US" b="1" i="0" u="none" strike="noStrike" kern="1600" baseline="0" dirty="0"/>
              <a:t>Patient Assessment: Burns</a:t>
            </a:r>
          </a:p>
        </p:txBody>
      </p:sp>
      <p:sp>
        <p:nvSpPr>
          <p:cNvPr id="3" name="Text Placeholder 2">
            <a:extLst>
              <a:ext uri="{FF2B5EF4-FFF2-40B4-BE49-F238E27FC236}">
                <a16:creationId xmlns:a16="http://schemas.microsoft.com/office/drawing/2014/main" xmlns="" id="{2E02A1E7-C393-44CE-BE7D-6F22C2113EFA}"/>
              </a:ext>
            </a:extLst>
          </p:cNvPr>
          <p:cNvSpPr>
            <a:spLocks noGrp="1"/>
          </p:cNvSpPr>
          <p:nvPr>
            <p:ph type="body" idx="1"/>
          </p:nvPr>
        </p:nvSpPr>
        <p:spPr>
          <a:xfrm>
            <a:off x="914400" y="2651760"/>
            <a:ext cx="10623317" cy="3585754"/>
          </a:xfrm>
        </p:spPr>
        <p:txBody>
          <a:bodyPr/>
          <a:lstStyle/>
          <a:p>
            <a:r>
              <a:rPr lang="en-US" dirty="0"/>
              <a:t>Once the initial threats to life have been mitigated, the history obtained, and the secondary assessment completed, the next step is to evaluate the severity of the burns by classifying them using either the degree-based or the thickness-based method.</a:t>
            </a:r>
          </a:p>
          <a:p>
            <a:pPr lvl="1"/>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spTree>
    <p:extLst>
      <p:ext uri="{BB962C8B-B14F-4D97-AF65-F5344CB8AC3E}">
        <p14:creationId xmlns:p14="http://schemas.microsoft.com/office/powerpoint/2010/main" val="195147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a:xfrm>
            <a:off x="891540" y="1554480"/>
            <a:ext cx="10435590" cy="4635437"/>
          </a:xfrm>
        </p:spPr>
        <p:txBody>
          <a:bodyPr numCol="3"/>
          <a:lstStyle/>
          <a:p>
            <a:r>
              <a:rPr lang="en-US" dirty="0"/>
              <a:t>Amputation</a:t>
            </a:r>
          </a:p>
          <a:p>
            <a:r>
              <a:rPr lang="en-US" dirty="0"/>
              <a:t>Avulsion </a:t>
            </a:r>
          </a:p>
          <a:p>
            <a:r>
              <a:rPr lang="en-US" dirty="0"/>
              <a:t>Bandage</a:t>
            </a:r>
          </a:p>
          <a:p>
            <a:r>
              <a:rPr lang="en-US" dirty="0"/>
              <a:t>Burn</a:t>
            </a:r>
          </a:p>
          <a:p>
            <a:r>
              <a:rPr lang="en-US" dirty="0"/>
              <a:t>Compartment syndrome</a:t>
            </a:r>
          </a:p>
          <a:p>
            <a:r>
              <a:rPr lang="en-US" dirty="0"/>
              <a:t>Compression (pressure) dressing</a:t>
            </a:r>
          </a:p>
          <a:p>
            <a:r>
              <a:rPr lang="en-US" dirty="0"/>
              <a:t>Crush injury</a:t>
            </a:r>
          </a:p>
          <a:p>
            <a:r>
              <a:rPr lang="en-US" dirty="0"/>
              <a:t>Dressing</a:t>
            </a:r>
          </a:p>
          <a:p>
            <a:r>
              <a:rPr lang="en-US" dirty="0"/>
              <a:t>Ecchymosis</a:t>
            </a:r>
          </a:p>
          <a:p>
            <a:r>
              <a:rPr lang="en-US" dirty="0"/>
              <a:t>Exsanguination</a:t>
            </a:r>
          </a:p>
          <a:p>
            <a:r>
              <a:rPr lang="en-US" dirty="0"/>
              <a:t>Hematoma</a:t>
            </a:r>
          </a:p>
          <a:p>
            <a:r>
              <a:rPr lang="en-US" dirty="0"/>
              <a:t>Hemorrhage</a:t>
            </a:r>
          </a:p>
          <a:p>
            <a:r>
              <a:rPr lang="en-US" dirty="0"/>
              <a:t>Hemostatic dressing</a:t>
            </a:r>
          </a:p>
          <a:p>
            <a:r>
              <a:rPr lang="en-US" dirty="0"/>
              <a:t>Impaled object</a:t>
            </a:r>
          </a:p>
          <a:p>
            <a:r>
              <a:rPr lang="en-US" dirty="0"/>
              <a:t>Incision</a:t>
            </a:r>
          </a:p>
          <a:p>
            <a:r>
              <a:rPr lang="en-US" dirty="0"/>
              <a:t>Laceration</a:t>
            </a:r>
          </a:p>
          <a:p>
            <a:r>
              <a:rPr lang="en-US" dirty="0"/>
              <a:t>Mucous membranes</a:t>
            </a:r>
          </a:p>
          <a:p>
            <a:r>
              <a:rPr lang="en-US" dirty="0"/>
              <a:t>Occlusive dressing</a:t>
            </a:r>
          </a:p>
          <a:p>
            <a:r>
              <a:rPr lang="en-US" dirty="0"/>
              <a:t>Puncture</a:t>
            </a:r>
          </a:p>
          <a:p>
            <a:r>
              <a:rPr lang="en-US" dirty="0"/>
              <a:t>RISE</a:t>
            </a:r>
          </a:p>
          <a:p>
            <a:r>
              <a:rPr lang="en-US" dirty="0"/>
              <a:t>Scald</a:t>
            </a:r>
          </a:p>
          <a:p>
            <a:r>
              <a:rPr lang="en-US" dirty="0"/>
              <a:t>Subungual hematoma</a:t>
            </a:r>
          </a:p>
          <a:p>
            <a:r>
              <a:rPr lang="en-US" dirty="0"/>
              <a:t>Tourniquet</a:t>
            </a:r>
          </a:p>
          <a:p>
            <a:r>
              <a:rPr lang="en-US" dirty="0"/>
              <a:t>Universal dressing</a:t>
            </a:r>
          </a:p>
          <a:p>
            <a:endParaRPr lang="en-US" dirty="0"/>
          </a:p>
        </p:txBody>
      </p:sp>
    </p:spTree>
    <p:extLst>
      <p:ext uri="{BB962C8B-B14F-4D97-AF65-F5344CB8AC3E}">
        <p14:creationId xmlns:p14="http://schemas.microsoft.com/office/powerpoint/2010/main" val="891327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42F9F-790D-4C5F-99A4-A67AF88FE60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Classifications of Burns</a:t>
            </a:r>
          </a:p>
        </p:txBody>
      </p:sp>
      <p:sp>
        <p:nvSpPr>
          <p:cNvPr id="3" name="Text Placeholder 2">
            <a:extLst>
              <a:ext uri="{FF2B5EF4-FFF2-40B4-BE49-F238E27FC236}">
                <a16:creationId xmlns:a16="http://schemas.microsoft.com/office/drawing/2014/main" xmlns="" id="{A854A063-E30E-44D1-B3D6-E68D1A59589B}"/>
              </a:ext>
            </a:extLst>
          </p:cNvPr>
          <p:cNvSpPr>
            <a:spLocks noGrp="1"/>
          </p:cNvSpPr>
          <p:nvPr>
            <p:ph sz="half" idx="1"/>
          </p:nvPr>
        </p:nvSpPr>
        <p:spPr>
          <a:xfrm>
            <a:off x="442686" y="1461052"/>
            <a:ext cx="5794882" cy="5119362"/>
          </a:xfrm>
        </p:spPr>
        <p:txBody>
          <a:bodyPr>
            <a:normAutofit fontScale="92500"/>
          </a:bodyPr>
          <a:lstStyle/>
          <a:p>
            <a:r>
              <a:rPr lang="en-US" sz="2600" dirty="0"/>
              <a:t>Burns are classified according to the depth of skin damage using two methods: </a:t>
            </a:r>
          </a:p>
          <a:p>
            <a:pPr marL="914400" lvl="1" indent="-457200">
              <a:buFont typeface="+mj-lt"/>
              <a:buAutoNum type="arabicPeriod"/>
            </a:pPr>
            <a:r>
              <a:rPr lang="en-US" sz="2400" dirty="0"/>
              <a:t>Thickness-based: classifies burns as superficial burns, partial-thickness burns, or full-thickness burns</a:t>
            </a:r>
          </a:p>
          <a:p>
            <a:pPr marL="914400" lvl="1" indent="-457200">
              <a:buFont typeface="+mj-lt"/>
              <a:buAutoNum type="arabicPeriod"/>
            </a:pPr>
            <a:r>
              <a:rPr lang="en-US" sz="2400" dirty="0"/>
              <a:t>Degree-based: classifies burns as first-degree burns, second-degree burns, third-degree burns, and fourth-degree burns</a:t>
            </a:r>
          </a:p>
          <a:p>
            <a:pPr lvl="1"/>
            <a:r>
              <a:rPr lang="en-US" sz="2600" dirty="0"/>
              <a:t>Both methods are commonly used in emergency and burn medicine, often in conjunction with one another. </a:t>
            </a:r>
          </a:p>
          <a:p>
            <a:pPr marR="0" lvl="0" rtl="0"/>
            <a:endParaRPr lang="en-US" sz="2200" u="none" strike="noStrike" baseline="0" dirty="0"/>
          </a:p>
        </p:txBody>
      </p:sp>
      <p:grpSp>
        <p:nvGrpSpPr>
          <p:cNvPr id="9" name="Group 8"/>
          <p:cNvGrpSpPr/>
          <p:nvPr/>
        </p:nvGrpSpPr>
        <p:grpSpPr>
          <a:xfrm>
            <a:off x="10029313" y="643831"/>
            <a:ext cx="1502046" cy="1348508"/>
            <a:chOff x="9538284" y="502721"/>
            <a:chExt cx="1502046"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pic>
        <p:nvPicPr>
          <p:cNvPr id="6" name="Picture 5" descr="The table shows four columns: Burn, the appearance of skin, skin layers and pain. The entries are as follows. Row 1: Superficial (first-degree burn); Red, no blisters; Epidermis; Significant. Row 2: Partial thickness (second-degree burn); Blisters, wet appearance; Epidermis and dermis; Intense. Row 3: Full thickness (third-degree burn); Charred or white, dry; Epidermis, dermis and underlying soft tissues; None. Row 4: Full thickness (fourth-degree burn); Black; Muscle and bone; None." title="A photo shows burn classific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5700" y="2588602"/>
            <a:ext cx="5601312" cy="2239595"/>
          </a:xfrm>
          <a:prstGeom prst="rect">
            <a:avLst/>
          </a:prstGeom>
        </p:spPr>
      </p:pic>
    </p:spTree>
    <p:extLst>
      <p:ext uri="{BB962C8B-B14F-4D97-AF65-F5344CB8AC3E}">
        <p14:creationId xmlns:p14="http://schemas.microsoft.com/office/powerpoint/2010/main" val="114590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42F9F-790D-4C5F-99A4-A67AF88FE60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Classifications of Burns</a:t>
            </a:r>
          </a:p>
        </p:txBody>
      </p:sp>
      <p:sp>
        <p:nvSpPr>
          <p:cNvPr id="3" name="Text Placeholder 2">
            <a:extLst>
              <a:ext uri="{FF2B5EF4-FFF2-40B4-BE49-F238E27FC236}">
                <a16:creationId xmlns:a16="http://schemas.microsoft.com/office/drawing/2014/main" xmlns="" id="{A854A063-E30E-44D1-B3D6-E68D1A59589B}"/>
              </a:ext>
            </a:extLst>
          </p:cNvPr>
          <p:cNvSpPr>
            <a:spLocks noGrp="1"/>
          </p:cNvSpPr>
          <p:nvPr>
            <p:ph sz="half" idx="1"/>
          </p:nvPr>
        </p:nvSpPr>
        <p:spPr>
          <a:xfrm>
            <a:off x="934720" y="2515136"/>
            <a:ext cx="10519872" cy="4065277"/>
          </a:xfrm>
        </p:spPr>
        <p:txBody>
          <a:bodyPr>
            <a:normAutofit/>
          </a:bodyPr>
          <a:lstStyle/>
          <a:p>
            <a:r>
              <a:rPr lang="en-US" sz="2600" dirty="0"/>
              <a:t>Accurately classifying burn injuries </a:t>
            </a:r>
          </a:p>
          <a:p>
            <a:pPr lvl="1"/>
            <a:r>
              <a:rPr lang="en-US" sz="2400" dirty="0"/>
              <a:t>An important skill for OEC technicians to learn </a:t>
            </a:r>
          </a:p>
          <a:p>
            <a:pPr lvl="1"/>
            <a:r>
              <a:rPr lang="en-US" sz="2400" dirty="0"/>
              <a:t>This information is used to determine:</a:t>
            </a:r>
          </a:p>
          <a:p>
            <a:pPr lvl="2"/>
            <a:r>
              <a:rPr lang="en-US" sz="2000" dirty="0"/>
              <a:t>Initial treatment</a:t>
            </a:r>
          </a:p>
          <a:p>
            <a:pPr lvl="2"/>
            <a:r>
              <a:rPr lang="en-US" sz="2000" dirty="0"/>
              <a:t>Subsequent therapy</a:t>
            </a:r>
          </a:p>
          <a:p>
            <a:pPr lvl="2"/>
            <a:r>
              <a:rPr lang="en-US" sz="2000" dirty="0"/>
              <a:t>Whether hospitalization should occur in a specialized burn center</a:t>
            </a:r>
          </a:p>
        </p:txBody>
      </p:sp>
      <p:grpSp>
        <p:nvGrpSpPr>
          <p:cNvPr id="9" name="Group 8"/>
          <p:cNvGrpSpPr/>
          <p:nvPr/>
        </p:nvGrpSpPr>
        <p:grpSpPr>
          <a:xfrm>
            <a:off x="10029313" y="643831"/>
            <a:ext cx="1502046" cy="1348508"/>
            <a:chOff x="9538284" y="502721"/>
            <a:chExt cx="1502046"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spTree>
    <p:extLst>
      <p:ext uri="{BB962C8B-B14F-4D97-AF65-F5344CB8AC3E}">
        <p14:creationId xmlns:p14="http://schemas.microsoft.com/office/powerpoint/2010/main" val="297071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906C8-F21D-4290-9C14-CC8F1374565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Classification</a:t>
            </a:r>
            <a:r>
              <a:rPr lang="en-US" b="1" i="0" u="none" strike="noStrike" kern="1600" dirty="0"/>
              <a:t> of Burns: </a:t>
            </a:r>
            <a:r>
              <a:rPr lang="en-US" b="1" i="0" u="none" strike="noStrike" kern="1600" baseline="0" dirty="0"/>
              <a:t>Superficial</a:t>
            </a:r>
          </a:p>
        </p:txBody>
      </p:sp>
      <p:sp>
        <p:nvSpPr>
          <p:cNvPr id="3" name="Text Placeholder 2">
            <a:extLst>
              <a:ext uri="{FF2B5EF4-FFF2-40B4-BE49-F238E27FC236}">
                <a16:creationId xmlns:a16="http://schemas.microsoft.com/office/drawing/2014/main" xmlns="" id="{485A658F-F512-492A-8C5E-AA1420C9FDE1}"/>
              </a:ext>
            </a:extLst>
          </p:cNvPr>
          <p:cNvSpPr>
            <a:spLocks noGrp="1"/>
          </p:cNvSpPr>
          <p:nvPr>
            <p:ph sz="half" idx="1"/>
          </p:nvPr>
        </p:nvSpPr>
        <p:spPr>
          <a:xfrm>
            <a:off x="914400" y="2236236"/>
            <a:ext cx="4855464" cy="3954251"/>
          </a:xfrm>
        </p:spPr>
        <p:txBody>
          <a:bodyPr>
            <a:normAutofit/>
          </a:bodyPr>
          <a:lstStyle/>
          <a:p>
            <a:pPr marR="0" lvl="0" rtl="0"/>
            <a:r>
              <a:rPr lang="en-US" sz="2400" u="none" strike="noStrike" baseline="0" dirty="0"/>
              <a:t>Superficial Burns </a:t>
            </a:r>
          </a:p>
          <a:p>
            <a:pPr lvl="1"/>
            <a:r>
              <a:rPr lang="en-US" sz="2200" dirty="0"/>
              <a:t>M</a:t>
            </a:r>
            <a:r>
              <a:rPr lang="en-US" sz="2200" u="none" strike="noStrike" baseline="0" dirty="0"/>
              <a:t>ildest form of burn</a:t>
            </a:r>
          </a:p>
          <a:p>
            <a:pPr lvl="1"/>
            <a:r>
              <a:rPr lang="en-US" sz="2200" dirty="0"/>
              <a:t>A</a:t>
            </a:r>
            <a:r>
              <a:rPr lang="en-US" sz="2200" u="none" strike="noStrike" baseline="0" dirty="0"/>
              <a:t>ffects the epidermis only</a:t>
            </a:r>
          </a:p>
          <a:p>
            <a:pPr lvl="2"/>
            <a:r>
              <a:rPr lang="en-US" sz="2200" u="none" strike="noStrike" baseline="0" dirty="0"/>
              <a:t> </a:t>
            </a:r>
            <a:r>
              <a:rPr lang="en-US" sz="2200" dirty="0"/>
              <a:t>Epidermis remains intact.</a:t>
            </a:r>
            <a:endParaRPr lang="en-US" sz="2200" u="none" strike="noStrike" baseline="0" dirty="0"/>
          </a:p>
          <a:p>
            <a:pPr lvl="1"/>
            <a:r>
              <a:rPr lang="en-US" sz="2200" dirty="0"/>
              <a:t>S</a:t>
            </a:r>
            <a:r>
              <a:rPr lang="en-US" sz="2200" u="none" strike="noStrike" baseline="0" dirty="0"/>
              <a:t>kin that is hot, dry, and reddened</a:t>
            </a:r>
          </a:p>
          <a:p>
            <a:pPr lvl="1"/>
            <a:r>
              <a:rPr lang="en-US" sz="2200" dirty="0"/>
              <a:t>Pain </a:t>
            </a:r>
            <a:r>
              <a:rPr lang="en-US" sz="2200" u="none" strike="noStrike" baseline="0" dirty="0"/>
              <a:t>and tenderness are mild to moderate.</a:t>
            </a:r>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pic>
        <p:nvPicPr>
          <p:cNvPr id="19458" name="Picture 2" descr="Photo shows a patient with sunburn pulling on her panty line to show the difference between the sunburn and the unexposed skin. The sunburned skin is pinkish red and the unexposed skin pale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199" y="1880910"/>
            <a:ext cx="3676156" cy="328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0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C6700-0388-4A61-A7F9-FF50C98A9D82}"/>
              </a:ext>
            </a:extLst>
          </p:cNvPr>
          <p:cNvSpPr>
            <a:spLocks noGrp="1"/>
          </p:cNvSpPr>
          <p:nvPr>
            <p:ph type="title"/>
          </p:nvPr>
        </p:nvSpPr>
        <p:spPr/>
        <p:txBody>
          <a:bodyPr/>
          <a:lstStyle/>
          <a:p>
            <a:pPr marR="0" rtl="0"/>
            <a:r>
              <a:rPr lang="en-US" b="1" i="0" u="none" strike="noStrike" kern="1600" baseline="0" dirty="0"/>
              <a:t>Classification</a:t>
            </a:r>
            <a:r>
              <a:rPr lang="en-US" b="1" i="0" u="none" strike="noStrike" kern="1600" dirty="0"/>
              <a:t> of Burns: </a:t>
            </a:r>
            <a:r>
              <a:rPr lang="en-US" b="1" i="0" u="none" strike="noStrike" kern="1600" baseline="0" dirty="0"/>
              <a:t>Superficial</a:t>
            </a:r>
          </a:p>
        </p:txBody>
      </p:sp>
      <p:sp>
        <p:nvSpPr>
          <p:cNvPr id="3" name="Text Placeholder 2">
            <a:extLst>
              <a:ext uri="{FF2B5EF4-FFF2-40B4-BE49-F238E27FC236}">
                <a16:creationId xmlns:a16="http://schemas.microsoft.com/office/drawing/2014/main" xmlns="" id="{8E8EB4FE-DD5A-4327-A89A-52D8AE372660}"/>
              </a:ext>
            </a:extLst>
          </p:cNvPr>
          <p:cNvSpPr>
            <a:spLocks noGrp="1"/>
          </p:cNvSpPr>
          <p:nvPr>
            <p:ph type="body" idx="1"/>
          </p:nvPr>
        </p:nvSpPr>
        <p:spPr>
          <a:xfrm>
            <a:off x="955040" y="2367280"/>
            <a:ext cx="10715594" cy="3710151"/>
          </a:xfrm>
        </p:spPr>
        <p:txBody>
          <a:bodyPr/>
          <a:lstStyle/>
          <a:p>
            <a:pPr marR="0" lvl="0" rtl="0"/>
            <a:r>
              <a:rPr lang="en-US" u="none" strike="noStrike" baseline="0" dirty="0"/>
              <a:t>Healing is usually spontaneous and occurs within a few days.</a:t>
            </a:r>
          </a:p>
          <a:p>
            <a:pPr lvl="1"/>
            <a:r>
              <a:rPr lang="en-US" dirty="0"/>
              <a:t>M</a:t>
            </a:r>
            <a:r>
              <a:rPr lang="en-US" u="none" strike="noStrike" baseline="0" dirty="0"/>
              <a:t>ay be accompanied by superficial sloughing of the epidermal layer (“peeling”)</a:t>
            </a:r>
          </a:p>
          <a:p>
            <a:r>
              <a:rPr lang="en-US" u="none" strike="noStrike" baseline="0" dirty="0"/>
              <a:t>Too much exposure to the sun and remaining too long in a tanning bed are the most common sources of superficial burns. </a:t>
            </a:r>
          </a:p>
          <a:p>
            <a:r>
              <a:rPr lang="en-US" dirty="0"/>
              <a:t>S</a:t>
            </a:r>
            <a:r>
              <a:rPr lang="en-US" u="none" strike="noStrike" baseline="0" dirty="0"/>
              <a:t>unburns are usually first-degree burns.</a:t>
            </a:r>
            <a:endParaRPr lang="en-US" dirty="0"/>
          </a:p>
          <a:p>
            <a:pPr lvl="1"/>
            <a:r>
              <a:rPr lang="en-US" dirty="0"/>
              <a:t>C</a:t>
            </a:r>
            <a:r>
              <a:rPr lang="en-US" u="none" strike="noStrike" baseline="0" dirty="0"/>
              <a:t>an blister and result in second-degree burns</a:t>
            </a:r>
          </a:p>
          <a:p>
            <a:pPr lvl="2"/>
            <a:r>
              <a:rPr lang="en-US" dirty="0"/>
              <a:t>Depending on the amount of UV radiation exposure</a:t>
            </a:r>
            <a:endParaRPr lang="en-US" u="none" strike="noStrike" baseline="0" dirty="0"/>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spTree>
    <p:extLst>
      <p:ext uri="{BB962C8B-B14F-4D97-AF65-F5344CB8AC3E}">
        <p14:creationId xmlns:p14="http://schemas.microsoft.com/office/powerpoint/2010/main" val="307245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0FFAD-C741-46E1-A9C9-B6F7F54773C8}"/>
              </a:ext>
            </a:extLst>
          </p:cNvPr>
          <p:cNvSpPr>
            <a:spLocks noGrp="1"/>
          </p:cNvSpPr>
          <p:nvPr>
            <p:ph type="title"/>
          </p:nvPr>
        </p:nvSpPr>
        <p:spPr>
          <a:xfrm>
            <a:off x="0" y="149445"/>
            <a:ext cx="12192000" cy="1002089"/>
          </a:xfrm>
        </p:spPr>
        <p:txBody>
          <a:bodyPr anchor="ctr">
            <a:normAutofit/>
          </a:bodyPr>
          <a:lstStyle/>
          <a:p>
            <a:pPr marR="0" rtl="0"/>
            <a:r>
              <a:rPr lang="en-US" b="1" i="0" u="none" strike="noStrike" kern="1600" baseline="0" dirty="0"/>
              <a:t>Classification of Burns: Partial-Thickness</a:t>
            </a:r>
          </a:p>
        </p:txBody>
      </p:sp>
      <p:sp>
        <p:nvSpPr>
          <p:cNvPr id="3" name="Text Placeholder 2">
            <a:extLst>
              <a:ext uri="{FF2B5EF4-FFF2-40B4-BE49-F238E27FC236}">
                <a16:creationId xmlns:a16="http://schemas.microsoft.com/office/drawing/2014/main" xmlns="" id="{22A3CE99-1435-4EA6-B424-C871988305DC}"/>
              </a:ext>
            </a:extLst>
          </p:cNvPr>
          <p:cNvSpPr>
            <a:spLocks noGrp="1"/>
          </p:cNvSpPr>
          <p:nvPr>
            <p:ph sz="half" idx="1"/>
          </p:nvPr>
        </p:nvSpPr>
        <p:spPr>
          <a:xfrm>
            <a:off x="914400" y="1480102"/>
            <a:ext cx="5732476" cy="4729436"/>
          </a:xfrm>
        </p:spPr>
        <p:txBody>
          <a:bodyPr>
            <a:normAutofit/>
          </a:bodyPr>
          <a:lstStyle/>
          <a:p>
            <a:r>
              <a:rPr lang="en-US" sz="2400" u="none" strike="noStrike" baseline="0" dirty="0"/>
              <a:t>A partial thickness burn (second-degree burn) affects both the epidermis and dermis. </a:t>
            </a:r>
          </a:p>
          <a:p>
            <a:pPr lvl="1"/>
            <a:r>
              <a:rPr lang="en-US" sz="2200" dirty="0"/>
              <a:t>D</a:t>
            </a:r>
            <a:r>
              <a:rPr lang="en-US" sz="2200" u="none" strike="noStrike" baseline="0" dirty="0"/>
              <a:t>oes not exceed the regenerative capabilities of the skin</a:t>
            </a:r>
          </a:p>
          <a:p>
            <a:pPr lvl="0"/>
            <a:r>
              <a:rPr lang="en-US" sz="2400" dirty="0"/>
              <a:t>Characterized by reddened skin and blisters that form from plasma leaking into the spaces surrounding epidermal cells</a:t>
            </a:r>
          </a:p>
          <a:p>
            <a:pPr lvl="1"/>
            <a:r>
              <a:rPr lang="en-US" sz="2200" dirty="0"/>
              <a:t>Unless the blisters break, the skin is dry and reddened. </a:t>
            </a:r>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pic>
        <p:nvPicPr>
          <p:cNvPr id="20482" name="Picture 2" descr="Photo shows the arm and part of the chest of a patient with sunburn. The skin is reddish in some areas and white in others with yellowish blis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7274" y="2115560"/>
            <a:ext cx="3698984" cy="340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0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0FFAD-C741-46E1-A9C9-B6F7F54773C8}"/>
              </a:ext>
            </a:extLst>
          </p:cNvPr>
          <p:cNvSpPr>
            <a:spLocks noGrp="1"/>
          </p:cNvSpPr>
          <p:nvPr>
            <p:ph type="title"/>
          </p:nvPr>
        </p:nvSpPr>
        <p:spPr>
          <a:xfrm>
            <a:off x="0" y="149445"/>
            <a:ext cx="12192000" cy="1002089"/>
          </a:xfrm>
        </p:spPr>
        <p:txBody>
          <a:bodyPr anchor="ctr">
            <a:normAutofit/>
          </a:bodyPr>
          <a:lstStyle/>
          <a:p>
            <a:pPr marR="0" rtl="0"/>
            <a:r>
              <a:rPr lang="en-US" b="1" i="0" u="none" strike="noStrike" kern="1600" baseline="0" dirty="0"/>
              <a:t>Classification of Burns: Partial-Thickness</a:t>
            </a:r>
          </a:p>
        </p:txBody>
      </p:sp>
      <p:sp>
        <p:nvSpPr>
          <p:cNvPr id="3" name="Text Placeholder 2">
            <a:extLst>
              <a:ext uri="{FF2B5EF4-FFF2-40B4-BE49-F238E27FC236}">
                <a16:creationId xmlns:a16="http://schemas.microsoft.com/office/drawing/2014/main" xmlns="" id="{22A3CE99-1435-4EA6-B424-C871988305DC}"/>
              </a:ext>
            </a:extLst>
          </p:cNvPr>
          <p:cNvSpPr>
            <a:spLocks noGrp="1"/>
          </p:cNvSpPr>
          <p:nvPr>
            <p:ph sz="half" idx="1"/>
          </p:nvPr>
        </p:nvSpPr>
        <p:spPr>
          <a:xfrm>
            <a:off x="914400" y="2535168"/>
            <a:ext cx="10756234" cy="3655320"/>
          </a:xfrm>
        </p:spPr>
        <p:txBody>
          <a:bodyPr>
            <a:normAutofit/>
          </a:bodyPr>
          <a:lstStyle/>
          <a:p>
            <a:pPr lvl="0"/>
            <a:r>
              <a:rPr lang="en-US" dirty="0"/>
              <a:t>Nerve endings remain intact but are inflamed and irritated. </a:t>
            </a:r>
          </a:p>
          <a:p>
            <a:pPr lvl="1"/>
            <a:r>
              <a:rPr lang="en-US" dirty="0"/>
              <a:t>Skin is painful to the touch, with the pain described as moderate to severe. </a:t>
            </a:r>
          </a:p>
          <a:p>
            <a:pPr lvl="0"/>
            <a:r>
              <a:rPr lang="en-US" dirty="0"/>
              <a:t>Consider calling for ALS to provide intravenous pain medication for patients with extensive partial-thickness burns.</a:t>
            </a:r>
          </a:p>
          <a:p>
            <a:endParaRPr lang="en-US" sz="2400" u="none" strike="noStrike" baseline="0" dirty="0"/>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spTree>
    <p:extLst>
      <p:ext uri="{BB962C8B-B14F-4D97-AF65-F5344CB8AC3E}">
        <p14:creationId xmlns:p14="http://schemas.microsoft.com/office/powerpoint/2010/main" val="188281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1F5C9-69F1-4B8F-B338-DFBC49E98FC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Classification of Burns: Full-Thickness</a:t>
            </a:r>
          </a:p>
        </p:txBody>
      </p:sp>
      <p:sp>
        <p:nvSpPr>
          <p:cNvPr id="3" name="Text Placeholder 2">
            <a:extLst>
              <a:ext uri="{FF2B5EF4-FFF2-40B4-BE49-F238E27FC236}">
                <a16:creationId xmlns:a16="http://schemas.microsoft.com/office/drawing/2014/main" xmlns="" id="{D08AA892-BA65-42E5-90A2-DA6DC1E00869}"/>
              </a:ext>
            </a:extLst>
          </p:cNvPr>
          <p:cNvSpPr>
            <a:spLocks noGrp="1"/>
          </p:cNvSpPr>
          <p:nvPr>
            <p:ph sz="half" idx="1"/>
          </p:nvPr>
        </p:nvSpPr>
        <p:spPr>
          <a:xfrm>
            <a:off x="914400" y="2235200"/>
            <a:ext cx="4855464" cy="3955288"/>
          </a:xfrm>
        </p:spPr>
        <p:txBody>
          <a:bodyPr>
            <a:normAutofit/>
          </a:bodyPr>
          <a:lstStyle/>
          <a:p>
            <a:pPr>
              <a:lnSpc>
                <a:spcPct val="90000"/>
              </a:lnSpc>
            </a:pPr>
            <a:r>
              <a:rPr lang="en-US" sz="2400" u="none" strike="noStrike" baseline="0" dirty="0"/>
              <a:t>A full-thickness burn is a devastating injury.</a:t>
            </a:r>
          </a:p>
          <a:p>
            <a:pPr lvl="1">
              <a:lnSpc>
                <a:spcPct val="90000"/>
              </a:lnSpc>
            </a:pPr>
            <a:r>
              <a:rPr lang="en-US" sz="2200" dirty="0"/>
              <a:t>T</a:t>
            </a:r>
            <a:r>
              <a:rPr lang="en-US" sz="2200" u="none" strike="noStrike" baseline="0" dirty="0"/>
              <a:t>hird-degree burns: all layers of the skin and possibly the underlying structures are destroyed. </a:t>
            </a:r>
          </a:p>
          <a:p>
            <a:pPr lvl="1">
              <a:lnSpc>
                <a:spcPct val="90000"/>
              </a:lnSpc>
            </a:pPr>
            <a:r>
              <a:rPr lang="en-US" sz="2200" dirty="0"/>
              <a:t>F</a:t>
            </a:r>
            <a:r>
              <a:rPr lang="en-US" sz="2200" u="none" strike="noStrike" baseline="0" dirty="0"/>
              <a:t>ourth-degree burns are even more extensive, affecting muscle and bone. </a:t>
            </a:r>
          </a:p>
          <a:p>
            <a:pPr>
              <a:lnSpc>
                <a:spcPct val="90000"/>
              </a:lnSpc>
            </a:pPr>
            <a:r>
              <a:rPr lang="en-US" sz="2400" dirty="0"/>
              <a:t>M</a:t>
            </a:r>
            <a:r>
              <a:rPr lang="en-US" sz="2400" u="none" strike="noStrike" baseline="0" dirty="0"/>
              <a:t>ortality rate is high.</a:t>
            </a:r>
          </a:p>
        </p:txBody>
      </p:sp>
      <p:grpSp>
        <p:nvGrpSpPr>
          <p:cNvPr id="6" name="Group 5"/>
          <p:cNvGrpSpPr/>
          <p:nvPr/>
        </p:nvGrpSpPr>
        <p:grpSpPr>
          <a:xfrm>
            <a:off x="10245355" y="650490"/>
            <a:ext cx="1502046" cy="1348508"/>
            <a:chOff x="9538284" y="502721"/>
            <a:chExt cx="1502046" cy="1348508"/>
          </a:xfrm>
        </p:grpSpPr>
        <p:sp>
          <p:nvSpPr>
            <p:cNvPr id="7" name="Cross 6"/>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pic>
        <p:nvPicPr>
          <p:cNvPr id="21506" name="Picture 2" descr="Photo shows a patient covered in Full-thickness burns. An oxygen mask is attached to the patient. The face and torso are charred with brownish and reddish bur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4869" y="2411178"/>
            <a:ext cx="3762814" cy="342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4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18FB9-33A8-4284-8F45-442CB1B865BB}"/>
              </a:ext>
            </a:extLst>
          </p:cNvPr>
          <p:cNvSpPr>
            <a:spLocks noGrp="1"/>
          </p:cNvSpPr>
          <p:nvPr>
            <p:ph type="title"/>
          </p:nvPr>
        </p:nvSpPr>
        <p:spPr/>
        <p:txBody>
          <a:bodyPr/>
          <a:lstStyle/>
          <a:p>
            <a:pPr marR="0" rtl="0"/>
            <a:r>
              <a:rPr lang="en-US" b="1" i="0" u="none" strike="noStrike" kern="1600" baseline="0" dirty="0"/>
              <a:t>Classification of Burns: Full-</a:t>
            </a:r>
            <a:r>
              <a:rPr lang="en-US" b="1" i="0" u="none" strike="noStrike" kern="1600" dirty="0"/>
              <a:t>Thickness</a:t>
            </a:r>
            <a:endParaRPr lang="en-US" b="1" i="0" u="none" strike="noStrike" kern="1600" baseline="0" dirty="0"/>
          </a:p>
        </p:txBody>
      </p:sp>
      <p:sp>
        <p:nvSpPr>
          <p:cNvPr id="3" name="Text Placeholder 2">
            <a:extLst>
              <a:ext uri="{FF2B5EF4-FFF2-40B4-BE49-F238E27FC236}">
                <a16:creationId xmlns:a16="http://schemas.microsoft.com/office/drawing/2014/main" xmlns="" id="{4E685DEE-C8E0-464B-8534-3D9E1F0DE269}"/>
              </a:ext>
            </a:extLst>
          </p:cNvPr>
          <p:cNvSpPr>
            <a:spLocks noGrp="1"/>
          </p:cNvSpPr>
          <p:nvPr>
            <p:ph type="body" idx="1"/>
          </p:nvPr>
        </p:nvSpPr>
        <p:spPr>
          <a:xfrm>
            <a:off x="760910" y="2326640"/>
            <a:ext cx="10909723" cy="3789680"/>
          </a:xfrm>
        </p:spPr>
        <p:txBody>
          <a:bodyPr/>
          <a:lstStyle/>
          <a:p>
            <a:pPr marR="0" lvl="0" rtl="0"/>
            <a:r>
              <a:rPr lang="en-US" u="none" strike="noStrike" baseline="0" dirty="0"/>
              <a:t>In a full-thickness burn, the skin takes on a white or charred “leathery” appearance and is usually dry. </a:t>
            </a:r>
          </a:p>
          <a:p>
            <a:pPr lvl="1"/>
            <a:r>
              <a:rPr lang="en-US" u="none" strike="noStrike" baseline="0" dirty="0"/>
              <a:t>Pain is usually absent in that specific area due to complete destruction of nerve endings.</a:t>
            </a:r>
            <a:endParaRPr lang="en-US" dirty="0"/>
          </a:p>
          <a:p>
            <a:pPr lvl="2"/>
            <a:r>
              <a:rPr lang="en-US" dirty="0"/>
              <a:t>S</a:t>
            </a:r>
            <a:r>
              <a:rPr lang="en-US" u="none" strike="noStrike" baseline="0" dirty="0"/>
              <a:t>ite may be surrounded by partial-thickness and superficial burns that are painful. </a:t>
            </a:r>
          </a:p>
          <a:p>
            <a:pPr lvl="1"/>
            <a:r>
              <a:rPr lang="en-US" u="none" strike="noStrike" baseline="0" dirty="0"/>
              <a:t>Skin does not grow back; the</a:t>
            </a:r>
            <a:r>
              <a:rPr lang="en-US" dirty="0"/>
              <a:t> </a:t>
            </a:r>
            <a:r>
              <a:rPr lang="en-US" u="none" strike="noStrike" baseline="0" dirty="0"/>
              <a:t>growing layer has been destroyed.</a:t>
            </a:r>
          </a:p>
          <a:p>
            <a:pPr lvl="1"/>
            <a:r>
              <a:rPr lang="en-US" u="none" strike="noStrike" baseline="0" dirty="0"/>
              <a:t>Skin grafts are needed.</a:t>
            </a:r>
          </a:p>
          <a:p>
            <a:pPr marR="0" lvl="0" rtl="0"/>
            <a:r>
              <a:rPr lang="en-US" u="none" strike="noStrike" baseline="0" dirty="0"/>
              <a:t>Thermal burns, such as boiling water, scalds, or direct contact with an open flame, are the most common sources of full-thickness burns. </a:t>
            </a:r>
          </a:p>
          <a:p>
            <a:pPr lvl="1"/>
            <a:r>
              <a:rPr lang="en-US" u="none" strike="noStrike" baseline="0" dirty="0"/>
              <a:t>Such serious burns</a:t>
            </a:r>
            <a:r>
              <a:rPr lang="en-US" u="none" strike="noStrike" dirty="0"/>
              <a:t> are </a:t>
            </a:r>
            <a:r>
              <a:rPr lang="en-US" u="none" strike="noStrike" baseline="0" dirty="0"/>
              <a:t>more prone to infection than are superficial or partial-thickness burns.</a:t>
            </a:r>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19-10</a:t>
              </a:r>
            </a:p>
          </p:txBody>
        </p:sp>
      </p:grpSp>
    </p:spTree>
    <p:extLst>
      <p:ext uri="{BB962C8B-B14F-4D97-AF65-F5344CB8AC3E}">
        <p14:creationId xmlns:p14="http://schemas.microsoft.com/office/powerpoint/2010/main" val="3668621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18FB9-33A8-4284-8F45-442CB1B865BB}"/>
              </a:ext>
            </a:extLst>
          </p:cNvPr>
          <p:cNvSpPr>
            <a:spLocks noGrp="1"/>
          </p:cNvSpPr>
          <p:nvPr>
            <p:ph type="title"/>
          </p:nvPr>
        </p:nvSpPr>
        <p:spPr/>
        <p:txBody>
          <a:bodyPr/>
          <a:lstStyle/>
          <a:p>
            <a:pPr marR="0" rtl="0"/>
            <a:r>
              <a:rPr lang="en-US" b="1" i="0" u="none" strike="noStrike" kern="1600" baseline="0" dirty="0"/>
              <a:t>Classification of Burns: Calculation of Burn Area</a:t>
            </a:r>
          </a:p>
        </p:txBody>
      </p:sp>
      <p:sp>
        <p:nvSpPr>
          <p:cNvPr id="3" name="Text Placeholder 2">
            <a:extLst>
              <a:ext uri="{FF2B5EF4-FFF2-40B4-BE49-F238E27FC236}">
                <a16:creationId xmlns:a16="http://schemas.microsoft.com/office/drawing/2014/main" xmlns="" id="{4E685DEE-C8E0-464B-8534-3D9E1F0DE269}"/>
              </a:ext>
            </a:extLst>
          </p:cNvPr>
          <p:cNvSpPr>
            <a:spLocks noGrp="1"/>
          </p:cNvSpPr>
          <p:nvPr>
            <p:ph type="body" idx="1"/>
          </p:nvPr>
        </p:nvSpPr>
        <p:spPr>
          <a:xfrm>
            <a:off x="760911" y="1998998"/>
            <a:ext cx="4562930" cy="4117322"/>
          </a:xfrm>
        </p:spPr>
        <p:txBody>
          <a:bodyPr/>
          <a:lstStyle/>
          <a:p>
            <a:pPr marR="0" lvl="0" rtl="0"/>
            <a:r>
              <a:rPr lang="en-US" u="none" strike="noStrike" baseline="0" dirty="0"/>
              <a:t>Calculate</a:t>
            </a:r>
            <a:r>
              <a:rPr lang="en-US" u="none" strike="noStrike" dirty="0"/>
              <a:t> the total area of skin for partial-thickness or full-thickness burns.</a:t>
            </a:r>
          </a:p>
          <a:p>
            <a:pPr lvl="1"/>
            <a:r>
              <a:rPr lang="en-US" baseline="0" dirty="0"/>
              <a:t>Superficial</a:t>
            </a:r>
            <a:r>
              <a:rPr lang="en-US" dirty="0"/>
              <a:t> burns should not be included in this calculation.</a:t>
            </a:r>
          </a:p>
          <a:p>
            <a:r>
              <a:rPr lang="en-US" u="none" strike="noStrike" baseline="0" dirty="0"/>
              <a:t>The</a:t>
            </a:r>
            <a:r>
              <a:rPr lang="en-US" u="none" strike="noStrike" dirty="0"/>
              <a:t> “Rule of Nines”</a:t>
            </a:r>
          </a:p>
          <a:p>
            <a:r>
              <a:rPr lang="en-US" baseline="0" dirty="0"/>
              <a:t>The surface area of the body</a:t>
            </a:r>
            <a:r>
              <a:rPr lang="en-US" dirty="0"/>
              <a:t> is divided into 11 sections.</a:t>
            </a:r>
          </a:p>
          <a:p>
            <a:pPr lvl="1"/>
            <a:r>
              <a:rPr lang="en-US" u="none" strike="noStrike" baseline="0" dirty="0"/>
              <a:t>Each</a:t>
            </a:r>
            <a:r>
              <a:rPr lang="en-US" u="none" strike="noStrike" dirty="0"/>
              <a:t> represents 9% of the total body surface area (TBSA).</a:t>
            </a:r>
            <a:endParaRPr lang="en-US" u="none" strike="noStrike" baseline="0" dirty="0"/>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19-9</a:t>
              </a:r>
            </a:p>
          </p:txBody>
        </p:sp>
      </p:grpSp>
      <p:pic>
        <p:nvPicPr>
          <p:cNvPr id="22530" name="Picture 2" descr="The B S A values of an infant in the format of a body part: Estimated B S A values are as follows: Head: 18. Back: 18. Hands: 9 each. Legs: 9 each. Abdomen: 18. Genitalia: 1. The B S A values of a child in the format of a body part: Estimated B S A values are as follows: Head: 12. Back: 18. Hands: 9 each. Legs: 16.5 each. Abdomen: 18. Genitalia: 1. The B S A values of an adult in the format of a body part: Estimated B S A values are as follows: Head: 9. Back: 18. Hands: 9 each. Legs: 18 each. Abdomen: 18. Genitalia: 1." title="An illustration of an infant, a child, and an adult in anterior view depicts the rule of nines indicated by body surface area value for each body 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550" y="2189988"/>
            <a:ext cx="4117154" cy="358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44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592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210861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FED33-705A-4F47-BF74-8B06B40EEDA4}"/>
              </a:ext>
            </a:extLst>
          </p:cNvPr>
          <p:cNvSpPr>
            <a:spLocks noGrp="1"/>
          </p:cNvSpPr>
          <p:nvPr>
            <p:ph type="title"/>
          </p:nvPr>
        </p:nvSpPr>
        <p:spPr/>
        <p:txBody>
          <a:bodyPr/>
          <a:lstStyle/>
          <a:p>
            <a:pPr marR="0" rtl="0"/>
            <a:r>
              <a:rPr lang="en-US" b="1" i="0" u="none" strike="noStrike" kern="1600" baseline="0" dirty="0"/>
              <a:t>Management: Controlling Bleeding</a:t>
            </a:r>
          </a:p>
        </p:txBody>
      </p:sp>
      <p:sp>
        <p:nvSpPr>
          <p:cNvPr id="3" name="Text Placeholder 2">
            <a:extLst>
              <a:ext uri="{FF2B5EF4-FFF2-40B4-BE49-F238E27FC236}">
                <a16:creationId xmlns:a16="http://schemas.microsoft.com/office/drawing/2014/main" xmlns="" id="{2DE6269A-2905-4D38-8809-B1EB208A316B}"/>
              </a:ext>
            </a:extLst>
          </p:cNvPr>
          <p:cNvSpPr>
            <a:spLocks noGrp="1"/>
          </p:cNvSpPr>
          <p:nvPr>
            <p:ph type="body" idx="1"/>
          </p:nvPr>
        </p:nvSpPr>
        <p:spPr>
          <a:xfrm>
            <a:off x="878205" y="2007364"/>
            <a:ext cx="10435590" cy="4713361"/>
          </a:xfrm>
        </p:spPr>
        <p:txBody>
          <a:bodyPr/>
          <a:lstStyle/>
          <a:p>
            <a:r>
              <a:rPr lang="en-US" dirty="0"/>
              <a:t>W</a:t>
            </a:r>
            <a:r>
              <a:rPr lang="en-US" u="none" strike="noStrike" baseline="0" dirty="0"/>
              <a:t>hen managing the ABCDs, control any severe bleeding first. </a:t>
            </a:r>
          </a:p>
          <a:p>
            <a:pPr lvl="1"/>
            <a:r>
              <a:rPr lang="en-US" dirty="0"/>
              <a:t>D</a:t>
            </a:r>
            <a:r>
              <a:rPr lang="en-US" u="none" strike="noStrike" baseline="0" dirty="0"/>
              <a:t>etermine immediately if the bleeding is a life-threatening problem. </a:t>
            </a:r>
          </a:p>
          <a:p>
            <a:pPr lvl="2"/>
            <a:r>
              <a:rPr lang="en-US" dirty="0"/>
              <a:t>T</a:t>
            </a:r>
            <a:r>
              <a:rPr lang="en-US" u="none" strike="noStrike" baseline="0" dirty="0"/>
              <a:t>reatment for minor bleeding and major bleeding is different. </a:t>
            </a:r>
          </a:p>
          <a:p>
            <a:pPr lvl="2"/>
            <a:r>
              <a:rPr lang="en-US" u="none" strike="noStrike" baseline="0" dirty="0"/>
              <a:t>Bleeding from a minor cut can be treated with a small dressing or Band-Aid.</a:t>
            </a:r>
          </a:p>
          <a:p>
            <a:pPr lvl="0"/>
            <a:r>
              <a:rPr lang="en-US" dirty="0"/>
              <a:t>In most situations, more extensive external bleeding, whether arterial, venous, or capillary, can usually be controlled by applying direct pressure. </a:t>
            </a:r>
          </a:p>
          <a:p>
            <a:pPr lvl="1"/>
            <a:r>
              <a:rPr lang="en-US" dirty="0"/>
              <a:t>If needed, apply additional dressings or use a compression dressing. </a:t>
            </a:r>
          </a:p>
          <a:p>
            <a:pPr lvl="1"/>
            <a:r>
              <a:rPr lang="en-US" dirty="0"/>
              <a:t>When life threatening/more intense, other measures such as packing the wound, using hemostatic dressings, or using a </a:t>
            </a:r>
            <a:r>
              <a:rPr lang="en-US" u="dbl" dirty="0">
                <a:solidFill>
                  <a:srgbClr val="C00000"/>
                </a:solidFill>
              </a:rPr>
              <a:t>tourniquet</a:t>
            </a:r>
            <a:r>
              <a:rPr lang="en-US" dirty="0"/>
              <a:t> are needed. </a:t>
            </a:r>
          </a:p>
          <a:p>
            <a:pPr lvl="0"/>
            <a:r>
              <a:rPr lang="en-US" dirty="0"/>
              <a:t>More severe bleeding is called </a:t>
            </a:r>
            <a:r>
              <a:rPr lang="en-US" u="dbl" dirty="0">
                <a:solidFill>
                  <a:srgbClr val="C00000"/>
                </a:solidFill>
              </a:rPr>
              <a:t>hemorrhage</a:t>
            </a:r>
            <a:r>
              <a:rPr lang="en-US" dirty="0"/>
              <a:t>. </a:t>
            </a:r>
          </a:p>
          <a:p>
            <a:pPr lvl="1"/>
            <a:r>
              <a:rPr lang="en-US" u="none" strike="noStrike" baseline="0" dirty="0"/>
              <a:t> To control bleeding, follow</a:t>
            </a:r>
            <a:r>
              <a:rPr lang="en-US" u="none" strike="noStrike" dirty="0"/>
              <a:t> the steps in OEC skill 19-1.</a:t>
            </a:r>
            <a:endParaRPr lang="en-US" u="none" strike="noStrike" baseline="0" dirty="0"/>
          </a:p>
        </p:txBody>
      </p:sp>
      <p:grpSp>
        <p:nvGrpSpPr>
          <p:cNvPr id="4" name="Group 3"/>
          <p:cNvGrpSpPr/>
          <p:nvPr/>
        </p:nvGrpSpPr>
        <p:grpSpPr>
          <a:xfrm>
            <a:off x="10245355" y="650490"/>
            <a:ext cx="1502046" cy="1348508"/>
            <a:chOff x="9538284" y="502721"/>
            <a:chExt cx="1502046"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3862963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A23CC-76DC-4934-9999-71DA8CDFFF2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Direct</a:t>
            </a:r>
            <a:r>
              <a:rPr lang="en-US" b="1" i="0" u="none" strike="noStrike" kern="1600" dirty="0"/>
              <a:t> Pressure</a:t>
            </a:r>
            <a:endParaRPr lang="en-US" b="1" i="0" u="none" strike="noStrike" kern="1600" baseline="0" dirty="0"/>
          </a:p>
        </p:txBody>
      </p:sp>
      <p:sp>
        <p:nvSpPr>
          <p:cNvPr id="3" name="Text Placeholder 2">
            <a:extLst>
              <a:ext uri="{FF2B5EF4-FFF2-40B4-BE49-F238E27FC236}">
                <a16:creationId xmlns:a16="http://schemas.microsoft.com/office/drawing/2014/main" xmlns="" id="{60F21777-29DE-419F-BF2D-C9DAF506E8E5}"/>
              </a:ext>
            </a:extLst>
          </p:cNvPr>
          <p:cNvSpPr>
            <a:spLocks noGrp="1"/>
          </p:cNvSpPr>
          <p:nvPr>
            <p:ph sz="half" idx="1"/>
          </p:nvPr>
        </p:nvSpPr>
        <p:spPr>
          <a:xfrm>
            <a:off x="862912" y="1757455"/>
            <a:ext cx="4855464" cy="4466219"/>
          </a:xfrm>
        </p:spPr>
        <p:txBody>
          <a:bodyPr>
            <a:normAutofit/>
          </a:bodyPr>
          <a:lstStyle/>
          <a:p>
            <a:pPr marR="0" lvl="0" rtl="0">
              <a:lnSpc>
                <a:spcPct val="90000"/>
              </a:lnSpc>
            </a:pPr>
            <a:r>
              <a:rPr lang="en-US" dirty="0"/>
              <a:t>The p</a:t>
            </a:r>
            <a:r>
              <a:rPr lang="en-US" u="none" strike="noStrike" baseline="0" dirty="0"/>
              <a:t>rimary method used to control any external bleeding</a:t>
            </a:r>
            <a:endParaRPr lang="en-US" dirty="0"/>
          </a:p>
          <a:p>
            <a:pPr>
              <a:lnSpc>
                <a:spcPct val="90000"/>
              </a:lnSpc>
            </a:pPr>
            <a:r>
              <a:rPr lang="en-US" dirty="0"/>
              <a:t>P</a:t>
            </a:r>
            <a:r>
              <a:rPr lang="en-US" u="none" strike="noStrike" baseline="0" dirty="0"/>
              <a:t>erformed by applying firm direct pressure with a gloved hand, or both hands if bleeding is severe	</a:t>
            </a:r>
          </a:p>
          <a:p>
            <a:pPr lvl="1">
              <a:lnSpc>
                <a:spcPct val="90000"/>
              </a:lnSpc>
            </a:pPr>
            <a:r>
              <a:rPr lang="en-US" dirty="0"/>
              <a:t>C</a:t>
            </a:r>
            <a:r>
              <a:rPr lang="en-US" u="none" strike="noStrike" baseline="0" dirty="0"/>
              <a:t>an even stop major arterial bleeding</a:t>
            </a:r>
          </a:p>
          <a:p>
            <a:pPr lvl="1">
              <a:lnSpc>
                <a:spcPct val="90000"/>
              </a:lnSpc>
            </a:pPr>
            <a:r>
              <a:rPr lang="en-US" dirty="0"/>
              <a:t>I</a:t>
            </a:r>
            <a:r>
              <a:rPr lang="en-US" u="none" strike="noStrike" baseline="0" dirty="0"/>
              <a:t>f sterile is available, place on the wound and then apply and maintain continuous firm pressure. </a:t>
            </a:r>
          </a:p>
          <a:p>
            <a:pPr lvl="1">
              <a:lnSpc>
                <a:spcPct val="90000"/>
              </a:lnSpc>
            </a:pPr>
            <a:r>
              <a:rPr lang="en-US" sz="2200" dirty="0"/>
              <a:t>O</a:t>
            </a:r>
            <a:r>
              <a:rPr lang="en-US" sz="2200" u="none" strike="noStrike" baseline="0" dirty="0"/>
              <a:t>ccludes underlying blood vessels until normal clotting mechanisms can seal them</a:t>
            </a:r>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pic>
        <p:nvPicPr>
          <p:cNvPr id="23554" name="Picture 2" descr="Photo shows a gloved hand applying pressure and pushing down on the wound on the leg of a patient with a sterile dres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625" y="2388642"/>
            <a:ext cx="3848500" cy="26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E8E43-57BF-4E6E-96E8-124C6989E39D}"/>
              </a:ext>
            </a:extLst>
          </p:cNvPr>
          <p:cNvSpPr>
            <a:spLocks noGrp="1"/>
          </p:cNvSpPr>
          <p:nvPr>
            <p:ph type="title"/>
          </p:nvPr>
        </p:nvSpPr>
        <p:spPr/>
        <p:txBody>
          <a:bodyPr/>
          <a:lstStyle/>
          <a:p>
            <a:pPr marR="0" rtl="0"/>
            <a:r>
              <a:rPr lang="en-US" b="1" i="0" u="none" strike="noStrike" kern="1600" baseline="0" dirty="0"/>
              <a:t>Management: Direct Pressure</a:t>
            </a:r>
          </a:p>
        </p:txBody>
      </p:sp>
      <p:sp>
        <p:nvSpPr>
          <p:cNvPr id="3" name="Text Placeholder 2">
            <a:extLst>
              <a:ext uri="{FF2B5EF4-FFF2-40B4-BE49-F238E27FC236}">
                <a16:creationId xmlns:a16="http://schemas.microsoft.com/office/drawing/2014/main" xmlns="" id="{14E24AE0-F3BF-40E2-9F05-38BB32E98FAB}"/>
              </a:ext>
            </a:extLst>
          </p:cNvPr>
          <p:cNvSpPr>
            <a:spLocks noGrp="1"/>
          </p:cNvSpPr>
          <p:nvPr>
            <p:ph type="body" idx="1"/>
          </p:nvPr>
        </p:nvSpPr>
        <p:spPr>
          <a:xfrm>
            <a:off x="1080554" y="2563580"/>
            <a:ext cx="10590080" cy="3180088"/>
          </a:xfrm>
        </p:spPr>
        <p:txBody>
          <a:bodyPr/>
          <a:lstStyle/>
          <a:p>
            <a:pPr marR="0" lvl="0" rtl="0"/>
            <a:r>
              <a:rPr lang="en-US" sz="2400" u="none" strike="noStrike" baseline="0" dirty="0"/>
              <a:t>If the situation is urgent and a sterile dressing is not available, use any clean, soft material or even the palms of your gloved hands to apply direct pressure. </a:t>
            </a:r>
          </a:p>
          <a:p>
            <a:pPr lvl="1"/>
            <a:r>
              <a:rPr lang="en-US" sz="2400" u="none" strike="noStrike" baseline="0" dirty="0"/>
              <a:t>People on anticoagulants (“blood thinners”) will need to have pressure applied for a much longer time, sometimes 30 minutes. </a:t>
            </a:r>
          </a:p>
          <a:p>
            <a:pPr lvl="1"/>
            <a:r>
              <a:rPr lang="en-US" sz="2400" u="none" strike="noStrike" baseline="0" dirty="0"/>
              <a:t>If for some reason you do not have medical gloves, leave your ski gloves on. </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23769014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6C52E-06A9-45EC-800F-87387758E928}"/>
              </a:ext>
            </a:extLst>
          </p:cNvPr>
          <p:cNvSpPr>
            <a:spLocks noGrp="1"/>
          </p:cNvSpPr>
          <p:nvPr>
            <p:ph type="title"/>
          </p:nvPr>
        </p:nvSpPr>
        <p:spPr/>
        <p:txBody>
          <a:bodyPr/>
          <a:lstStyle/>
          <a:p>
            <a:pPr marR="0" rtl="0"/>
            <a:r>
              <a:rPr lang="en-US" b="1" i="0" u="none" strike="noStrike" kern="1600" baseline="0" dirty="0"/>
              <a:t>Management: Application</a:t>
            </a:r>
            <a:r>
              <a:rPr lang="en-US" b="1" i="0" u="none" strike="noStrike" kern="1600" dirty="0"/>
              <a:t> of Additional Dressing</a:t>
            </a:r>
            <a:endParaRPr lang="en-US" b="1" i="0" u="none" strike="noStrike" kern="1600" baseline="0" dirty="0"/>
          </a:p>
        </p:txBody>
      </p:sp>
      <p:sp>
        <p:nvSpPr>
          <p:cNvPr id="3" name="Text Placeholder 2">
            <a:extLst>
              <a:ext uri="{FF2B5EF4-FFF2-40B4-BE49-F238E27FC236}">
                <a16:creationId xmlns:a16="http://schemas.microsoft.com/office/drawing/2014/main" xmlns="" id="{43ABDC27-0234-49AC-B4B0-B28297CED213}"/>
              </a:ext>
            </a:extLst>
          </p:cNvPr>
          <p:cNvSpPr>
            <a:spLocks noGrp="1"/>
          </p:cNvSpPr>
          <p:nvPr>
            <p:ph type="body" idx="1"/>
          </p:nvPr>
        </p:nvSpPr>
        <p:spPr>
          <a:xfrm>
            <a:off x="891540" y="2203704"/>
            <a:ext cx="10779094" cy="3986213"/>
          </a:xfrm>
        </p:spPr>
        <p:txBody>
          <a:bodyPr/>
          <a:lstStyle/>
          <a:p>
            <a:r>
              <a:rPr lang="en-US" u="none" strike="noStrike" baseline="0" dirty="0"/>
              <a:t>For non-life-threatening bleeding not controlled by the initial application of a dressing, add additional sterile dressings over the initial dressing. </a:t>
            </a:r>
          </a:p>
          <a:p>
            <a:r>
              <a:rPr lang="en-US" u="none" strike="noStrike" baseline="0" dirty="0"/>
              <a:t>Once applied, do not remove the original dressing.</a:t>
            </a:r>
          </a:p>
          <a:p>
            <a:pPr lvl="1"/>
            <a:r>
              <a:rPr lang="en-US" u="none" strike="noStrike" baseline="0" dirty="0"/>
              <a:t>Instead, add to the base layer.</a:t>
            </a:r>
          </a:p>
          <a:p>
            <a:pPr lvl="1"/>
            <a:r>
              <a:rPr lang="en-US" dirty="0"/>
              <a:t>R</a:t>
            </a:r>
            <a:r>
              <a:rPr lang="en-US" u="none" strike="noStrike" baseline="0" dirty="0"/>
              <a:t>emoving the primary dressing will disrupt any clotting that has occurred and cause additional bleeding.</a:t>
            </a:r>
          </a:p>
          <a:p>
            <a:pPr lvl="1"/>
            <a:r>
              <a:rPr lang="en-US" u="none" strike="noStrike" baseline="0" dirty="0"/>
              <a:t>Continue to place pressure on the wound with both hands.</a:t>
            </a:r>
          </a:p>
          <a:p>
            <a:pPr lvl="1"/>
            <a:r>
              <a:rPr lang="en-US" u="none" strike="noStrike" baseline="0" dirty="0"/>
              <a:t>If bleeding continues, additional measures are needed.</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3009514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B5012-51F0-47A2-9C80-71890BC7CC58}"/>
              </a:ext>
            </a:extLst>
          </p:cNvPr>
          <p:cNvSpPr>
            <a:spLocks noGrp="1"/>
          </p:cNvSpPr>
          <p:nvPr>
            <p:ph type="title"/>
          </p:nvPr>
        </p:nvSpPr>
        <p:spPr/>
        <p:txBody>
          <a:bodyPr/>
          <a:lstStyle/>
          <a:p>
            <a:pPr marR="0" rtl="0"/>
            <a:r>
              <a:rPr lang="en-US" b="1" i="0" u="none" strike="noStrike" kern="1600" baseline="0" dirty="0"/>
              <a:t>Management: Compression Dressing</a:t>
            </a:r>
          </a:p>
        </p:txBody>
      </p:sp>
      <p:sp>
        <p:nvSpPr>
          <p:cNvPr id="3" name="Text Placeholder 2">
            <a:extLst>
              <a:ext uri="{FF2B5EF4-FFF2-40B4-BE49-F238E27FC236}">
                <a16:creationId xmlns:a16="http://schemas.microsoft.com/office/drawing/2014/main" xmlns="" id="{B0751993-477D-4360-BF7E-84EC96911707}"/>
              </a:ext>
            </a:extLst>
          </p:cNvPr>
          <p:cNvSpPr>
            <a:spLocks noGrp="1"/>
          </p:cNvSpPr>
          <p:nvPr>
            <p:ph type="body" idx="1"/>
          </p:nvPr>
        </p:nvSpPr>
        <p:spPr>
          <a:xfrm>
            <a:off x="891540" y="2459981"/>
            <a:ext cx="10779094" cy="3042747"/>
          </a:xfrm>
        </p:spPr>
        <p:txBody>
          <a:bodyPr/>
          <a:lstStyle/>
          <a:p>
            <a:pPr>
              <a:buClr>
                <a:schemeClr val="tx2"/>
              </a:buClr>
            </a:pPr>
            <a:r>
              <a:rPr lang="en-US" u="dbl" dirty="0">
                <a:solidFill>
                  <a:srgbClr val="C00000"/>
                </a:solidFill>
              </a:rPr>
              <a:t>Compression Dressing</a:t>
            </a:r>
          </a:p>
          <a:p>
            <a:r>
              <a:rPr lang="en-US" dirty="0"/>
              <a:t>Also known as a Pressure Dressing</a:t>
            </a:r>
          </a:p>
          <a:p>
            <a:r>
              <a:rPr lang="en-US" dirty="0"/>
              <a:t>Once bleeding is controlled, m</a:t>
            </a:r>
            <a:r>
              <a:rPr lang="en-US" u="none" strike="noStrike" baseline="0" dirty="0"/>
              <a:t>aintain direct pressure on </a:t>
            </a:r>
            <a:r>
              <a:rPr lang="en-US" dirty="0"/>
              <a:t>the</a:t>
            </a:r>
            <a:r>
              <a:rPr lang="en-US" u="none" strike="noStrike" baseline="0" dirty="0"/>
              <a:t> wound.</a:t>
            </a:r>
          </a:p>
          <a:p>
            <a:pPr lvl="1"/>
            <a:r>
              <a:rPr lang="en-US" dirty="0"/>
              <a:t>S</a:t>
            </a:r>
            <a:r>
              <a:rPr lang="en-US" u="none" strike="noStrike" baseline="0" dirty="0"/>
              <a:t>ecured in place by a firmly applied roller bandage</a:t>
            </a:r>
          </a:p>
          <a:p>
            <a:pPr lvl="1"/>
            <a:r>
              <a:rPr lang="en-US" u="none" strike="noStrike" baseline="0" dirty="0"/>
              <a:t>When two OEC technicians are available, one should hold direct pressure with both hands over the wound while the second OEC technician applies the pressure dressing, removing the first person’s hand as it is positioned.</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31785477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DA957-A372-4502-BBAD-A34743F1663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Compression Dressing</a:t>
            </a:r>
          </a:p>
        </p:txBody>
      </p:sp>
      <p:sp>
        <p:nvSpPr>
          <p:cNvPr id="3" name="Text Placeholder 2">
            <a:extLst>
              <a:ext uri="{FF2B5EF4-FFF2-40B4-BE49-F238E27FC236}">
                <a16:creationId xmlns:a16="http://schemas.microsoft.com/office/drawing/2014/main" xmlns="" id="{CD8DF2D0-0CF9-464D-AAB3-624BB1E69005}"/>
              </a:ext>
            </a:extLst>
          </p:cNvPr>
          <p:cNvSpPr>
            <a:spLocks noGrp="1"/>
          </p:cNvSpPr>
          <p:nvPr>
            <p:ph sz="half" idx="1"/>
          </p:nvPr>
        </p:nvSpPr>
        <p:spPr>
          <a:xfrm>
            <a:off x="914400" y="1461052"/>
            <a:ext cx="4855464" cy="4729436"/>
          </a:xfrm>
        </p:spPr>
        <p:txBody>
          <a:bodyPr>
            <a:normAutofit lnSpcReduction="10000"/>
          </a:bodyPr>
          <a:lstStyle/>
          <a:p>
            <a:pPr marR="0" lvl="0" rtl="0"/>
            <a:r>
              <a:rPr lang="en-US" u="none" strike="noStrike" baseline="0" dirty="0"/>
              <a:t>To apply a </a:t>
            </a:r>
            <a:r>
              <a:rPr lang="en-US" u="none" strike="noStrike" baseline="0" dirty="0">
                <a:solidFill>
                  <a:schemeClr val="tx2"/>
                </a:solidFill>
              </a:rPr>
              <a:t>compression (pressure) </a:t>
            </a:r>
            <a:r>
              <a:rPr lang="en-US" u="none" strike="noStrike" baseline="0" dirty="0"/>
              <a:t>dressing, begin distal to the injury and wrap roller bandage over dressing, all the time moving proximally and tying the knot directly over the wound.</a:t>
            </a:r>
          </a:p>
          <a:p>
            <a:pPr marR="0" lvl="0" rtl="0"/>
            <a:r>
              <a:rPr lang="en-US" dirty="0"/>
              <a:t>C</a:t>
            </a:r>
            <a:r>
              <a:rPr lang="en-US" u="none" strike="noStrike" baseline="0" dirty="0"/>
              <a:t>ravat can be applied to add more pressure. </a:t>
            </a:r>
          </a:p>
          <a:p>
            <a:pPr lvl="1"/>
            <a:r>
              <a:rPr lang="en-US" u="none" strike="noStrike" baseline="0" dirty="0"/>
              <a:t>Cravat wrapped around the wound several times and then tied tightly over the wound will work. </a:t>
            </a:r>
          </a:p>
          <a:p>
            <a:r>
              <a:rPr lang="en-US" u="none" strike="noStrike" baseline="0" dirty="0"/>
              <a:t>Check CMS distally before and after applying the pressure dressing.</a:t>
            </a:r>
          </a:p>
        </p:txBody>
      </p:sp>
      <p:grpSp>
        <p:nvGrpSpPr>
          <p:cNvPr id="10" name="Group 9"/>
          <p:cNvGrpSpPr/>
          <p:nvPr/>
        </p:nvGrpSpPr>
        <p:grpSpPr>
          <a:xfrm>
            <a:off x="10245355" y="650490"/>
            <a:ext cx="1502046" cy="1348508"/>
            <a:chOff x="9538284" y="502721"/>
            <a:chExt cx="1502046"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pic>
        <p:nvPicPr>
          <p:cNvPr id="24578" name="Picture 2" descr="Photo A shows an O E C technician wearing a pair of gloves, and applying pressure dressing on the leg wound of a patient by wrapping the roller bandage starting at the distal aspect of the injury and wrapping in a proximal direction. Photo B shows a cravat knotted over the wound to secure the roller bandage in place and to increase pressure." title="Photos show wrapping of bandage and tying of cravat kn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228" y="1842102"/>
            <a:ext cx="267970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7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06F09-0548-4DD8-8287-8C2BAE7D780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Compression Dressing</a:t>
            </a:r>
            <a:endParaRPr lang="en-US" b="1" i="0" u="none" strike="noStrike" kern="1600" baseline="0" dirty="0"/>
          </a:p>
        </p:txBody>
      </p:sp>
      <p:sp>
        <p:nvSpPr>
          <p:cNvPr id="3" name="Text Placeholder 2">
            <a:extLst>
              <a:ext uri="{FF2B5EF4-FFF2-40B4-BE49-F238E27FC236}">
                <a16:creationId xmlns:a16="http://schemas.microsoft.com/office/drawing/2014/main" xmlns="" id="{5AD2BF74-5FF7-4D4A-BC14-7B8AA3CED5C1}"/>
              </a:ext>
            </a:extLst>
          </p:cNvPr>
          <p:cNvSpPr>
            <a:spLocks noGrp="1"/>
          </p:cNvSpPr>
          <p:nvPr>
            <p:ph sz="half" idx="1"/>
          </p:nvPr>
        </p:nvSpPr>
        <p:spPr>
          <a:xfrm>
            <a:off x="914400" y="2245360"/>
            <a:ext cx="5067300" cy="3945127"/>
          </a:xfrm>
        </p:spPr>
        <p:txBody>
          <a:bodyPr>
            <a:normAutofit/>
          </a:bodyPr>
          <a:lstStyle/>
          <a:p>
            <a:r>
              <a:rPr lang="en-US" sz="2400" u="none" strike="noStrike" baseline="0" dirty="0"/>
              <a:t>A pressure dressing using a cravat can then replace your hands if the bleeding is controlled.</a:t>
            </a:r>
            <a:endParaRPr lang="en-US" sz="2400" dirty="0"/>
          </a:p>
          <a:p>
            <a:r>
              <a:rPr lang="en-US" sz="2400" dirty="0"/>
              <a:t>DO NOT USE </a:t>
            </a:r>
            <a:r>
              <a:rPr lang="en-US" sz="2400" u="none" strike="noStrike" baseline="0" dirty="0"/>
              <a:t>on the neck, where you must continue to maintain pressure with your hands.</a:t>
            </a:r>
          </a:p>
        </p:txBody>
      </p:sp>
      <p:grpSp>
        <p:nvGrpSpPr>
          <p:cNvPr id="10" name="Group 9"/>
          <p:cNvGrpSpPr/>
          <p:nvPr/>
        </p:nvGrpSpPr>
        <p:grpSpPr>
          <a:xfrm>
            <a:off x="10245355" y="650490"/>
            <a:ext cx="1502046" cy="1348508"/>
            <a:chOff x="9538284" y="502721"/>
            <a:chExt cx="1502046"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pic>
        <p:nvPicPr>
          <p:cNvPr id="25602" name="Picture 2" descr="Photo shows a wound packed with Hemostatic dres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749" y="2688560"/>
            <a:ext cx="3699204" cy="257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0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3F503-9F9E-4CFE-9D76-93B6CF7EF680}"/>
              </a:ext>
            </a:extLst>
          </p:cNvPr>
          <p:cNvSpPr>
            <a:spLocks noGrp="1"/>
          </p:cNvSpPr>
          <p:nvPr>
            <p:ph type="title"/>
          </p:nvPr>
        </p:nvSpPr>
        <p:spPr/>
        <p:txBody>
          <a:bodyPr/>
          <a:lstStyle/>
          <a:p>
            <a:pPr marR="0" rtl="0"/>
            <a:r>
              <a:rPr lang="en-US" b="1" i="0" u="none" strike="noStrike" kern="1600" baseline="0" dirty="0"/>
              <a:t>Management: Severe Life-Threatening Bleed</a:t>
            </a:r>
          </a:p>
        </p:txBody>
      </p:sp>
      <p:sp>
        <p:nvSpPr>
          <p:cNvPr id="3" name="Text Placeholder 2">
            <a:extLst>
              <a:ext uri="{FF2B5EF4-FFF2-40B4-BE49-F238E27FC236}">
                <a16:creationId xmlns:a16="http://schemas.microsoft.com/office/drawing/2014/main" xmlns="" id="{A98538CE-F696-47D1-9BE0-E96E3E36F944}"/>
              </a:ext>
            </a:extLst>
          </p:cNvPr>
          <p:cNvSpPr>
            <a:spLocks noGrp="1"/>
          </p:cNvSpPr>
          <p:nvPr>
            <p:ph type="body" idx="1"/>
          </p:nvPr>
        </p:nvSpPr>
        <p:spPr>
          <a:xfrm>
            <a:off x="891540" y="2326640"/>
            <a:ext cx="10779094" cy="3863278"/>
          </a:xfrm>
        </p:spPr>
        <p:txBody>
          <a:bodyPr/>
          <a:lstStyle/>
          <a:p>
            <a:pPr>
              <a:spcBef>
                <a:spcPts val="900"/>
              </a:spcBef>
            </a:pPr>
            <a:r>
              <a:rPr lang="en-US" sz="2400" dirty="0"/>
              <a:t>“</a:t>
            </a:r>
            <a:r>
              <a:rPr lang="en-US" sz="2400" u="none" strike="noStrike" baseline="0" dirty="0"/>
              <a:t>Stop the Bleed” is an educational program created for prehospital providers.</a:t>
            </a:r>
          </a:p>
          <a:p>
            <a:pPr lvl="1">
              <a:spcBef>
                <a:spcPts val="900"/>
              </a:spcBef>
            </a:pPr>
            <a:r>
              <a:rPr lang="en-US" sz="2400" dirty="0"/>
              <a:t>S</a:t>
            </a:r>
            <a:r>
              <a:rPr lang="en-US" sz="2400" u="none" strike="noStrike" baseline="0" dirty="0"/>
              <a:t>tep-by-step approach for controlling life-threatening bleeding</a:t>
            </a:r>
          </a:p>
          <a:p>
            <a:pPr>
              <a:spcBef>
                <a:spcPts val="900"/>
              </a:spcBef>
            </a:pPr>
            <a:r>
              <a:rPr lang="en-US" sz="2400" dirty="0"/>
              <a:t>P</a:t>
            </a:r>
            <a:r>
              <a:rPr lang="en-US" sz="2400" u="none" strike="noStrike" baseline="0" dirty="0"/>
              <a:t>rimary principles of the program include:</a:t>
            </a:r>
          </a:p>
          <a:p>
            <a:pPr lvl="1">
              <a:spcBef>
                <a:spcPts val="900"/>
              </a:spcBef>
            </a:pPr>
            <a:r>
              <a:rPr lang="en-US" sz="2400" dirty="0"/>
              <a:t>N</a:t>
            </a:r>
            <a:r>
              <a:rPr lang="en-US" sz="2400" u="none" strike="noStrike" baseline="0" dirty="0"/>
              <a:t>otifying the EMS system of a patient with severe bleeding</a:t>
            </a:r>
          </a:p>
          <a:p>
            <a:pPr lvl="1">
              <a:spcBef>
                <a:spcPts val="900"/>
              </a:spcBef>
            </a:pPr>
            <a:r>
              <a:rPr lang="en-US" sz="2400" dirty="0"/>
              <a:t>F</a:t>
            </a:r>
            <a:r>
              <a:rPr lang="en-US" sz="2400" u="none" strike="noStrike" baseline="0" dirty="0"/>
              <a:t>inding the source of the bleed</a:t>
            </a:r>
          </a:p>
          <a:p>
            <a:pPr lvl="1">
              <a:spcBef>
                <a:spcPts val="900"/>
              </a:spcBef>
            </a:pPr>
            <a:r>
              <a:rPr lang="en-US" sz="2400" dirty="0"/>
              <a:t>A</a:t>
            </a:r>
            <a:r>
              <a:rPr lang="en-US" sz="2400" u="none" strike="noStrike" baseline="0" dirty="0"/>
              <a:t>pplying pressure to stop the bleeding</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2294335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3F503-9F9E-4CFE-9D76-93B6CF7EF680}"/>
              </a:ext>
            </a:extLst>
          </p:cNvPr>
          <p:cNvSpPr>
            <a:spLocks noGrp="1"/>
          </p:cNvSpPr>
          <p:nvPr>
            <p:ph type="title"/>
          </p:nvPr>
        </p:nvSpPr>
        <p:spPr/>
        <p:txBody>
          <a:bodyPr/>
          <a:lstStyle/>
          <a:p>
            <a:pPr marR="0" rtl="0"/>
            <a:r>
              <a:rPr lang="en-US" b="1" i="0" u="none" strike="noStrike" kern="1600" baseline="0" dirty="0"/>
              <a:t>Management: Severe Life-Threatening Bleed</a:t>
            </a:r>
          </a:p>
        </p:txBody>
      </p:sp>
      <p:sp>
        <p:nvSpPr>
          <p:cNvPr id="3" name="Text Placeholder 2">
            <a:extLst>
              <a:ext uri="{FF2B5EF4-FFF2-40B4-BE49-F238E27FC236}">
                <a16:creationId xmlns:a16="http://schemas.microsoft.com/office/drawing/2014/main" xmlns="" id="{A98538CE-F696-47D1-9BE0-E96E3E36F944}"/>
              </a:ext>
            </a:extLst>
          </p:cNvPr>
          <p:cNvSpPr>
            <a:spLocks noGrp="1"/>
          </p:cNvSpPr>
          <p:nvPr>
            <p:ph type="body" idx="1"/>
          </p:nvPr>
        </p:nvSpPr>
        <p:spPr>
          <a:xfrm>
            <a:off x="891540" y="2346960"/>
            <a:ext cx="10779094" cy="3842958"/>
          </a:xfrm>
        </p:spPr>
        <p:txBody>
          <a:bodyPr/>
          <a:lstStyle/>
          <a:p>
            <a:pPr>
              <a:spcBef>
                <a:spcPts val="900"/>
              </a:spcBef>
            </a:pPr>
            <a:r>
              <a:rPr lang="en-US" sz="2400" dirty="0"/>
              <a:t>N</a:t>
            </a:r>
            <a:r>
              <a:rPr lang="en-US" sz="2400" u="none" strike="noStrike" baseline="0" dirty="0"/>
              <a:t>otify dispatch to call EMS. </a:t>
            </a:r>
          </a:p>
          <a:p>
            <a:pPr>
              <a:spcBef>
                <a:spcPts val="900"/>
              </a:spcBef>
            </a:pPr>
            <a:r>
              <a:rPr lang="en-US" sz="2400" u="none" strike="noStrike" baseline="0" dirty="0"/>
              <a:t>To stop severe bleeding, first cover the wound with a sterile dressing or clean cloth and apply pressure with both gloved hands. </a:t>
            </a:r>
          </a:p>
          <a:p>
            <a:pPr lvl="1">
              <a:spcBef>
                <a:spcPts val="900"/>
              </a:spcBef>
            </a:pPr>
            <a:r>
              <a:rPr lang="en-US" sz="2400" dirty="0"/>
              <a:t>T</a:t>
            </a:r>
            <a:r>
              <a:rPr lang="en-US" sz="2400" u="none" strike="noStrike" baseline="0" dirty="0"/>
              <a:t>ourniquet, or pack wound with gauze or a clean cloth and apply pressure with both hands. </a:t>
            </a:r>
          </a:p>
          <a:p>
            <a:pPr lvl="1">
              <a:spcBef>
                <a:spcPts val="900"/>
              </a:spcBef>
            </a:pPr>
            <a:r>
              <a:rPr lang="en-US" sz="2400" u="none" strike="noStrike" baseline="0" dirty="0"/>
              <a:t>Hemostatic dressings may also be used in treating severe bleeding.</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11433877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06F09-0548-4DD8-8287-8C2BAE7D7804}"/>
              </a:ext>
            </a:extLst>
          </p:cNvPr>
          <p:cNvSpPr>
            <a:spLocks noGrp="1"/>
          </p:cNvSpPr>
          <p:nvPr>
            <p:ph type="title"/>
          </p:nvPr>
        </p:nvSpPr>
        <p:spPr/>
        <p:txBody>
          <a:bodyPr/>
          <a:lstStyle/>
          <a:p>
            <a:pPr marR="0" rtl="0"/>
            <a:r>
              <a:rPr lang="en-US" b="1" i="0" u="none" strike="noStrike" kern="1600" baseline="0" dirty="0"/>
              <a:t>Management: Packing the Wound</a:t>
            </a:r>
          </a:p>
        </p:txBody>
      </p:sp>
      <p:sp>
        <p:nvSpPr>
          <p:cNvPr id="3" name="Text Placeholder 2">
            <a:extLst>
              <a:ext uri="{FF2B5EF4-FFF2-40B4-BE49-F238E27FC236}">
                <a16:creationId xmlns:a16="http://schemas.microsoft.com/office/drawing/2014/main" xmlns="" id="{5AD2BF74-5FF7-4D4A-BC14-7B8AA3CED5C1}"/>
              </a:ext>
            </a:extLst>
          </p:cNvPr>
          <p:cNvSpPr>
            <a:spLocks noGrp="1"/>
          </p:cNvSpPr>
          <p:nvPr>
            <p:ph type="body" idx="1"/>
          </p:nvPr>
        </p:nvSpPr>
        <p:spPr/>
        <p:txBody>
          <a:bodyPr numCol="1"/>
          <a:lstStyle/>
          <a:p>
            <a:r>
              <a:rPr lang="en-US" dirty="0"/>
              <a:t>Fill the wound with gauze, </a:t>
            </a:r>
            <a:r>
              <a:rPr lang="en-US" u="dbl" dirty="0">
                <a:solidFill>
                  <a:srgbClr val="C00000"/>
                </a:solidFill>
              </a:rPr>
              <a:t>hemostatic dressing</a:t>
            </a:r>
            <a:r>
              <a:rPr lang="en-US" dirty="0"/>
              <a:t>, or a clean cloth, and then apply pressure with both hands.</a:t>
            </a:r>
            <a:endParaRPr lang="en-US" u="none" strike="noStrike" baseline="0" dirty="0"/>
          </a:p>
          <a:p>
            <a:r>
              <a:rPr lang="en-US" u="none" strike="noStrike" baseline="0" dirty="0"/>
              <a:t>Technique that is necessary for life-threatening bleeding from locations where a tourniquet cannot be used:</a:t>
            </a:r>
          </a:p>
          <a:p>
            <a:endParaRPr lang="en-US" dirty="0"/>
          </a:p>
          <a:p>
            <a:endParaRPr lang="en-US" dirty="0"/>
          </a:p>
          <a:p>
            <a:r>
              <a:rPr lang="en-US" dirty="0"/>
              <a:t>Can also be used on large or deep extremity wounds with severe bleeding when tourniquet is not available</a:t>
            </a:r>
          </a:p>
          <a:p>
            <a:endParaRPr lang="en-US" u="none" strike="noStrike" baseline="0" dirty="0"/>
          </a:p>
        </p:txBody>
      </p:sp>
      <p:sp>
        <p:nvSpPr>
          <p:cNvPr id="8" name="TextBox 7"/>
          <p:cNvSpPr txBox="1"/>
          <p:nvPr/>
        </p:nvSpPr>
        <p:spPr>
          <a:xfrm>
            <a:off x="1402080" y="3814803"/>
            <a:ext cx="7782560" cy="1200329"/>
          </a:xfrm>
          <a:prstGeom prst="rect">
            <a:avLst/>
          </a:prstGeom>
          <a:noFill/>
        </p:spPr>
        <p:txBody>
          <a:bodyPr wrap="square" numCol="3" rtlCol="0">
            <a:spAutoFit/>
          </a:bodyPr>
          <a:lstStyle/>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Neck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Shoulder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Torso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Abdomen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Chest</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Groin </a:t>
            </a:r>
          </a:p>
        </p:txBody>
      </p:sp>
      <p:grpSp>
        <p:nvGrpSpPr>
          <p:cNvPr id="9" name="Group 8"/>
          <p:cNvGrpSpPr/>
          <p:nvPr/>
        </p:nvGrpSpPr>
        <p:grpSpPr>
          <a:xfrm>
            <a:off x="10245355" y="650490"/>
            <a:ext cx="1502046" cy="1348508"/>
            <a:chOff x="9538284" y="502721"/>
            <a:chExt cx="1502046"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37644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4CB55F-73DF-49D4-85FB-97149D118033}"/>
              </a:ext>
            </a:extLst>
          </p:cNvPr>
          <p:cNvSpPr>
            <a:spLocks noGrp="1"/>
          </p:cNvSpPr>
          <p:nvPr>
            <p:ph type="title"/>
          </p:nvPr>
        </p:nvSpPr>
        <p:spPr>
          <a:xfrm>
            <a:off x="13335" y="354949"/>
            <a:ext cx="12192000" cy="1002089"/>
          </a:xfrm>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199D7931-D355-4B78-BBC8-9B41455E7803}"/>
              </a:ext>
            </a:extLst>
          </p:cNvPr>
          <p:cNvSpPr>
            <a:spLocks noGrp="1"/>
          </p:cNvSpPr>
          <p:nvPr>
            <p:ph type="body" idx="1"/>
          </p:nvPr>
        </p:nvSpPr>
        <p:spPr>
          <a:xfrm>
            <a:off x="891540" y="2240797"/>
            <a:ext cx="10435590" cy="3608878"/>
          </a:xfrm>
        </p:spPr>
        <p:txBody>
          <a:bodyPr/>
          <a:lstStyle/>
          <a:p>
            <a:pPr marR="0" lvl="0" rtl="0"/>
            <a:r>
              <a:rPr lang="en-US" sz="2400" u="none" strike="noStrike" baseline="0" dirty="0"/>
              <a:t>Soft-tissue injuries are common occurrences in outdoor recreation and are an inherent risk of nearly every outdoor sport and activity.</a:t>
            </a:r>
          </a:p>
          <a:p>
            <a:pPr lvl="1"/>
            <a:r>
              <a:rPr lang="en-US" sz="2400" u="none" strike="noStrike" baseline="0" dirty="0"/>
              <a:t>These injuries</a:t>
            </a:r>
            <a:r>
              <a:rPr lang="en-US" sz="2400" u="none" strike="noStrike" dirty="0"/>
              <a:t> are </a:t>
            </a:r>
            <a:r>
              <a:rPr lang="en-US" sz="2400" u="none" strike="noStrike" baseline="0" dirty="0"/>
              <a:t>among the most common emergencies that OEC technicians will encounter. </a:t>
            </a:r>
          </a:p>
          <a:p>
            <a:pPr lvl="2"/>
            <a:r>
              <a:rPr lang="en-US" sz="2000" u="none" strike="noStrike" baseline="0" dirty="0"/>
              <a:t>Identifying various soft-tissue wounds, controlling external bleeding, and caring for these injuries are essential skills.</a:t>
            </a:r>
          </a:p>
        </p:txBody>
      </p:sp>
    </p:spTree>
    <p:extLst>
      <p:ext uri="{BB962C8B-B14F-4D97-AF65-F5344CB8AC3E}">
        <p14:creationId xmlns:p14="http://schemas.microsoft.com/office/powerpoint/2010/main" val="12318345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4D8AC-AF30-40E0-BF5B-57BAF06CB40D}"/>
              </a:ext>
            </a:extLst>
          </p:cNvPr>
          <p:cNvSpPr>
            <a:spLocks noGrp="1"/>
          </p:cNvSpPr>
          <p:nvPr>
            <p:ph type="title"/>
          </p:nvPr>
        </p:nvSpPr>
        <p:spPr/>
        <p:txBody>
          <a:bodyPr/>
          <a:lstStyle/>
          <a:p>
            <a:r>
              <a:rPr lang="en-US" dirty="0"/>
              <a:t>Management: Hemostatic Dressings</a:t>
            </a:r>
            <a:endParaRPr lang="en-US" b="1" i="0" u="none" strike="noStrike" kern="1600" baseline="0" dirty="0"/>
          </a:p>
        </p:txBody>
      </p:sp>
      <p:sp>
        <p:nvSpPr>
          <p:cNvPr id="3" name="Text Placeholder 2">
            <a:extLst>
              <a:ext uri="{FF2B5EF4-FFF2-40B4-BE49-F238E27FC236}">
                <a16:creationId xmlns:a16="http://schemas.microsoft.com/office/drawing/2014/main" xmlns="" id="{10F6D80B-3B8F-4BBA-B9DC-490C74269B88}"/>
              </a:ext>
            </a:extLst>
          </p:cNvPr>
          <p:cNvSpPr>
            <a:spLocks noGrp="1"/>
          </p:cNvSpPr>
          <p:nvPr>
            <p:ph type="body" idx="1"/>
          </p:nvPr>
        </p:nvSpPr>
        <p:spPr/>
        <p:txBody>
          <a:bodyPr/>
          <a:lstStyle/>
          <a:p>
            <a:r>
              <a:rPr lang="en-US" dirty="0"/>
              <a:t>C</a:t>
            </a:r>
            <a:r>
              <a:rPr lang="en-US" u="none" strike="noStrike" baseline="0" dirty="0"/>
              <a:t>ontains a topical hemostatic agent that promotes clotting</a:t>
            </a:r>
          </a:p>
          <a:p>
            <a:pPr lvl="1"/>
            <a:r>
              <a:rPr lang="en-US" u="none" strike="noStrike" baseline="0" dirty="0"/>
              <a:t>Originally used by the military successfully, then by EMS</a:t>
            </a:r>
          </a:p>
          <a:p>
            <a:pPr lvl="1"/>
            <a:r>
              <a:rPr lang="en-US" dirty="0"/>
              <a:t>S</a:t>
            </a:r>
            <a:r>
              <a:rPr lang="en-US" u="none" strike="noStrike" baseline="0" dirty="0"/>
              <a:t>ome ski patrols now have these dressings available. </a:t>
            </a:r>
          </a:p>
          <a:p>
            <a:pPr lvl="1"/>
            <a:r>
              <a:rPr lang="en-US" u="none" strike="noStrike" baseline="0" dirty="0"/>
              <a:t>A variety of sizes are sold individually wrapped in a vapor barrier. </a:t>
            </a:r>
          </a:p>
          <a:p>
            <a:pPr lvl="1"/>
            <a:r>
              <a:rPr lang="en-US" dirty="0"/>
              <a:t>L</a:t>
            </a:r>
            <a:r>
              <a:rPr lang="en-US" u="none" strike="noStrike" baseline="0" dirty="0"/>
              <a:t>atex-free</a:t>
            </a:r>
          </a:p>
          <a:p>
            <a:pPr lvl="1"/>
            <a:r>
              <a:rPr lang="en-US" dirty="0"/>
              <a:t>C</a:t>
            </a:r>
            <a:r>
              <a:rPr lang="en-US" u="none" strike="noStrike" baseline="0" dirty="0"/>
              <a:t>ost of these dressings and shelf life need to be considered when developing a local protocol for use of these products.</a:t>
            </a:r>
          </a:p>
          <a:p>
            <a:r>
              <a:rPr lang="en-US" dirty="0"/>
              <a:t>Dressings are not needed for small cuts and abrasions where bleeding can be controlled by simple means. </a:t>
            </a:r>
          </a:p>
          <a:p>
            <a:pPr lvl="1"/>
            <a:endParaRPr lang="en-US" u="none" strike="noStrike" baseline="0" dirty="0"/>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11780375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335DC-20F1-498E-9916-EE3BD04C7D0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a:t>
            </a:r>
            <a:r>
              <a:rPr lang="en-US" b="1" i="0" u="none" strike="noStrike" kern="1600" baseline="0" dirty="0"/>
              <a:t>Hemostatic Dressing</a:t>
            </a:r>
          </a:p>
        </p:txBody>
      </p:sp>
      <p:sp>
        <p:nvSpPr>
          <p:cNvPr id="3" name="Text Placeholder 2">
            <a:extLst>
              <a:ext uri="{FF2B5EF4-FFF2-40B4-BE49-F238E27FC236}">
                <a16:creationId xmlns:a16="http://schemas.microsoft.com/office/drawing/2014/main" xmlns="" id="{4363BAA1-EE4F-4DD8-9D9D-59B8E9870BDF}"/>
              </a:ext>
            </a:extLst>
          </p:cNvPr>
          <p:cNvSpPr>
            <a:spLocks noGrp="1"/>
          </p:cNvSpPr>
          <p:nvPr>
            <p:ph sz="half" idx="1"/>
          </p:nvPr>
        </p:nvSpPr>
        <p:spPr>
          <a:xfrm>
            <a:off x="914400" y="2275840"/>
            <a:ext cx="4855464" cy="3914648"/>
          </a:xfrm>
        </p:spPr>
        <p:txBody>
          <a:bodyPr>
            <a:noAutofit/>
          </a:bodyPr>
          <a:lstStyle/>
          <a:p>
            <a:pPr marL="457200" lvl="1" indent="0">
              <a:buNone/>
            </a:pPr>
            <a:r>
              <a:rPr lang="en-US" sz="2400" dirty="0"/>
              <a:t>“Recommend the use of hemostatic gauze where direct pressure alone is ineffective or not practical, and in cases where tourniquet application is not possible due to anatomic limitations.” -- American College of Surgeons, 2014</a:t>
            </a:r>
          </a:p>
        </p:txBody>
      </p:sp>
      <p:grpSp>
        <p:nvGrpSpPr>
          <p:cNvPr id="10" name="Group 9"/>
          <p:cNvGrpSpPr/>
          <p:nvPr/>
        </p:nvGrpSpPr>
        <p:grpSpPr>
          <a:xfrm>
            <a:off x="10245355" y="650490"/>
            <a:ext cx="1502046" cy="1348508"/>
            <a:chOff x="9538284" y="502721"/>
            <a:chExt cx="1502046"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pic>
        <p:nvPicPr>
          <p:cNvPr id="26626" name="Picture 2" descr="Photo shows a pack of Hemostatic dressing labeled celox gauze, z fold Hemostatic dressing and a rectangular strip of Hemostatic dressing arranged in z fo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5157" y="2395544"/>
            <a:ext cx="3468140" cy="309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335DC-20F1-498E-9916-EE3BD04C7D09}"/>
              </a:ext>
            </a:extLst>
          </p:cNvPr>
          <p:cNvSpPr>
            <a:spLocks noGrp="1"/>
          </p:cNvSpPr>
          <p:nvPr>
            <p:ph type="title"/>
          </p:nvPr>
        </p:nvSpPr>
        <p:spPr/>
        <p:txBody>
          <a:bodyPr/>
          <a:lstStyle/>
          <a:p>
            <a:r>
              <a:rPr lang="en-US" kern="1600" dirty="0"/>
              <a:t>Management: Hemostatic Dressing</a:t>
            </a:r>
            <a:endParaRPr lang="en-US" b="1" i="0" u="none" strike="noStrike" kern="1600" baseline="0" dirty="0"/>
          </a:p>
        </p:txBody>
      </p:sp>
      <p:sp>
        <p:nvSpPr>
          <p:cNvPr id="3" name="Text Placeholder 2">
            <a:extLst>
              <a:ext uri="{FF2B5EF4-FFF2-40B4-BE49-F238E27FC236}">
                <a16:creationId xmlns:a16="http://schemas.microsoft.com/office/drawing/2014/main" xmlns="" id="{4363BAA1-EE4F-4DD8-9D9D-59B8E9870BDF}"/>
              </a:ext>
            </a:extLst>
          </p:cNvPr>
          <p:cNvSpPr>
            <a:spLocks noGrp="1"/>
          </p:cNvSpPr>
          <p:nvPr>
            <p:ph type="body" idx="1"/>
          </p:nvPr>
        </p:nvSpPr>
        <p:spPr>
          <a:xfrm>
            <a:off x="891540" y="2563580"/>
            <a:ext cx="10779094" cy="3249391"/>
          </a:xfrm>
        </p:spPr>
        <p:txBody>
          <a:bodyPr/>
          <a:lstStyle/>
          <a:p>
            <a:r>
              <a:rPr lang="en-US" dirty="0"/>
              <a:t>Hemostatic dressings must be placed directly on the wound to be effective.</a:t>
            </a:r>
          </a:p>
          <a:p>
            <a:pPr lvl="0"/>
            <a:r>
              <a:rPr lang="en-US" dirty="0"/>
              <a:t>Apply direct pressure first to the wound to stop the bleeding; then apply the hemostatic dressing as the first layer and add more sterile gauze on top.</a:t>
            </a:r>
          </a:p>
          <a:p>
            <a:pPr lvl="0"/>
            <a:r>
              <a:rPr lang="en-US" dirty="0"/>
              <a:t> Make this into a pressure dressing.</a:t>
            </a:r>
          </a:p>
          <a:p>
            <a:endParaRPr lang="en-US" dirty="0"/>
          </a:p>
          <a:p>
            <a:pPr marR="0" lvl="0" rtl="0"/>
            <a:endParaRPr lang="en-US" u="none" strike="noStrike" baseline="0" dirty="0"/>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10232013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7712C-C278-4024-B305-4FD85BC99DFD}"/>
              </a:ext>
            </a:extLst>
          </p:cNvPr>
          <p:cNvSpPr>
            <a:spLocks noGrp="1"/>
          </p:cNvSpPr>
          <p:nvPr>
            <p:ph type="title"/>
          </p:nvPr>
        </p:nvSpPr>
        <p:spPr>
          <a:xfrm>
            <a:off x="0" y="149445"/>
            <a:ext cx="12192000" cy="1002089"/>
          </a:xfrm>
        </p:spPr>
        <p:txBody>
          <a:bodyPr/>
          <a:lstStyle/>
          <a:p>
            <a:pPr marR="0" rtl="0"/>
            <a:r>
              <a:rPr lang="en-US" b="1" i="0" u="none" strike="noStrike" kern="1600" baseline="0" dirty="0"/>
              <a:t>Management: Tourniquets</a:t>
            </a:r>
          </a:p>
        </p:txBody>
      </p:sp>
      <p:sp>
        <p:nvSpPr>
          <p:cNvPr id="3" name="Text Placeholder 2">
            <a:extLst>
              <a:ext uri="{FF2B5EF4-FFF2-40B4-BE49-F238E27FC236}">
                <a16:creationId xmlns:a16="http://schemas.microsoft.com/office/drawing/2014/main" xmlns="" id="{098C62DD-4040-4E6D-8149-B62CA96F0D26}"/>
              </a:ext>
            </a:extLst>
          </p:cNvPr>
          <p:cNvSpPr>
            <a:spLocks noGrp="1"/>
          </p:cNvSpPr>
          <p:nvPr>
            <p:ph type="body" idx="1"/>
          </p:nvPr>
        </p:nvSpPr>
        <p:spPr/>
        <p:txBody>
          <a:bodyPr/>
          <a:lstStyle/>
          <a:p>
            <a:r>
              <a:rPr lang="en-US" u="none" strike="noStrike" baseline="0" dirty="0"/>
              <a:t>The use of a tourniquet to control severe bleeding in an extremity is well accepted. </a:t>
            </a:r>
          </a:p>
          <a:p>
            <a:pPr lvl="1"/>
            <a:r>
              <a:rPr lang="en-US" dirty="0"/>
              <a:t>U</a:t>
            </a:r>
            <a:r>
              <a:rPr lang="en-US" u="none" strike="noStrike" baseline="0" dirty="0"/>
              <a:t>se only on extremities. </a:t>
            </a:r>
          </a:p>
          <a:p>
            <a:pPr marR="0" lvl="0" rtl="0"/>
            <a:r>
              <a:rPr lang="en-US" u="none" strike="noStrike" baseline="0" dirty="0"/>
              <a:t>If the bleeding is severe and places patient at great risk for bleeding to death (also knowns as </a:t>
            </a:r>
            <a:r>
              <a:rPr lang="en-US" u="dbl" strike="noStrike" dirty="0">
                <a:solidFill>
                  <a:srgbClr val="C00000"/>
                </a:solidFill>
              </a:rPr>
              <a:t>exsanguination</a:t>
            </a:r>
            <a:r>
              <a:rPr lang="en-US" u="none" strike="noStrike" baseline="0" dirty="0"/>
              <a:t>),</a:t>
            </a:r>
            <a:r>
              <a:rPr lang="en-US" u="none" strike="noStrike" dirty="0"/>
              <a:t> </a:t>
            </a:r>
            <a:r>
              <a:rPr lang="en-US" u="none" strike="noStrike" baseline="0" dirty="0"/>
              <a:t>a tourniquet can be lifesaving and needs to be applied. </a:t>
            </a:r>
            <a:endParaRPr lang="en-US" u="none" strike="noStrike" baseline="0" dirty="0">
              <a:solidFill>
                <a:srgbClr val="FF0000"/>
              </a:solidFill>
            </a:endParaRPr>
          </a:p>
          <a:p>
            <a:pPr lvl="1"/>
            <a:r>
              <a:rPr lang="en-US" dirty="0"/>
              <a:t>E</a:t>
            </a:r>
            <a:r>
              <a:rPr lang="en-US" u="none" strike="noStrike" baseline="0" dirty="0"/>
              <a:t>ffective method to completely stop blood flow distal to the area of application</a:t>
            </a:r>
          </a:p>
          <a:p>
            <a:pPr lvl="1"/>
            <a:r>
              <a:rPr lang="en-US" dirty="0"/>
              <a:t>Applied only when hemorrhaging from an extremity cannot be controlled by other methods</a:t>
            </a:r>
          </a:p>
          <a:p>
            <a:pPr lvl="1"/>
            <a:endParaRPr lang="en-US" u="none" strike="noStrike" baseline="0" dirty="0"/>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22194159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C67A7-D00E-4C72-A4A9-2F1A2F7239A4}"/>
              </a:ext>
            </a:extLst>
          </p:cNvPr>
          <p:cNvSpPr>
            <a:spLocks noGrp="1"/>
          </p:cNvSpPr>
          <p:nvPr>
            <p:ph type="title"/>
          </p:nvPr>
        </p:nvSpPr>
        <p:spPr/>
        <p:txBody>
          <a:bodyPr/>
          <a:lstStyle/>
          <a:p>
            <a:r>
              <a:rPr lang="en-US" kern="1600" dirty="0"/>
              <a:t>Management: Tourniquets</a:t>
            </a:r>
            <a:endParaRPr lang="en-US" b="1" i="0" u="none" strike="noStrike" kern="1600" baseline="0" dirty="0"/>
          </a:p>
        </p:txBody>
      </p:sp>
      <p:sp>
        <p:nvSpPr>
          <p:cNvPr id="3" name="Text Placeholder 2">
            <a:extLst>
              <a:ext uri="{FF2B5EF4-FFF2-40B4-BE49-F238E27FC236}">
                <a16:creationId xmlns:a16="http://schemas.microsoft.com/office/drawing/2014/main" xmlns="" id="{208C6575-8EC6-4740-8042-A41FF3C7C8CC}"/>
              </a:ext>
            </a:extLst>
          </p:cNvPr>
          <p:cNvSpPr>
            <a:spLocks noGrp="1"/>
          </p:cNvSpPr>
          <p:nvPr>
            <p:ph type="body" idx="1"/>
          </p:nvPr>
        </p:nvSpPr>
        <p:spPr>
          <a:xfrm>
            <a:off x="878205" y="1757455"/>
            <a:ext cx="10435590" cy="4670054"/>
          </a:xfrm>
        </p:spPr>
        <p:txBody>
          <a:bodyPr/>
          <a:lstStyle/>
          <a:p>
            <a:pPr marR="0" lvl="0" rtl="0"/>
            <a:r>
              <a:rPr lang="en-US" u="none" strike="noStrike" baseline="0" dirty="0"/>
              <a:t>Two situations that might warrant use of a tourniquet immediately are:</a:t>
            </a:r>
          </a:p>
          <a:p>
            <a:pPr marL="914400" lvl="1" indent="-457200">
              <a:buFont typeface="+mj-lt"/>
              <a:buAutoNum type="arabicPeriod"/>
            </a:pPr>
            <a:r>
              <a:rPr lang="en-US" dirty="0"/>
              <a:t>U</a:t>
            </a:r>
            <a:r>
              <a:rPr lang="en-US" u="none" strike="noStrike" baseline="0" dirty="0"/>
              <a:t>nable to control severe bleeding with direct pressure</a:t>
            </a:r>
          </a:p>
          <a:p>
            <a:pPr marL="914400" lvl="1" indent="-457200">
              <a:buFont typeface="+mj-lt"/>
              <a:buAutoNum type="arabicPeriod"/>
            </a:pPr>
            <a:r>
              <a:rPr lang="en-US" dirty="0"/>
              <a:t>S</a:t>
            </a:r>
            <a:r>
              <a:rPr lang="en-US" u="none" strike="noStrike" baseline="0" dirty="0"/>
              <a:t>ignificant bleeding from an extremity and simultaneously other major problems</a:t>
            </a:r>
          </a:p>
          <a:p>
            <a:pPr marR="0" lvl="0" rtl="0"/>
            <a:r>
              <a:rPr lang="en-US" u="none" strike="noStrike" baseline="0" dirty="0"/>
              <a:t>Always make the tourniquet tight.</a:t>
            </a:r>
          </a:p>
          <a:p>
            <a:pPr lvl="1"/>
            <a:r>
              <a:rPr lang="en-US" u="none" strike="noStrike" baseline="0" dirty="0"/>
              <a:t> If completely tight and the bleeding does not stop, leave the first tourniquet on and apply a second tourniquet above (proximal to) the first one.</a:t>
            </a:r>
          </a:p>
          <a:p>
            <a:pPr lvl="0"/>
            <a:r>
              <a:rPr lang="en-US" dirty="0"/>
              <a:t>Place a tourniquet directly over clothing. </a:t>
            </a:r>
          </a:p>
          <a:p>
            <a:pPr lvl="1"/>
            <a:r>
              <a:rPr lang="en-US" dirty="0"/>
              <a:t>Must remove bulky items before placing a tourniquet</a:t>
            </a:r>
          </a:p>
          <a:p>
            <a:pPr lvl="1"/>
            <a:r>
              <a:rPr lang="en-US" dirty="0"/>
              <a:t>Tourniquet will hurt, a lot. </a:t>
            </a:r>
          </a:p>
          <a:p>
            <a:pPr lvl="1"/>
            <a:r>
              <a:rPr lang="en-US" dirty="0"/>
              <a:t>Do NOT loosen it if patient complains of pain. </a:t>
            </a:r>
          </a:p>
          <a:p>
            <a:pPr lvl="1"/>
            <a:r>
              <a:rPr lang="en-US" dirty="0"/>
              <a:t>Never remove a tourniquet in the prehospital setting once it is applied.</a:t>
            </a:r>
          </a:p>
          <a:p>
            <a:pPr marR="0" lvl="0" rtl="0"/>
            <a:endParaRPr lang="en-US" u="none" strike="noStrike" baseline="0" dirty="0"/>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spTree>
    <p:extLst>
      <p:ext uri="{BB962C8B-B14F-4D97-AF65-F5344CB8AC3E}">
        <p14:creationId xmlns:p14="http://schemas.microsoft.com/office/powerpoint/2010/main" val="11950348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5DADC-EAAB-45F0-B948-5262D61DE86C}"/>
              </a:ext>
            </a:extLst>
          </p:cNvPr>
          <p:cNvSpPr>
            <a:spLocks noGrp="1"/>
          </p:cNvSpPr>
          <p:nvPr>
            <p:ph type="title"/>
          </p:nvPr>
        </p:nvSpPr>
        <p:spPr>
          <a:xfrm>
            <a:off x="0" y="121033"/>
            <a:ext cx="12192000" cy="1002089"/>
          </a:xfrm>
        </p:spPr>
        <p:txBody>
          <a:bodyPr anchor="ctr">
            <a:normAutofit/>
          </a:bodyPr>
          <a:lstStyle/>
          <a:p>
            <a:r>
              <a:rPr lang="en-US" kern="1600" dirty="0"/>
              <a:t>Management: Tourniquets</a:t>
            </a:r>
            <a:endParaRPr lang="en-US" b="1" i="0" u="none" strike="noStrike" kern="1600" baseline="0" dirty="0"/>
          </a:p>
        </p:txBody>
      </p:sp>
      <p:sp>
        <p:nvSpPr>
          <p:cNvPr id="3" name="Text Placeholder 2">
            <a:extLst>
              <a:ext uri="{FF2B5EF4-FFF2-40B4-BE49-F238E27FC236}">
                <a16:creationId xmlns:a16="http://schemas.microsoft.com/office/drawing/2014/main" xmlns="" id="{345454CB-0734-4BEB-9084-DB54927D4D74}"/>
              </a:ext>
            </a:extLst>
          </p:cNvPr>
          <p:cNvSpPr>
            <a:spLocks noGrp="1"/>
          </p:cNvSpPr>
          <p:nvPr>
            <p:ph sz="half" idx="1"/>
          </p:nvPr>
        </p:nvSpPr>
        <p:spPr>
          <a:xfrm>
            <a:off x="799411" y="1757455"/>
            <a:ext cx="4855464" cy="4729436"/>
          </a:xfrm>
        </p:spPr>
        <p:txBody>
          <a:bodyPr>
            <a:normAutofit/>
          </a:bodyPr>
          <a:lstStyle/>
          <a:p>
            <a:pPr marR="0" lvl="0" rtl="0">
              <a:lnSpc>
                <a:spcPct val="90000"/>
              </a:lnSpc>
            </a:pPr>
            <a:r>
              <a:rPr lang="en-US" sz="2000" strike="noStrike" baseline="0" dirty="0"/>
              <a:t>Use of a tourniquet always is accompanied by the risk of patient losing the limb. </a:t>
            </a:r>
          </a:p>
          <a:p>
            <a:pPr lvl="1">
              <a:lnSpc>
                <a:spcPct val="90000"/>
              </a:lnSpc>
            </a:pPr>
            <a:r>
              <a:rPr lang="en-US" strike="noStrike" baseline="0" dirty="0"/>
              <a:t>No amputations have been caused by leaving tourniquets in place for fewer than 2 hours. </a:t>
            </a:r>
          </a:p>
          <a:p>
            <a:pPr lvl="1">
              <a:lnSpc>
                <a:spcPct val="90000"/>
              </a:lnSpc>
            </a:pPr>
            <a:r>
              <a:rPr lang="en-US" dirty="0"/>
              <a:t>It is b</a:t>
            </a:r>
            <a:r>
              <a:rPr lang="en-US" strike="noStrike" baseline="0" dirty="0"/>
              <a:t>est to get patient to a trauma center as soon as possible so that bleeding can be completely stopped and the tourniquet removed.</a:t>
            </a:r>
          </a:p>
          <a:p>
            <a:pPr marR="0" lvl="0" rtl="0">
              <a:lnSpc>
                <a:spcPct val="90000"/>
              </a:lnSpc>
            </a:pPr>
            <a:r>
              <a:rPr lang="en-US" sz="2000" strike="noStrike" baseline="0" dirty="0"/>
              <a:t>Write the time at which the tourniquet was applied either directly on patient’s forehead or on a piece of tape applied to patient’s forehead.</a:t>
            </a:r>
          </a:p>
          <a:p>
            <a:pPr marL="0" marR="0" lvl="0" indent="0" rtl="0">
              <a:lnSpc>
                <a:spcPct val="90000"/>
              </a:lnSpc>
              <a:buNone/>
            </a:pPr>
            <a:endParaRPr lang="en-US" sz="2000" strike="noStrike" baseline="0" dirty="0"/>
          </a:p>
        </p:txBody>
      </p:sp>
      <p:grpSp>
        <p:nvGrpSpPr>
          <p:cNvPr id="10" name="Group 9"/>
          <p:cNvGrpSpPr/>
          <p:nvPr/>
        </p:nvGrpSpPr>
        <p:grpSpPr>
          <a:xfrm>
            <a:off x="10245355" y="650490"/>
            <a:ext cx="1502046" cy="1348508"/>
            <a:chOff x="9538284" y="502721"/>
            <a:chExt cx="1502046"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19-11</a:t>
              </a:r>
            </a:p>
          </p:txBody>
        </p:sp>
      </p:grpSp>
      <p:pic>
        <p:nvPicPr>
          <p:cNvPr id="27650" name="Picture 2" descr="Photo shows a Tourniquet device: the belt, the strap, and the r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7126" y="2409307"/>
            <a:ext cx="3785000" cy="304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1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155BD-7ECD-4ED7-BE62-B62D576CC020}"/>
              </a:ext>
            </a:extLst>
          </p:cNvPr>
          <p:cNvSpPr>
            <a:spLocks noGrp="1"/>
          </p:cNvSpPr>
          <p:nvPr>
            <p:ph type="title"/>
          </p:nvPr>
        </p:nvSpPr>
        <p:spPr>
          <a:xfrm>
            <a:off x="0" y="121033"/>
            <a:ext cx="12192000" cy="1002089"/>
          </a:xfrm>
        </p:spPr>
        <p:txBody>
          <a:bodyPr anchor="ctr">
            <a:normAutofit/>
          </a:bodyPr>
          <a:lstStyle/>
          <a:p>
            <a:r>
              <a:rPr lang="en-US" kern="1600" dirty="0"/>
              <a:t>Management: Dressing</a:t>
            </a:r>
            <a:endParaRPr lang="en-US" b="1" i="0" u="none" strike="noStrike" kern="1600" baseline="0" dirty="0"/>
          </a:p>
        </p:txBody>
      </p:sp>
      <p:sp>
        <p:nvSpPr>
          <p:cNvPr id="3" name="Text Placeholder 2">
            <a:extLst>
              <a:ext uri="{FF2B5EF4-FFF2-40B4-BE49-F238E27FC236}">
                <a16:creationId xmlns:a16="http://schemas.microsoft.com/office/drawing/2014/main" xmlns="" id="{63F329EC-4759-43E8-B795-1AD47C82BEAB}"/>
              </a:ext>
            </a:extLst>
          </p:cNvPr>
          <p:cNvSpPr>
            <a:spLocks noGrp="1"/>
          </p:cNvSpPr>
          <p:nvPr>
            <p:ph sz="half" idx="1"/>
          </p:nvPr>
        </p:nvSpPr>
        <p:spPr>
          <a:xfrm>
            <a:off x="914400" y="1697038"/>
            <a:ext cx="4855464" cy="4729436"/>
          </a:xfrm>
        </p:spPr>
        <p:txBody>
          <a:bodyPr>
            <a:normAutofit/>
          </a:bodyPr>
          <a:lstStyle/>
          <a:p>
            <a:r>
              <a:rPr lang="en-US" dirty="0"/>
              <a:t>A </a:t>
            </a:r>
            <a:r>
              <a:rPr lang="en-US" u="dbl" dirty="0">
                <a:solidFill>
                  <a:srgbClr val="C00000"/>
                </a:solidFill>
              </a:rPr>
              <a:t>dressing</a:t>
            </a:r>
            <a:r>
              <a:rPr lang="en-US" dirty="0"/>
              <a:t> is a piece of material, usually cloth or a cloth-like fabric, that is placed directly on a wound. </a:t>
            </a:r>
          </a:p>
          <a:p>
            <a:pPr lvl="1"/>
            <a:r>
              <a:rPr lang="en-US" dirty="0"/>
              <a:t>Should be sterile, prepackaged</a:t>
            </a:r>
          </a:p>
          <a:p>
            <a:pPr lvl="1"/>
            <a:r>
              <a:rPr lang="en-US" dirty="0"/>
              <a:t>Large enough to extend at least 1 inch beyond all wound edges</a:t>
            </a:r>
            <a:endParaRPr lang="en-US" u="none" strike="noStrike" baseline="0" dirty="0"/>
          </a:p>
          <a:p>
            <a:pPr marR="0" lvl="0" rtl="0"/>
            <a:r>
              <a:rPr lang="en-US" u="none" strike="noStrike" baseline="0" dirty="0"/>
              <a:t>Conventional sterile gauze pads:</a:t>
            </a:r>
          </a:p>
          <a:p>
            <a:pPr lvl="1"/>
            <a:r>
              <a:rPr lang="en-US" u="none" strike="noStrike" baseline="0" dirty="0"/>
              <a:t>4 inches by 4 inches (4×4) </a:t>
            </a:r>
          </a:p>
          <a:p>
            <a:pPr lvl="1"/>
            <a:r>
              <a:rPr lang="en-US" u="none" strike="noStrike" baseline="0" dirty="0"/>
              <a:t>4 inches by 8 inches (4×8)</a:t>
            </a:r>
          </a:p>
          <a:p>
            <a:pPr lvl="1"/>
            <a:r>
              <a:rPr lang="en-US" dirty="0"/>
              <a:t>S</a:t>
            </a:r>
            <a:r>
              <a:rPr lang="en-US" u="none" strike="noStrike" baseline="0" dirty="0"/>
              <a:t>oft self-adherent roller dressings</a:t>
            </a:r>
          </a:p>
          <a:p>
            <a:pPr lvl="1"/>
            <a:r>
              <a:rPr lang="en-US" dirty="0"/>
              <a:t>A</a:t>
            </a:r>
            <a:r>
              <a:rPr lang="en-US" u="none" strike="noStrike" baseline="0" dirty="0"/>
              <a:t>ssorted small adhesive-type dressings</a:t>
            </a:r>
          </a:p>
        </p:txBody>
      </p:sp>
      <p:grpSp>
        <p:nvGrpSpPr>
          <p:cNvPr id="5" name="Group 4"/>
          <p:cNvGrpSpPr/>
          <p:nvPr/>
        </p:nvGrpSpPr>
        <p:grpSpPr>
          <a:xfrm>
            <a:off x="10245355" y="650490"/>
            <a:ext cx="1502046" cy="1348508"/>
            <a:chOff x="9538284" y="502721"/>
            <a:chExt cx="1502046"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19-12</a:t>
              </a:r>
            </a:p>
          </p:txBody>
        </p:sp>
      </p:grpSp>
      <p:pic>
        <p:nvPicPr>
          <p:cNvPr id="28674" name="Picture 2" descr="Photo A shows types of sterile dressings like universal dressings, gauze pads, adhesive dressings, and occlusive dressings. Photo B shows soft roller bandages, triangular bandages, and adhesive t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038" y="1697038"/>
            <a:ext cx="2879725" cy="430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3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155BD-7ECD-4ED7-BE62-B62D576CC020}"/>
              </a:ext>
            </a:extLst>
          </p:cNvPr>
          <p:cNvSpPr>
            <a:spLocks noGrp="1"/>
          </p:cNvSpPr>
          <p:nvPr>
            <p:ph type="title"/>
          </p:nvPr>
        </p:nvSpPr>
        <p:spPr/>
        <p:txBody>
          <a:bodyPr/>
          <a:lstStyle/>
          <a:p>
            <a:r>
              <a:rPr lang="en-US" kern="1600" dirty="0"/>
              <a:t>Management: Dressing</a:t>
            </a:r>
            <a:endParaRPr lang="en-US" b="1" i="0" u="none" strike="noStrike" kern="1600" baseline="0" dirty="0"/>
          </a:p>
        </p:txBody>
      </p:sp>
      <p:sp>
        <p:nvSpPr>
          <p:cNvPr id="3" name="Text Placeholder 2">
            <a:extLst>
              <a:ext uri="{FF2B5EF4-FFF2-40B4-BE49-F238E27FC236}">
                <a16:creationId xmlns:a16="http://schemas.microsoft.com/office/drawing/2014/main" xmlns="" id="{63F329EC-4759-43E8-B795-1AD47C82BEAB}"/>
              </a:ext>
            </a:extLst>
          </p:cNvPr>
          <p:cNvSpPr>
            <a:spLocks noGrp="1"/>
          </p:cNvSpPr>
          <p:nvPr>
            <p:ph type="body" idx="1"/>
          </p:nvPr>
        </p:nvSpPr>
        <p:spPr>
          <a:xfrm>
            <a:off x="863600" y="2211587"/>
            <a:ext cx="10735914" cy="3752333"/>
          </a:xfrm>
        </p:spPr>
        <p:txBody>
          <a:bodyPr/>
          <a:lstStyle/>
          <a:p>
            <a:pPr>
              <a:buClr>
                <a:schemeClr val="tx2"/>
              </a:buClr>
            </a:pPr>
            <a:r>
              <a:rPr lang="en-US" u="dbl" dirty="0">
                <a:solidFill>
                  <a:srgbClr val="C00000"/>
                </a:solidFill>
              </a:rPr>
              <a:t>U</a:t>
            </a:r>
            <a:r>
              <a:rPr lang="en-US" u="dbl" strike="noStrike" baseline="0" dirty="0">
                <a:solidFill>
                  <a:srgbClr val="C00000"/>
                </a:solidFill>
              </a:rPr>
              <a:t>niversal dressing</a:t>
            </a:r>
          </a:p>
          <a:p>
            <a:pPr lvl="1"/>
            <a:r>
              <a:rPr lang="en-US" dirty="0"/>
              <a:t>S</a:t>
            </a:r>
            <a:r>
              <a:rPr lang="en-US" u="none" strike="noStrike" baseline="0" dirty="0"/>
              <a:t>ometimes called the trauma dressing</a:t>
            </a:r>
          </a:p>
          <a:p>
            <a:pPr lvl="1"/>
            <a:r>
              <a:rPr lang="en-US" dirty="0"/>
              <a:t>M</a:t>
            </a:r>
            <a:r>
              <a:rPr lang="en-US" u="none" strike="noStrike" baseline="0" dirty="0"/>
              <a:t>easures 9 inches by 36 inches</a:t>
            </a:r>
          </a:p>
          <a:p>
            <a:pPr lvl="1"/>
            <a:r>
              <a:rPr lang="en-US" dirty="0"/>
              <a:t>M</a:t>
            </a:r>
            <a:r>
              <a:rPr lang="en-US" u="none" strike="noStrike" baseline="0" dirty="0"/>
              <a:t>ade of a thick, absorbent cotton material</a:t>
            </a:r>
          </a:p>
          <a:p>
            <a:pPr lvl="1"/>
            <a:r>
              <a:rPr lang="en-US" dirty="0"/>
              <a:t>W</a:t>
            </a:r>
            <a:r>
              <a:rPr lang="en-US" u="none" strike="noStrike" baseline="0" dirty="0"/>
              <a:t>ell suited for covering large open wounds</a:t>
            </a:r>
          </a:p>
          <a:p>
            <a:pPr lvl="1"/>
            <a:r>
              <a:rPr lang="en-US" dirty="0"/>
              <a:t>W</a:t>
            </a:r>
            <a:r>
              <a:rPr lang="en-US" u="none" strike="noStrike" baseline="0" dirty="0"/>
              <a:t>orks well to pad rigid splints</a:t>
            </a:r>
          </a:p>
          <a:p>
            <a:pPr lvl="1"/>
            <a:r>
              <a:rPr lang="en-US" dirty="0"/>
              <a:t>C</a:t>
            </a:r>
            <a:r>
              <a:rPr lang="en-US" u="none" strike="noStrike" baseline="0" dirty="0"/>
              <a:t>ommercially available in compact, individually wrapped sterile packages</a:t>
            </a:r>
          </a:p>
          <a:p>
            <a:r>
              <a:rPr lang="en-US" u="none" strike="noStrike" baseline="0" dirty="0"/>
              <a:t>Occlusive dressings</a:t>
            </a:r>
          </a:p>
          <a:p>
            <a:pPr lvl="1"/>
            <a:r>
              <a:rPr lang="en-US" u="none" strike="noStrike" baseline="0" dirty="0"/>
              <a:t> </a:t>
            </a:r>
            <a:r>
              <a:rPr lang="en-US" dirty="0"/>
              <a:t>U</a:t>
            </a:r>
            <a:r>
              <a:rPr lang="en-US" u="none" strike="noStrike" baseline="0" dirty="0"/>
              <a:t>sed in special situations in which the wound requires an occlusive dressing</a:t>
            </a:r>
          </a:p>
          <a:p>
            <a:pPr lvl="2"/>
            <a:r>
              <a:rPr lang="en-US" dirty="0"/>
              <a:t>e.g., Vaseline gauze, aluminum foil, plastic cling wrap</a:t>
            </a:r>
            <a:endParaRPr lang="en-US" u="none" strike="noStrike" baseline="0" dirty="0"/>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19-12</a:t>
              </a:r>
            </a:p>
          </p:txBody>
        </p:sp>
      </p:grpSp>
    </p:spTree>
    <p:extLst>
      <p:ext uri="{BB962C8B-B14F-4D97-AF65-F5344CB8AC3E}">
        <p14:creationId xmlns:p14="http://schemas.microsoft.com/office/powerpoint/2010/main" val="40589596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BA822-ACA4-4834-85D8-981547C0A00C}"/>
              </a:ext>
            </a:extLst>
          </p:cNvPr>
          <p:cNvSpPr>
            <a:spLocks noGrp="1"/>
          </p:cNvSpPr>
          <p:nvPr>
            <p:ph type="title"/>
          </p:nvPr>
        </p:nvSpPr>
        <p:spPr/>
        <p:txBody>
          <a:bodyPr/>
          <a:lstStyle/>
          <a:p>
            <a:r>
              <a:rPr lang="en-US" kern="1600" dirty="0"/>
              <a:t>Management: Bandages</a:t>
            </a:r>
            <a:endParaRPr lang="en-US" b="1" i="0" u="none" strike="noStrike" kern="1600" baseline="0" dirty="0"/>
          </a:p>
        </p:txBody>
      </p:sp>
      <p:sp>
        <p:nvSpPr>
          <p:cNvPr id="3" name="Text Placeholder 2">
            <a:extLst>
              <a:ext uri="{FF2B5EF4-FFF2-40B4-BE49-F238E27FC236}">
                <a16:creationId xmlns:a16="http://schemas.microsoft.com/office/drawing/2014/main" xmlns="" id="{27BB9FE9-0771-48A7-9A03-3A2CA8FAF552}"/>
              </a:ext>
            </a:extLst>
          </p:cNvPr>
          <p:cNvSpPr>
            <a:spLocks noGrp="1"/>
          </p:cNvSpPr>
          <p:nvPr>
            <p:ph type="body" idx="1"/>
          </p:nvPr>
        </p:nvSpPr>
        <p:spPr/>
        <p:txBody>
          <a:bodyPr/>
          <a:lstStyle/>
          <a:p>
            <a:pPr marR="0" lvl="0" rtl="0"/>
            <a:r>
              <a:rPr lang="en-US" sz="2400" u="none" strike="noStrike" baseline="0" dirty="0"/>
              <a:t>A </a:t>
            </a:r>
            <a:r>
              <a:rPr lang="en-US" sz="2400" u="dbl" strike="noStrike" dirty="0">
                <a:solidFill>
                  <a:srgbClr val="C00000"/>
                </a:solidFill>
              </a:rPr>
              <a:t>bandage</a:t>
            </a:r>
            <a:r>
              <a:rPr lang="en-US" sz="2400" u="none" strike="noStrike" baseline="0" dirty="0"/>
              <a:t> is a piece of material that is used to hold a dressing or splint in place. </a:t>
            </a:r>
          </a:p>
          <a:p>
            <a:pPr lvl="1"/>
            <a:r>
              <a:rPr lang="en-US" sz="2200" u="none" strike="noStrike" baseline="0" dirty="0"/>
              <a:t>The term bandaging usually refers to the process of applying both a dressing and a bandage. </a:t>
            </a:r>
          </a:p>
          <a:p>
            <a:pPr lvl="1"/>
            <a:r>
              <a:rPr lang="en-US" sz="2200" u="none" strike="noStrike" baseline="0" dirty="0"/>
              <a:t>Most wounds require dressings and bandages to prevent further contamination and to absorb blood and wound secretions.</a:t>
            </a:r>
          </a:p>
          <a:p>
            <a:pPr lvl="1"/>
            <a:r>
              <a:rPr lang="en-US" sz="2200" u="none" strike="noStrike" baseline="0" dirty="0"/>
              <a:t>Become familiar with the indications, functions, and proper application of each of the many types of bandages.</a:t>
            </a:r>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19-12</a:t>
              </a:r>
            </a:p>
          </p:txBody>
        </p:sp>
      </p:grpSp>
    </p:spTree>
    <p:extLst>
      <p:ext uri="{BB962C8B-B14F-4D97-AF65-F5344CB8AC3E}">
        <p14:creationId xmlns:p14="http://schemas.microsoft.com/office/powerpoint/2010/main" val="24777973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BF1EE-EA97-471B-B8AA-4072F33C66FC}"/>
              </a:ext>
            </a:extLst>
          </p:cNvPr>
          <p:cNvSpPr>
            <a:spLocks noGrp="1"/>
          </p:cNvSpPr>
          <p:nvPr>
            <p:ph type="title"/>
          </p:nvPr>
        </p:nvSpPr>
        <p:spPr/>
        <p:txBody>
          <a:bodyPr/>
          <a:lstStyle/>
          <a:p>
            <a:r>
              <a:rPr lang="en-US" kern="1600" dirty="0"/>
              <a:t>Management: Bandages</a:t>
            </a:r>
            <a:endParaRPr lang="en-US" b="1" i="0" u="none" strike="noStrike" kern="1600" baseline="0" dirty="0"/>
          </a:p>
        </p:txBody>
      </p:sp>
      <p:sp>
        <p:nvSpPr>
          <p:cNvPr id="3" name="Text Placeholder 2">
            <a:extLst>
              <a:ext uri="{FF2B5EF4-FFF2-40B4-BE49-F238E27FC236}">
                <a16:creationId xmlns:a16="http://schemas.microsoft.com/office/drawing/2014/main" xmlns="" id="{220CCB71-5709-40EC-81B1-CC1CFD122130}"/>
              </a:ext>
            </a:extLst>
          </p:cNvPr>
          <p:cNvSpPr>
            <a:spLocks noGrp="1"/>
          </p:cNvSpPr>
          <p:nvPr>
            <p:ph type="body" idx="1"/>
          </p:nvPr>
        </p:nvSpPr>
        <p:spPr/>
        <p:txBody>
          <a:bodyPr/>
          <a:lstStyle/>
          <a:p>
            <a:pPr marR="0" lvl="0" rtl="0"/>
            <a:r>
              <a:rPr lang="en-US" u="none" strike="noStrike" baseline="0" dirty="0"/>
              <a:t>Examples of Bandages:</a:t>
            </a:r>
          </a:p>
          <a:p>
            <a:pPr lvl="1"/>
            <a:r>
              <a:rPr lang="en-US" u="none" strike="noStrike" baseline="0" dirty="0"/>
              <a:t>Self-adhering roller bandages (e.g., Kerlix)</a:t>
            </a:r>
          </a:p>
          <a:p>
            <a:pPr lvl="1"/>
            <a:r>
              <a:rPr lang="en-US" dirty="0"/>
              <a:t>R</a:t>
            </a:r>
            <a:r>
              <a:rPr lang="en-US" u="none" strike="noStrike" baseline="0" dirty="0"/>
              <a:t>olls of soft gauze (e.g., Kling)</a:t>
            </a:r>
          </a:p>
          <a:p>
            <a:pPr lvl="1"/>
            <a:r>
              <a:rPr lang="en-US" dirty="0"/>
              <a:t>T</a:t>
            </a:r>
            <a:r>
              <a:rPr lang="en-US" u="none" strike="noStrike" baseline="0" dirty="0"/>
              <a:t>riangular bandages folded into 2- to 3-inch wide strips</a:t>
            </a:r>
          </a:p>
          <a:p>
            <a:pPr lvl="1"/>
            <a:r>
              <a:rPr lang="en-US" dirty="0"/>
              <a:t>A</a:t>
            </a:r>
            <a:r>
              <a:rPr lang="en-US" u="none" strike="noStrike" baseline="0" dirty="0"/>
              <a:t>dhesive tape are used to secure dressings in place.</a:t>
            </a:r>
          </a:p>
          <a:p>
            <a:r>
              <a:rPr lang="en-US" u="none" strike="noStrike" baseline="0" dirty="0"/>
              <a:t>Kerlix is a commercial self-adherent roller bandage that is available in multiple widths and is considered by many to be the most effective because its elasticity makes it easy to apply. </a:t>
            </a:r>
          </a:p>
          <a:p>
            <a:pPr marL="0" marR="0" lvl="0" indent="0" rtl="0">
              <a:buNone/>
            </a:pPr>
            <a:endParaRPr lang="en-US" u="none" strike="noStrike" baseline="0" dirty="0"/>
          </a:p>
        </p:txBody>
      </p:sp>
      <p:grpSp>
        <p:nvGrpSpPr>
          <p:cNvPr id="8" name="Group 7"/>
          <p:cNvGrpSpPr/>
          <p:nvPr/>
        </p:nvGrpSpPr>
        <p:grpSpPr>
          <a:xfrm>
            <a:off x="10245355" y="650490"/>
            <a:ext cx="1502046" cy="1348508"/>
            <a:chOff x="9538284" y="502721"/>
            <a:chExt cx="1502046"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38284" y="963705"/>
              <a:ext cx="1502046" cy="461665"/>
            </a:xfrm>
            <a:prstGeom prst="rect">
              <a:avLst/>
            </a:prstGeom>
            <a:noFill/>
          </p:spPr>
          <p:txBody>
            <a:bodyPr wrap="square" rtlCol="0">
              <a:spAutoFit/>
            </a:bodyPr>
            <a:lstStyle/>
            <a:p>
              <a:pPr algn="ctr"/>
              <a:r>
                <a:rPr lang="en-US" sz="2400" b="1" dirty="0">
                  <a:latin typeface="Arial Narrow" panose="020B0506020202030204" pitchFamily="34" charset="0"/>
                </a:rPr>
                <a:t>19-12</a:t>
              </a:r>
            </a:p>
          </p:txBody>
        </p:sp>
      </p:grpSp>
    </p:spTree>
    <p:extLst>
      <p:ext uri="{BB962C8B-B14F-4D97-AF65-F5344CB8AC3E}">
        <p14:creationId xmlns:p14="http://schemas.microsoft.com/office/powerpoint/2010/main" val="4000759810"/>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11478</TotalTime>
  <Words>9831</Words>
  <Application>Microsoft Office PowerPoint</Application>
  <PresentationFormat>Widescreen</PresentationFormat>
  <Paragraphs>986</Paragraphs>
  <Slides>161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161</vt:i4>
      </vt:variant>
    </vt:vector>
  </HeadingPairs>
  <TitlesOfParts>
    <vt:vector size="167" baseType="lpstr">
      <vt:lpstr>Arial</vt:lpstr>
      <vt:lpstr>Arial Black</vt:lpstr>
      <vt:lpstr>Arial Narrow</vt:lpstr>
      <vt:lpstr>Calibri</vt:lpstr>
      <vt:lpstr>Wingdings</vt:lpstr>
      <vt:lpstr>Educational subjects 16x9</vt:lpstr>
      <vt:lpstr>Soft-Tissue Injuries and Burns</vt:lpstr>
      <vt:lpstr>The following presentation will utilize two symbols to identify material necessary for an OEC Technician to comprehend:</vt:lpstr>
      <vt:lpstr>Objectives</vt:lpstr>
      <vt:lpstr>Objectives</vt:lpstr>
      <vt:lpstr>Objectives</vt:lpstr>
      <vt:lpstr>Objectives</vt:lpstr>
      <vt:lpstr>Key Terms</vt:lpstr>
      <vt:lpstr>PowerPoint Presentation</vt:lpstr>
      <vt:lpstr>Chapter Overview </vt:lpstr>
      <vt:lpstr>Chapter Overview </vt:lpstr>
      <vt:lpstr>Chapter Overview </vt:lpstr>
      <vt:lpstr>PowerPoint Presentation</vt:lpstr>
      <vt:lpstr>Skin</vt:lpstr>
      <vt:lpstr>Skin Anatomy</vt:lpstr>
      <vt:lpstr>Skin Anatomy</vt:lpstr>
      <vt:lpstr>Skin Anatomy</vt:lpstr>
      <vt:lpstr>Skin Anatomy</vt:lpstr>
      <vt:lpstr>Skin Anatomy</vt:lpstr>
      <vt:lpstr>Skin Physiology</vt:lpstr>
      <vt:lpstr>Physiology of Bleeding</vt:lpstr>
      <vt:lpstr>Physiology of Clotting</vt:lpstr>
      <vt:lpstr>PowerPoint Presentation</vt:lpstr>
      <vt:lpstr>Types of Soft Tissue Injuries</vt:lpstr>
      <vt:lpstr>Closed Injuries</vt:lpstr>
      <vt:lpstr> Closed Injury: Contusions  </vt:lpstr>
      <vt:lpstr> Closed Injury: Contusions  </vt:lpstr>
      <vt:lpstr>Closed Injury: Hematomas</vt:lpstr>
      <vt:lpstr>Closed Injury: Subungual Hematomas</vt:lpstr>
      <vt:lpstr>Closed Injury: Crushing Injuries</vt:lpstr>
      <vt:lpstr>Closed Injury: Crushing Injuries</vt:lpstr>
      <vt:lpstr>Closed Injury: Compartment Syndrome</vt:lpstr>
      <vt:lpstr>Closed Injury: Compartment Syndrome</vt:lpstr>
      <vt:lpstr>Open Injuries</vt:lpstr>
      <vt:lpstr>Open Injuries</vt:lpstr>
      <vt:lpstr>Open Injury: Abrasion</vt:lpstr>
      <vt:lpstr>Open Injury: Incision</vt:lpstr>
      <vt:lpstr>Open Injury: Laceration</vt:lpstr>
      <vt:lpstr>Open Injury: Avulsion</vt:lpstr>
      <vt:lpstr>Open Injury: Amputation</vt:lpstr>
      <vt:lpstr>Open Injury: Puncture</vt:lpstr>
      <vt:lpstr>Open Injury: Open Crush Injury</vt:lpstr>
      <vt:lpstr>Open Injury: High-Pressure Injection </vt:lpstr>
      <vt:lpstr>Open Injury: Mechanical Tattooing</vt:lpstr>
      <vt:lpstr>Burns</vt:lpstr>
      <vt:lpstr>Burns: Sunburn</vt:lpstr>
      <vt:lpstr>Burns: Sunburn</vt:lpstr>
      <vt:lpstr>Burns: Sunburn</vt:lpstr>
      <vt:lpstr>Burns: Sunburn</vt:lpstr>
      <vt:lpstr>Burns: Thermal </vt:lpstr>
      <vt:lpstr>Burns: Thermal </vt:lpstr>
      <vt:lpstr>Burns: Chemical</vt:lpstr>
      <vt:lpstr>Burns: Chemical Burn</vt:lpstr>
      <vt:lpstr>Burns: Chemical Burn</vt:lpstr>
      <vt:lpstr>Burns: Electrical</vt:lpstr>
      <vt:lpstr>Burns: Electrical</vt:lpstr>
      <vt:lpstr>Burns: Lightning Injuries</vt:lpstr>
      <vt:lpstr>Burns: Lightning Injuries </vt:lpstr>
      <vt:lpstr>Burns: Lightning Injuries </vt:lpstr>
      <vt:lpstr>Burns: Radiation</vt:lpstr>
      <vt:lpstr>PowerPoint Presentation</vt:lpstr>
      <vt:lpstr>Patient Assessment: Burns</vt:lpstr>
      <vt:lpstr>Patient Assessment: Burns</vt:lpstr>
      <vt:lpstr>Patient Assessment: Burns</vt:lpstr>
      <vt:lpstr>Patient Assessment: Burns</vt:lpstr>
      <vt:lpstr>Patient Assessment: Burns</vt:lpstr>
      <vt:lpstr>Patient Assessment: Carbon Monoxide </vt:lpstr>
      <vt:lpstr>Patient Assessment: Burns</vt:lpstr>
      <vt:lpstr>Patient Assessment: Burns</vt:lpstr>
      <vt:lpstr>Patient Assessment: Burns</vt:lpstr>
      <vt:lpstr>Classifications of Burns</vt:lpstr>
      <vt:lpstr>Classifications of Burns</vt:lpstr>
      <vt:lpstr>Classification of Burns: Superficial</vt:lpstr>
      <vt:lpstr>Classification of Burns: Superficial</vt:lpstr>
      <vt:lpstr>Classification of Burns: Partial-Thickness</vt:lpstr>
      <vt:lpstr>Classification of Burns: Partial-Thickness</vt:lpstr>
      <vt:lpstr>Classification of Burns: Full-Thickness</vt:lpstr>
      <vt:lpstr>Classification of Burns: Full-Thickness</vt:lpstr>
      <vt:lpstr>Classification of Burns: Calculation of Burn Area</vt:lpstr>
      <vt:lpstr>PowerPoint Presentation</vt:lpstr>
      <vt:lpstr>Management: Controlling Bleeding</vt:lpstr>
      <vt:lpstr>Management: Direct Pressure</vt:lpstr>
      <vt:lpstr>Management: Direct Pressure</vt:lpstr>
      <vt:lpstr>Management: Application of Additional Dressing</vt:lpstr>
      <vt:lpstr>Management: Compression Dressing</vt:lpstr>
      <vt:lpstr>Management: Compression Dressing</vt:lpstr>
      <vt:lpstr>Management: Compression Dressing</vt:lpstr>
      <vt:lpstr>Management: Severe Life-Threatening Bleed</vt:lpstr>
      <vt:lpstr>Management: Severe Life-Threatening Bleed</vt:lpstr>
      <vt:lpstr>Management: Packing the Wound</vt:lpstr>
      <vt:lpstr>Management: Hemostatic Dressings</vt:lpstr>
      <vt:lpstr>Management: Hemostatic Dressing</vt:lpstr>
      <vt:lpstr>Management: Hemostatic Dressing</vt:lpstr>
      <vt:lpstr>Management: Tourniquets</vt:lpstr>
      <vt:lpstr>Management: Tourniquets</vt:lpstr>
      <vt:lpstr>Management: Tourniquets</vt:lpstr>
      <vt:lpstr>Management: Dressing</vt:lpstr>
      <vt:lpstr>Management: Dressing</vt:lpstr>
      <vt:lpstr>Management: Bandages</vt:lpstr>
      <vt:lpstr>Management: Bandages</vt:lpstr>
      <vt:lpstr>Management: Dressing and Bandages</vt:lpstr>
      <vt:lpstr>Management: Principles of Bandaging</vt:lpstr>
      <vt:lpstr>Management: Principles of Bandaging</vt:lpstr>
      <vt:lpstr>Management: Knots</vt:lpstr>
      <vt:lpstr>Management: Occlusive Dressing</vt:lpstr>
      <vt:lpstr>Management: Occlusive Dressing</vt:lpstr>
      <vt:lpstr>Management: Stabilizing Dressing</vt:lpstr>
      <vt:lpstr>Management: Stabilizing Dressing</vt:lpstr>
      <vt:lpstr>Management: Bandaging Problem Areas</vt:lpstr>
      <vt:lpstr>Management: Bandaging Problem Areas</vt:lpstr>
      <vt:lpstr>Management: Bandaging Problem Areas</vt:lpstr>
      <vt:lpstr>Management: Bandaging a Head</vt:lpstr>
      <vt:lpstr>Management: Bandaging Problem Area</vt:lpstr>
      <vt:lpstr>Management: Bandaging Problem Area</vt:lpstr>
      <vt:lpstr>Management: Bandaging a Finger</vt:lpstr>
      <vt:lpstr>Management: Bandaging a Finger</vt:lpstr>
      <vt:lpstr>Management: Splinting</vt:lpstr>
      <vt:lpstr>Management: Closed Soft-Tissue Injuries</vt:lpstr>
      <vt:lpstr>Management: Closed Soft-Tissue Injuries</vt:lpstr>
      <vt:lpstr>Management: Open Soft-Tissue Injuries</vt:lpstr>
      <vt:lpstr>Management: Amputations</vt:lpstr>
      <vt:lpstr>Management: Impaled Object</vt:lpstr>
      <vt:lpstr>Management: Burns</vt:lpstr>
      <vt:lpstr>Management: Burns</vt:lpstr>
      <vt:lpstr>Management: Criteria for Burn Center</vt:lpstr>
      <vt:lpstr>Management: Criteria for Burn Center</vt:lpstr>
      <vt:lpstr>Management: Further Care and Transport of Burn Patient</vt:lpstr>
      <vt:lpstr>Management: Lightning Strike</vt:lpstr>
      <vt:lpstr>PowerPoint Presentation</vt:lpstr>
      <vt:lpstr>CASE PRESENTATION</vt:lpstr>
      <vt:lpstr>CASE UPDATE</vt:lpstr>
      <vt:lpstr>CASE UPDATE</vt:lpstr>
      <vt:lpstr>CASE OUTCOME</vt:lpstr>
      <vt:lpstr>PowerPoint Presentation</vt:lpstr>
      <vt:lpstr>OEC Skill 19-1: Controlling Bleeding</vt:lpstr>
      <vt:lpstr>OEC Skill 19-1: Controlling Bleeding</vt:lpstr>
      <vt:lpstr>OEC Skill 19-1: Controlling Bleeding</vt:lpstr>
      <vt:lpstr>OEC Skill 19-2: Applying a Tourniquet</vt:lpstr>
      <vt:lpstr>OEC Skill 19-2: Applying a Tourniquet</vt:lpstr>
      <vt:lpstr>OEC Skill 19-2: Applying a Tourniquet</vt:lpstr>
      <vt:lpstr>OEC Skill 19-3: Using a Self-Adhering Roller Bandage</vt:lpstr>
      <vt:lpstr>OEC Skill 19-3: Using a Self-Adhering Roller Bandage</vt:lpstr>
      <vt:lpstr>OEC Skill 19-3: Using a Self-Adhering Roller Bandage</vt:lpstr>
      <vt:lpstr>OEC Skill 19-4: Using an Occlusive Dressing</vt:lpstr>
      <vt:lpstr>OEC Skill 19-5: Using a Triangular Bandage Bandana Wrap</vt:lpstr>
      <vt:lpstr>OEC Skill 19-5: Using a Triangular Bandage Bandana Wrap</vt:lpstr>
      <vt:lpstr>OEC Skill 19-5: Using a Triangular Bandage Bandana Wrap</vt:lpstr>
      <vt:lpstr>OEC Skill 19-6: Bandaging a Finger</vt:lpstr>
      <vt:lpstr>OEC Skill 19-6: Bandaging a Finger</vt:lpstr>
      <vt:lpstr>OEC Skill 19-6: Bandaging a Finger</vt:lpstr>
      <vt:lpstr>OEC Skill 19-6: Bandaging a Finger</vt:lpstr>
      <vt:lpstr>OEC Skill 19-7: Treating Closed Soft-Tissue Injuries</vt:lpstr>
      <vt:lpstr>OEC Skill 19-7: Treating Closed Soft-Tissue Injuries</vt:lpstr>
      <vt:lpstr>OEC Skill 19-7: Treating Closed Soft-Tissue Injuries</vt:lpstr>
      <vt:lpstr>OEC Skill 19-7: Treating Closed Soft-Tissue Injuries</vt:lpstr>
      <vt:lpstr>OEC Skill 19-8: Stabilizing an Impaled Object</vt:lpstr>
      <vt:lpstr>OEC Skill 19-8: Stabilizing an Impaled Object</vt:lpstr>
      <vt:lpstr>OEC Skill 19-8: Stabilizing an Impaled Object</vt:lpstr>
      <vt:lpstr>OEC Skill 19-9: Caring for Burns</vt:lpstr>
      <vt:lpstr>OEC Skill 19-9: Caring for Burns</vt:lpstr>
      <vt:lpstr>OEC Skill 19-9: Caring for Burns</vt:lpstr>
      <vt:lpstr>OEC Skill 19-9: Caring for Burns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Soft-Tissue Injuries and Burns</dc:title>
  <dc:creator>Marisa Hines</dc:creator>
  <cp:lastModifiedBy>Sue M</cp:lastModifiedBy>
  <cp:revision>170</cp:revision>
  <dcterms:created xsi:type="dcterms:W3CDTF">2020-04-01T02:51:53Z</dcterms:created>
  <dcterms:modified xsi:type="dcterms:W3CDTF">2024-01-25T17:06:40Z</dcterms:modified>
</cp:coreProperties>
</file>