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handoutMasterIdLst>
    <p:handoutMasterId r:id="rId95"/>
  </p:handoutMasterIdLst>
  <p:sldIdLst>
    <p:sldId id="258" r:id="rId2"/>
    <p:sldId id="365" r:id="rId3"/>
    <p:sldId id="336" r:id="rId4"/>
    <p:sldId id="337" r:id="rId5"/>
    <p:sldId id="364" r:id="rId6"/>
    <p:sldId id="267" r:id="rId7"/>
    <p:sldId id="338" r:id="rId8"/>
    <p:sldId id="259" r:id="rId9"/>
    <p:sldId id="366" r:id="rId10"/>
    <p:sldId id="261" r:id="rId11"/>
    <p:sldId id="350" r:id="rId12"/>
    <p:sldId id="262" r:id="rId13"/>
    <p:sldId id="263" r:id="rId14"/>
    <p:sldId id="264" r:id="rId15"/>
    <p:sldId id="265" r:id="rId16"/>
    <p:sldId id="266" r:id="rId17"/>
    <p:sldId id="367" r:id="rId18"/>
    <p:sldId id="339" r:id="rId19"/>
    <p:sldId id="268" r:id="rId20"/>
    <p:sldId id="269" r:id="rId21"/>
    <p:sldId id="270" r:id="rId22"/>
    <p:sldId id="271" r:id="rId23"/>
    <p:sldId id="272" r:id="rId24"/>
    <p:sldId id="273" r:id="rId25"/>
    <p:sldId id="354" r:id="rId26"/>
    <p:sldId id="275" r:id="rId27"/>
    <p:sldId id="276" r:id="rId28"/>
    <p:sldId id="340" r:id="rId29"/>
    <p:sldId id="279" r:id="rId30"/>
    <p:sldId id="280" r:id="rId31"/>
    <p:sldId id="281" r:id="rId32"/>
    <p:sldId id="282" r:id="rId33"/>
    <p:sldId id="283" r:id="rId34"/>
    <p:sldId id="284" r:id="rId35"/>
    <p:sldId id="285" r:id="rId36"/>
    <p:sldId id="357" r:id="rId37"/>
    <p:sldId id="286" r:id="rId38"/>
    <p:sldId id="287" r:id="rId39"/>
    <p:sldId id="288" r:id="rId40"/>
    <p:sldId id="289" r:id="rId41"/>
    <p:sldId id="290" r:id="rId42"/>
    <p:sldId id="291" r:id="rId43"/>
    <p:sldId id="292" r:id="rId44"/>
    <p:sldId id="293" r:id="rId45"/>
    <p:sldId id="294" r:id="rId46"/>
    <p:sldId id="370" r:id="rId47"/>
    <p:sldId id="295" r:id="rId48"/>
    <p:sldId id="360" r:id="rId49"/>
    <p:sldId id="296" r:id="rId50"/>
    <p:sldId id="361" r:id="rId51"/>
    <p:sldId id="297" r:id="rId52"/>
    <p:sldId id="298" r:id="rId53"/>
    <p:sldId id="299" r:id="rId54"/>
    <p:sldId id="300" r:id="rId55"/>
    <p:sldId id="301" r:id="rId56"/>
    <p:sldId id="302" r:id="rId57"/>
    <p:sldId id="304" r:id="rId58"/>
    <p:sldId id="368" r:id="rId59"/>
    <p:sldId id="305" r:id="rId60"/>
    <p:sldId id="306" r:id="rId61"/>
    <p:sldId id="307" r:id="rId62"/>
    <p:sldId id="342" r:id="rId63"/>
    <p:sldId id="343" r:id="rId64"/>
    <p:sldId id="344" r:id="rId65"/>
    <p:sldId id="345" r:id="rId66"/>
    <p:sldId id="313" r:id="rId67"/>
    <p:sldId id="314" r:id="rId68"/>
    <p:sldId id="315" r:id="rId69"/>
    <p:sldId id="316" r:id="rId70"/>
    <p:sldId id="369" r:id="rId71"/>
    <p:sldId id="317" r:id="rId72"/>
    <p:sldId id="318" r:id="rId73"/>
    <p:sldId id="371" r:id="rId74"/>
    <p:sldId id="319" r:id="rId75"/>
    <p:sldId id="320" r:id="rId76"/>
    <p:sldId id="321" r:id="rId77"/>
    <p:sldId id="322" r:id="rId78"/>
    <p:sldId id="323" r:id="rId79"/>
    <p:sldId id="362" r:id="rId80"/>
    <p:sldId id="325" r:id="rId81"/>
    <p:sldId id="326" r:id="rId82"/>
    <p:sldId id="327" r:id="rId83"/>
    <p:sldId id="328" r:id="rId84"/>
    <p:sldId id="329" r:id="rId85"/>
    <p:sldId id="330" r:id="rId86"/>
    <p:sldId id="331" r:id="rId87"/>
    <p:sldId id="332" r:id="rId88"/>
    <p:sldId id="277" r:id="rId89"/>
    <p:sldId id="346" r:id="rId90"/>
    <p:sldId id="347" r:id="rId91"/>
    <p:sldId id="348" r:id="rId92"/>
    <p:sldId id="349"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422A6-E083-4231-A10F-E7F58D718B97}" v="6" dt="2020-06-11T21:27:14.61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7"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23</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Chest Trauma</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E10BA-BEA7-4ACD-8565-B2FED6DA560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 of The Chest</a:t>
            </a:r>
          </a:p>
        </p:txBody>
      </p:sp>
      <p:sp>
        <p:nvSpPr>
          <p:cNvPr id="3" name="Text Placeholder 2">
            <a:extLst>
              <a:ext uri="{FF2B5EF4-FFF2-40B4-BE49-F238E27FC236}">
                <a16:creationId xmlns:a16="http://schemas.microsoft.com/office/drawing/2014/main" xmlns="" id="{1789A55D-A0D3-4336-91F6-E075497CEA01}"/>
              </a:ext>
            </a:extLst>
          </p:cNvPr>
          <p:cNvSpPr>
            <a:spLocks noGrp="1"/>
          </p:cNvSpPr>
          <p:nvPr>
            <p:ph sz="half" idx="1"/>
          </p:nvPr>
        </p:nvSpPr>
        <p:spPr>
          <a:xfrm>
            <a:off x="914400" y="1885950"/>
            <a:ext cx="4855464" cy="4304537"/>
          </a:xfrm>
        </p:spPr>
        <p:txBody>
          <a:bodyPr>
            <a:normAutofit/>
          </a:bodyPr>
          <a:lstStyle/>
          <a:p>
            <a:pPr marR="0" lvl="0" rtl="0">
              <a:lnSpc>
                <a:spcPct val="90000"/>
              </a:lnSpc>
            </a:pPr>
            <a:r>
              <a:rPr lang="en-US" sz="2400" u="none" strike="noStrike" baseline="0" dirty="0"/>
              <a:t>The chest (or thorax) extends from the base of the neck to the lower edge of the rib cage or costal margin.</a:t>
            </a:r>
          </a:p>
          <a:p>
            <a:pPr>
              <a:lnSpc>
                <a:spcPct val="90000"/>
              </a:lnSpc>
            </a:pPr>
            <a:r>
              <a:rPr lang="en-US" sz="2400" dirty="0"/>
              <a:t>The ribs:</a:t>
            </a:r>
          </a:p>
          <a:p>
            <a:pPr lvl="1">
              <a:lnSpc>
                <a:spcPct val="90000"/>
              </a:lnSpc>
            </a:pPr>
            <a:r>
              <a:rPr lang="en-US" sz="2200" dirty="0"/>
              <a:t>Protect the thoracic organs</a:t>
            </a:r>
          </a:p>
          <a:p>
            <a:pPr lvl="1">
              <a:lnSpc>
                <a:spcPct val="90000"/>
              </a:lnSpc>
            </a:pPr>
            <a:r>
              <a:rPr lang="en-US" sz="2200" dirty="0"/>
              <a:t>Provide structural support through their connections to the thoracic vertebrae in the back and to the sternum through flexible cartilages in front</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4" name="TextBox 3"/>
          <p:cNvSpPr txBox="1"/>
          <p:nvPr/>
        </p:nvSpPr>
        <p:spPr>
          <a:xfrm>
            <a:off x="10178472" y="892289"/>
            <a:ext cx="1403927" cy="461665"/>
          </a:xfrm>
          <a:prstGeom prst="rect">
            <a:avLst/>
          </a:prstGeom>
          <a:noFill/>
        </p:spPr>
        <p:txBody>
          <a:bodyPr wrap="square" rtlCol="0">
            <a:spAutoFit/>
          </a:bodyPr>
          <a:lstStyle/>
          <a:p>
            <a:pPr algn="ctr"/>
            <a:r>
              <a:rPr lang="en-US" sz="2400" b="1" dirty="0"/>
              <a:t>23-1</a:t>
            </a:r>
          </a:p>
        </p:txBody>
      </p:sp>
      <p:pic>
        <p:nvPicPr>
          <p:cNvPr id="1026" name="Picture 2" descr="Anterior : the costal cartilage over the ribs, the heart under the left rib cage beneath the sternum, the lung, the pleura between the lung and the ribcage, the dome shaped Diaphragm below the organs are shown. Posterior: The ribs and the Intercostal space between the ribs are shown." title="Illustrations show the anatomy of the chest cavity in Anterior and Posterior 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4006" y="2696889"/>
            <a:ext cx="6046788" cy="224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6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E10BA-BEA7-4ACD-8565-B2FED6DA560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a:t>
            </a:r>
            <a:r>
              <a:rPr lang="en-US" b="1" i="0" u="none" strike="noStrike" kern="1600" dirty="0"/>
              <a:t> Chest Cavity</a:t>
            </a:r>
            <a:endParaRPr lang="en-US" b="1" i="0" u="none" strike="noStrike" kern="1600" baseline="0" dirty="0"/>
          </a:p>
        </p:txBody>
      </p:sp>
      <p:sp>
        <p:nvSpPr>
          <p:cNvPr id="3" name="Text Placeholder 2">
            <a:extLst>
              <a:ext uri="{FF2B5EF4-FFF2-40B4-BE49-F238E27FC236}">
                <a16:creationId xmlns:a16="http://schemas.microsoft.com/office/drawing/2014/main" xmlns="" id="{1789A55D-A0D3-4336-91F6-E075497CEA01}"/>
              </a:ext>
            </a:extLst>
          </p:cNvPr>
          <p:cNvSpPr>
            <a:spLocks noGrp="1"/>
          </p:cNvSpPr>
          <p:nvPr>
            <p:ph type="body" idx="1"/>
          </p:nvPr>
        </p:nvSpPr>
        <p:spPr>
          <a:xfrm>
            <a:off x="891540" y="1976582"/>
            <a:ext cx="10435590" cy="4213335"/>
          </a:xfrm>
        </p:spPr>
        <p:txBody>
          <a:bodyPr>
            <a:noAutofit/>
          </a:bodyPr>
          <a:lstStyle/>
          <a:p>
            <a:r>
              <a:rPr lang="en-US" sz="2400" dirty="0"/>
              <a:t>C</a:t>
            </a:r>
            <a:r>
              <a:rPr lang="en-US" sz="2400" u="none" strike="noStrike" baseline="0" dirty="0"/>
              <a:t>hest cavity contains two major organs necessary for life: </a:t>
            </a:r>
          </a:p>
          <a:p>
            <a:pPr lvl="1"/>
            <a:r>
              <a:rPr lang="en-US" u="none" strike="noStrike" baseline="0" dirty="0"/>
              <a:t>The lungs, which take in oxygen and excrete gaseous waste products</a:t>
            </a:r>
          </a:p>
          <a:p>
            <a:pPr lvl="1"/>
            <a:r>
              <a:rPr lang="en-US" dirty="0"/>
              <a:t>T</a:t>
            </a:r>
            <a:r>
              <a:rPr lang="en-US" u="none" strike="noStrike" baseline="0" dirty="0"/>
              <a:t>he heart, which pumps the blood</a:t>
            </a:r>
          </a:p>
          <a:p>
            <a:r>
              <a:rPr lang="en-US" sz="2400" u="none" strike="noStrike" baseline="0" dirty="0"/>
              <a:t>The heart lies near the center of the chest beneath the sternum. </a:t>
            </a:r>
          </a:p>
          <a:p>
            <a:r>
              <a:rPr lang="en-US" sz="2400" u="none" strike="noStrike" baseline="0" dirty="0"/>
              <a:t>Between the lungs above the heart is the area known as the mediastinum.</a:t>
            </a:r>
          </a:p>
          <a:p>
            <a:pPr lvl="1"/>
            <a:r>
              <a:rPr lang="en-US" dirty="0"/>
              <a:t>C</a:t>
            </a:r>
            <a:r>
              <a:rPr lang="en-US" u="none" strike="noStrike" baseline="0" dirty="0"/>
              <a:t>ontains: </a:t>
            </a:r>
          </a:p>
          <a:p>
            <a:pPr lvl="2"/>
            <a:r>
              <a:rPr lang="en-US" u="none" strike="noStrike" baseline="0" dirty="0"/>
              <a:t>Heart</a:t>
            </a:r>
          </a:p>
          <a:p>
            <a:pPr lvl="2"/>
            <a:r>
              <a:rPr lang="en-US" dirty="0"/>
              <a:t>A</a:t>
            </a:r>
            <a:r>
              <a:rPr lang="en-US" u="none" strike="noStrike" baseline="0" dirty="0"/>
              <a:t>orta </a:t>
            </a:r>
          </a:p>
          <a:p>
            <a:pPr lvl="2"/>
            <a:r>
              <a:rPr lang="en-US" dirty="0"/>
              <a:t>V</a:t>
            </a:r>
            <a:r>
              <a:rPr lang="en-US" u="none" strike="noStrike" baseline="0" dirty="0"/>
              <a:t>enae cavae</a:t>
            </a:r>
          </a:p>
          <a:p>
            <a:pPr lvl="2"/>
            <a:r>
              <a:rPr lang="en-US" u="none" strike="noStrike" baseline="0" dirty="0"/>
              <a:t>Trachea</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23-1</a:t>
            </a:r>
          </a:p>
        </p:txBody>
      </p:sp>
      <p:sp>
        <p:nvSpPr>
          <p:cNvPr id="6" name="TextBox 5"/>
          <p:cNvSpPr txBox="1"/>
          <p:nvPr/>
        </p:nvSpPr>
        <p:spPr>
          <a:xfrm>
            <a:off x="4359564" y="4396510"/>
            <a:ext cx="3980577" cy="1000274"/>
          </a:xfrm>
          <a:prstGeom prst="rect">
            <a:avLst/>
          </a:prstGeom>
          <a:noFill/>
        </p:spPr>
        <p:txBody>
          <a:bodyPr wrap="none" rtlCol="0">
            <a:spAutoFit/>
          </a:bodyPr>
          <a:lstStyle/>
          <a:p>
            <a:pPr marL="1200150" lvl="2" indent="-285750">
              <a:spcBef>
                <a:spcPts val="300"/>
              </a:spcBef>
              <a:buFont typeface="Wingdings" panose="05000000000000000000" pitchFamily="2" charset="2"/>
              <a:buChar char="§"/>
            </a:pPr>
            <a:r>
              <a:rPr lang="en-US" dirty="0">
                <a:latin typeface="Arial" panose="020B0604020202020204" pitchFamily="34" charset="0"/>
                <a:cs typeface="Arial" panose="020B0604020202020204" pitchFamily="34" charset="0"/>
              </a:rPr>
              <a:t>Esophagus</a:t>
            </a:r>
          </a:p>
          <a:p>
            <a:pPr marL="1200150" lvl="2" indent="-285750">
              <a:spcBef>
                <a:spcPts val="300"/>
              </a:spcBef>
              <a:buFont typeface="Wingdings" panose="05000000000000000000" pitchFamily="2" charset="2"/>
              <a:buChar char="§"/>
            </a:pPr>
            <a:r>
              <a:rPr lang="en-US" dirty="0">
                <a:latin typeface="Arial" panose="020B0604020202020204" pitchFamily="34" charset="0"/>
                <a:cs typeface="Arial" panose="020B0604020202020204" pitchFamily="34" charset="0"/>
              </a:rPr>
              <a:t>Thymus gland</a:t>
            </a:r>
          </a:p>
          <a:p>
            <a:pPr marL="1200150" lvl="2" indent="-285750">
              <a:spcBef>
                <a:spcPts val="300"/>
              </a:spcBef>
              <a:buFont typeface="Wingdings" panose="05000000000000000000" pitchFamily="2" charset="2"/>
              <a:buChar char="§"/>
            </a:pPr>
            <a:r>
              <a:rPr lang="en-US" dirty="0">
                <a:latin typeface="Arial" panose="020B0604020202020204" pitchFamily="34" charset="0"/>
                <a:cs typeface="Arial" panose="020B0604020202020204" pitchFamily="34" charset="0"/>
              </a:rPr>
              <a:t>Several important nerves</a:t>
            </a:r>
            <a:endParaRPr lang="en-US" dirty="0"/>
          </a:p>
        </p:txBody>
      </p:sp>
    </p:spTree>
    <p:extLst>
      <p:ext uri="{BB962C8B-B14F-4D97-AF65-F5344CB8AC3E}">
        <p14:creationId xmlns:p14="http://schemas.microsoft.com/office/powerpoint/2010/main" val="26060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956EF-8169-4D5E-BC71-470C4720511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a:t>
            </a:r>
            <a:r>
              <a:rPr lang="en-US" b="1" i="0" u="none" strike="noStrike" kern="1600" dirty="0">
                <a:latin typeface="Arial" panose="020B0604020202020204" pitchFamily="34" charset="0"/>
              </a:rPr>
              <a:t> The Diaphragm</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C27BE1F-7FC2-4230-B171-2726D8390184}"/>
              </a:ext>
            </a:extLst>
          </p:cNvPr>
          <p:cNvSpPr>
            <a:spLocks noGrp="1"/>
          </p:cNvSpPr>
          <p:nvPr>
            <p:ph type="body" idx="1"/>
          </p:nvPr>
        </p:nvSpPr>
        <p:spPr/>
        <p:txBody>
          <a:bodyPr>
            <a:normAutofit/>
          </a:bodyPr>
          <a:lstStyle/>
          <a:p>
            <a:pPr marR="0" lvl="0" rtl="0">
              <a:spcBef>
                <a:spcPts val="300"/>
              </a:spcBef>
            </a:pPr>
            <a:r>
              <a:rPr lang="en-US" u="none" strike="noStrike" baseline="0" dirty="0">
                <a:latin typeface="Arial" panose="020B0604020202020204" pitchFamily="34" charset="0"/>
              </a:rPr>
              <a:t>The diaphragm, the primary muscle of respiration, separates the chest and abdominal cavities. </a:t>
            </a:r>
          </a:p>
          <a:p>
            <a:pPr lvl="1"/>
            <a:r>
              <a:rPr lang="en-US" u="none" strike="noStrike" baseline="0" dirty="0">
                <a:latin typeface="Arial" panose="020B0604020202020204" pitchFamily="34" charset="0"/>
              </a:rPr>
              <a:t>This dome-shaped sheet of muscle attaches anteriorly at the xiphoid process, posteriorly at the lumbar vertebrae, and laterally at the lower ribs. </a:t>
            </a:r>
          </a:p>
          <a:p>
            <a:pPr lvl="0">
              <a:spcBef>
                <a:spcPts val="300"/>
              </a:spcBef>
            </a:pPr>
            <a:r>
              <a:rPr lang="en-US" sz="2000" dirty="0"/>
              <a:t>The diaphragm is controlled by the two “phrenic” nerves that connect to the spinal cord at levels C3, C4, and C5 in the neck and travel to the diaphragm. </a:t>
            </a:r>
          </a:p>
          <a:p>
            <a:pPr lvl="1"/>
            <a:r>
              <a:rPr lang="en-US" dirty="0"/>
              <a:t>Spinal cord injury at or above this level can impair respiration because the loss of signals through the phrenic nerves can affect diaphragmatic function (Insert Figure 23-2). </a:t>
            </a:r>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23-1</a:t>
            </a:r>
          </a:p>
        </p:txBody>
      </p:sp>
    </p:spTree>
    <p:extLst>
      <p:ext uri="{BB962C8B-B14F-4D97-AF65-F5344CB8AC3E}">
        <p14:creationId xmlns:p14="http://schemas.microsoft.com/office/powerpoint/2010/main" val="5762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8AFA1-68DD-4D31-BAEE-451E3E8FE1E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a:t>
            </a:r>
            <a:r>
              <a:rPr lang="en-US" b="1" i="0" u="none" strike="noStrike" kern="1600" dirty="0"/>
              <a:t> Respiratory Arrest</a:t>
            </a:r>
            <a:endParaRPr lang="en-US" b="1" i="0" u="none" strike="noStrike" kern="1600" baseline="0" dirty="0"/>
          </a:p>
        </p:txBody>
      </p:sp>
      <p:sp>
        <p:nvSpPr>
          <p:cNvPr id="3" name="Text Placeholder 2">
            <a:extLst>
              <a:ext uri="{FF2B5EF4-FFF2-40B4-BE49-F238E27FC236}">
                <a16:creationId xmlns:a16="http://schemas.microsoft.com/office/drawing/2014/main" xmlns="" id="{9E994AD6-8887-45BB-ABA4-CF46F5E3AD92}"/>
              </a:ext>
            </a:extLst>
          </p:cNvPr>
          <p:cNvSpPr>
            <a:spLocks noGrp="1"/>
          </p:cNvSpPr>
          <p:nvPr>
            <p:ph sz="half" idx="1"/>
          </p:nvPr>
        </p:nvSpPr>
        <p:spPr>
          <a:xfrm>
            <a:off x="914400" y="1805932"/>
            <a:ext cx="4855464" cy="4384555"/>
          </a:xfrm>
        </p:spPr>
        <p:txBody>
          <a:bodyPr>
            <a:normAutofit/>
          </a:bodyPr>
          <a:lstStyle/>
          <a:p>
            <a:pPr>
              <a:lnSpc>
                <a:spcPct val="90000"/>
              </a:lnSpc>
            </a:pPr>
            <a:r>
              <a:rPr lang="en-US" dirty="0"/>
              <a:t>A respiratory arrest will occur if the spinal cord is completely transected at or above C3. </a:t>
            </a:r>
          </a:p>
          <a:p>
            <a:pPr marR="0" lvl="0" rtl="0">
              <a:lnSpc>
                <a:spcPct val="90000"/>
              </a:lnSpc>
            </a:pPr>
            <a:endParaRPr lang="en-US" sz="1500"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23-1</a:t>
            </a:r>
          </a:p>
        </p:txBody>
      </p:sp>
      <p:pic>
        <p:nvPicPr>
          <p:cNvPr id="2050" name="Picture 2" descr="An arrow pointing to the throat is labeled C5–6. The body below the shoulders is highlighted and accompanying text reads, Paralysis of all muscles below shoulders, breathing by diaphragm only, Loss of sensation from shoulders down." title="Illustration shows a human male standing with palm facing outwar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058" y="1805933"/>
            <a:ext cx="2916238"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2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1FB9F-359E-40F4-96B0-FCE8FB0C3A1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a:t>
            </a:r>
            <a:r>
              <a:rPr lang="en-US" b="1" i="0" u="none" strike="noStrike" kern="1600" dirty="0">
                <a:latin typeface="Arial" panose="020B0604020202020204" pitchFamily="34" charset="0"/>
              </a:rPr>
              <a:t> The Pleura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461C1D6-F455-493F-AE56-A122F7BF8377}"/>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The chest cavity contains two adjacent membranes called pleura. </a:t>
            </a:r>
          </a:p>
          <a:p>
            <a:pPr lvl="1"/>
            <a:r>
              <a:rPr lang="en-US" u="none" strike="noStrike" baseline="0" dirty="0">
                <a:latin typeface="Arial" panose="020B0604020202020204" pitchFamily="34" charset="0"/>
              </a:rPr>
              <a:t>One membrane covers each lung, and one is on the inside wall of the chest. </a:t>
            </a:r>
          </a:p>
          <a:p>
            <a:pPr lvl="1"/>
            <a:r>
              <a:rPr lang="en-US" u="none" strike="noStrike" baseline="0" dirty="0">
                <a:latin typeface="Arial" panose="020B0604020202020204" pitchFamily="34" charset="0"/>
              </a:rPr>
              <a:t>Between these membranes is a small amount of clear (serous) fluid, which acts as a lubricant that allows the lungs to move freely while they expand and contract. </a:t>
            </a:r>
          </a:p>
          <a:p>
            <a:pPr marR="0" lvl="0" rtl="0"/>
            <a:r>
              <a:rPr lang="en-US" u="none" strike="noStrike" baseline="0" dirty="0">
                <a:latin typeface="Arial" panose="020B0604020202020204" pitchFamily="34" charset="0"/>
              </a:rPr>
              <a:t>Trauma can cause air or fluid such as blood to fill this space, decreasing the volume of a lung, creating breathing problems.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23-1</a:t>
            </a:r>
          </a:p>
        </p:txBody>
      </p:sp>
    </p:spTree>
    <p:extLst>
      <p:ext uri="{BB962C8B-B14F-4D97-AF65-F5344CB8AC3E}">
        <p14:creationId xmlns:p14="http://schemas.microsoft.com/office/powerpoint/2010/main" val="190033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42C3F-BB61-417F-BBCA-E38CDC17EFB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a:t>
            </a:r>
            <a:r>
              <a:rPr lang="en-US" b="1" i="0" u="none" strike="noStrike" kern="1600" dirty="0">
                <a:latin typeface="Arial" panose="020B0604020202020204" pitchFamily="34" charset="0"/>
              </a:rPr>
              <a:t> The Pericardium</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D389D70-C023-43A3-82CC-3EF5E726F047}"/>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The heart is contained within a fibrous sac called the pericardium. </a:t>
            </a:r>
          </a:p>
          <a:p>
            <a:r>
              <a:rPr lang="en-US" dirty="0"/>
              <a:t>A</a:t>
            </a:r>
            <a:r>
              <a:rPr lang="en-US" u="none" strike="noStrike" baseline="0" dirty="0">
                <a:latin typeface="Arial" panose="020B0604020202020204" pitchFamily="34" charset="0"/>
              </a:rPr>
              <a:t> small amount of lubricating fluid within the pericardium allows the heart to move freely inside the pericardium with each beat. </a:t>
            </a:r>
          </a:p>
          <a:p>
            <a:r>
              <a:rPr lang="en-US" u="none" strike="noStrike" baseline="0" dirty="0">
                <a:latin typeface="Arial" panose="020B0604020202020204" pitchFamily="34" charset="0"/>
              </a:rPr>
              <a:t>Normally, little space exists between the sac and the heart.</a:t>
            </a:r>
          </a:p>
          <a:p>
            <a:pPr lvl="1"/>
            <a:r>
              <a:rPr lang="en-US" dirty="0"/>
              <a:t>I</a:t>
            </a:r>
            <a:r>
              <a:rPr lang="en-US" u="none" strike="noStrike" baseline="0" dirty="0">
                <a:latin typeface="Arial" panose="020B0604020202020204" pitchFamily="34" charset="0"/>
              </a:rPr>
              <a:t>njuries or other conditions that allow fluid or blood to accumulate within the pericardial sac can compromise heart function and reduce cardiac output. </a:t>
            </a:r>
          </a:p>
          <a:p>
            <a:pPr lvl="2"/>
            <a:r>
              <a:rPr lang="en-US" dirty="0"/>
              <a:t>K</a:t>
            </a:r>
            <a:r>
              <a:rPr lang="en-US" u="none" strike="noStrike" baseline="0" dirty="0">
                <a:latin typeface="Arial" panose="020B0604020202020204" pitchFamily="34" charset="0"/>
              </a:rPr>
              <a:t>nown as pericardial tamponade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23-1</a:t>
            </a:r>
          </a:p>
        </p:txBody>
      </p:sp>
    </p:spTree>
    <p:extLst>
      <p:ext uri="{BB962C8B-B14F-4D97-AF65-F5344CB8AC3E}">
        <p14:creationId xmlns:p14="http://schemas.microsoft.com/office/powerpoint/2010/main" val="375799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9F14E-F95E-413B-9075-2E93C3165CD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a:t>
            </a:r>
            <a:r>
              <a:rPr lang="en-US" b="1" i="0" u="none" strike="noStrike" kern="1600" dirty="0">
                <a:latin typeface="Arial" panose="020B0604020202020204" pitchFamily="34" charset="0"/>
              </a:rPr>
              <a:t> Varying Chest Size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4D57CA95-A86B-467D-A812-25AF1C2D5301}"/>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The chest cavity is unusual in that its overall size changes during each breath.</a:t>
            </a:r>
          </a:p>
          <a:p>
            <a:pPr lvl="1"/>
            <a:r>
              <a:rPr lang="en-US" dirty="0"/>
              <a:t>C</a:t>
            </a:r>
            <a:r>
              <a:rPr lang="en-US" u="none" strike="noStrike" baseline="0" dirty="0">
                <a:latin typeface="Arial" panose="020B0604020202020204" pitchFamily="34" charset="0"/>
              </a:rPr>
              <a:t>an change due to the relative positions of the diaphragm or of the body as a whole </a:t>
            </a:r>
          </a:p>
          <a:p>
            <a:pPr lvl="2"/>
            <a:r>
              <a:rPr lang="en-US" dirty="0"/>
              <a:t>W</a:t>
            </a:r>
            <a:r>
              <a:rPr lang="en-US" u="none" strike="noStrike" baseline="0" dirty="0">
                <a:latin typeface="Arial" panose="020B0604020202020204" pitchFamily="34" charset="0"/>
              </a:rPr>
              <a:t>hen a person is lying flat on their back, the diaphragm may rise as high as the level of the nipples. </a:t>
            </a:r>
          </a:p>
          <a:p>
            <a:pPr lvl="2"/>
            <a:r>
              <a:rPr lang="en-US" u="none" strike="noStrike" baseline="0" dirty="0">
                <a:latin typeface="Arial" panose="020B0604020202020204" pitchFamily="34" charset="0"/>
              </a:rPr>
              <a:t>What may appear to be a chest injury by the external location of a wound may be an abdominal injury and vice versa depending on the position of the person when injured.</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23-1</a:t>
            </a:r>
          </a:p>
        </p:txBody>
      </p:sp>
    </p:spTree>
    <p:extLst>
      <p:ext uri="{BB962C8B-B14F-4D97-AF65-F5344CB8AC3E}">
        <p14:creationId xmlns:p14="http://schemas.microsoft.com/office/powerpoint/2010/main" val="117661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Common Chest Injuries</a:t>
            </a:r>
          </a:p>
        </p:txBody>
      </p:sp>
    </p:spTree>
    <p:extLst>
      <p:ext uri="{BB962C8B-B14F-4D97-AF65-F5344CB8AC3E}">
        <p14:creationId xmlns:p14="http://schemas.microsoft.com/office/powerpoint/2010/main" val="87094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71B68D-34F3-4613-B2FD-22FA2614BFE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Mechanism of Injury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85D3E59-E93B-421B-B8FF-8EDFA700886B}"/>
              </a:ext>
            </a:extLst>
          </p:cNvPr>
          <p:cNvSpPr>
            <a:spLocks noGrp="1"/>
          </p:cNvSpPr>
          <p:nvPr>
            <p:ph type="body" idx="1"/>
          </p:nvPr>
        </p:nvSpPr>
        <p:spPr>
          <a:xfrm>
            <a:off x="891540" y="1894378"/>
            <a:ext cx="10435590" cy="4295539"/>
          </a:xfrm>
        </p:spPr>
        <p:txBody>
          <a:bodyPr>
            <a:normAutofit fontScale="62500" lnSpcReduction="20000"/>
          </a:bodyPr>
          <a:lstStyle/>
          <a:p>
            <a:r>
              <a:rPr lang="en-US" u="none" strike="noStrike" baseline="0" dirty="0">
                <a:latin typeface="Arial" panose="020B0604020202020204" pitchFamily="34" charset="0"/>
              </a:rPr>
              <a:t> </a:t>
            </a:r>
            <a:r>
              <a:rPr lang="en-US" sz="3200" strike="noStrike" dirty="0">
                <a:solidFill>
                  <a:schemeClr val="tx2"/>
                </a:solidFill>
              </a:rPr>
              <a:t>A </a:t>
            </a:r>
            <a:r>
              <a:rPr lang="en-US" sz="3200" u="dbl" strike="noStrike" dirty="0">
                <a:solidFill>
                  <a:srgbClr val="C00000"/>
                </a:solidFill>
              </a:rPr>
              <a:t>closed chest injury </a:t>
            </a:r>
            <a:endParaRPr lang="en-US" sz="3200" dirty="0">
              <a:solidFill>
                <a:srgbClr val="C00000"/>
              </a:solidFill>
            </a:endParaRPr>
          </a:p>
          <a:p>
            <a:pPr lvl="1"/>
            <a:r>
              <a:rPr lang="en-US" sz="2900" dirty="0"/>
              <a:t>C</a:t>
            </a:r>
            <a:r>
              <a:rPr lang="en-US" sz="2900" u="none" strike="noStrike" baseline="0" dirty="0">
                <a:latin typeface="Arial" panose="020B0604020202020204" pitchFamily="34" charset="0"/>
              </a:rPr>
              <a:t>aused by blunt trauma</a:t>
            </a:r>
          </a:p>
          <a:p>
            <a:pPr lvl="1"/>
            <a:r>
              <a:rPr lang="en-US" sz="2900" dirty="0"/>
              <a:t>F</a:t>
            </a:r>
            <a:r>
              <a:rPr lang="en-US" sz="2900" u="none" strike="noStrike" baseline="0" dirty="0">
                <a:latin typeface="Arial" panose="020B0604020202020204" pitchFamily="34" charset="0"/>
              </a:rPr>
              <a:t>requently occurs as a result of a fall or collision with a large object, such as a tree</a:t>
            </a:r>
          </a:p>
          <a:p>
            <a:r>
              <a:rPr lang="en-US" sz="3200" u="none" strike="noStrike" baseline="0" dirty="0">
                <a:solidFill>
                  <a:schemeClr val="tx2"/>
                </a:solidFill>
              </a:rPr>
              <a:t>An </a:t>
            </a:r>
            <a:r>
              <a:rPr lang="en-US" sz="3200" u="dbl" strike="noStrike" dirty="0">
                <a:solidFill>
                  <a:srgbClr val="C00000"/>
                </a:solidFill>
              </a:rPr>
              <a:t>open chest injury </a:t>
            </a:r>
            <a:endParaRPr lang="en-US" sz="3200" dirty="0">
              <a:solidFill>
                <a:srgbClr val="C00000"/>
              </a:solidFill>
            </a:endParaRPr>
          </a:p>
          <a:p>
            <a:pPr lvl="1"/>
            <a:r>
              <a:rPr lang="en-US" sz="2900" dirty="0"/>
              <a:t>S</a:t>
            </a:r>
            <a:r>
              <a:rPr lang="en-US" sz="2900" u="none" strike="noStrike" baseline="0" dirty="0"/>
              <a:t>ucking chest wound</a:t>
            </a:r>
          </a:p>
          <a:p>
            <a:pPr lvl="1"/>
            <a:r>
              <a:rPr lang="en-US" sz="2900" dirty="0"/>
              <a:t>C</a:t>
            </a:r>
            <a:r>
              <a:rPr lang="en-US" sz="2900" u="none" strike="noStrike" baseline="0" dirty="0"/>
              <a:t>aused by physical penetration of the chest cavity by an object such as a tree branch, ski pole, or knife</a:t>
            </a:r>
          </a:p>
          <a:p>
            <a:r>
              <a:rPr lang="en-US" sz="3200" u="none" strike="noStrike" baseline="0" dirty="0">
                <a:latin typeface="Arial" panose="020B0604020202020204" pitchFamily="34" charset="0"/>
              </a:rPr>
              <a:t>Compression is another common mechanism of injury for chest trauma.</a:t>
            </a:r>
          </a:p>
          <a:p>
            <a:pPr lvl="1"/>
            <a:r>
              <a:rPr lang="en-US" sz="2900" u="none" strike="noStrike" baseline="0" dirty="0">
                <a:latin typeface="Arial" panose="020B0604020202020204" pitchFamily="34" charset="0"/>
              </a:rPr>
              <a:t>Internal damage of thoracic structures can occur:</a:t>
            </a:r>
          </a:p>
          <a:p>
            <a:pPr lvl="2"/>
            <a:r>
              <a:rPr lang="en-US" sz="2900" dirty="0"/>
              <a:t>D</a:t>
            </a:r>
            <a:r>
              <a:rPr lang="en-US" sz="2900" u="none" strike="noStrike" baseline="0" dirty="0">
                <a:latin typeface="Arial" panose="020B0604020202020204" pitchFamily="34" charset="0"/>
              </a:rPr>
              <a:t>irectly due to applied force to the heart or lungs</a:t>
            </a:r>
          </a:p>
          <a:p>
            <a:pPr lvl="2"/>
            <a:r>
              <a:rPr lang="en-US" sz="2900" dirty="0"/>
              <a:t>I</a:t>
            </a:r>
            <a:r>
              <a:rPr lang="en-US" sz="2900" u="none" strike="noStrike" baseline="0" dirty="0">
                <a:latin typeface="Arial" panose="020B0604020202020204" pitchFamily="34" charset="0"/>
              </a:rPr>
              <a:t>ndirectly such as when a fractured rib internally lacerates a nearby structure</a:t>
            </a:r>
          </a:p>
          <a:p>
            <a:r>
              <a:rPr lang="en-US" sz="3200" dirty="0"/>
              <a:t>S</a:t>
            </a:r>
            <a:r>
              <a:rPr lang="en-US" sz="3200" u="none" strike="noStrike" baseline="0" dirty="0"/>
              <a:t>udden deceleration </a:t>
            </a:r>
          </a:p>
          <a:p>
            <a:pPr lvl="1"/>
            <a:r>
              <a:rPr lang="en-US" sz="2900" dirty="0"/>
              <a:t>A</a:t>
            </a:r>
            <a:r>
              <a:rPr lang="en-US" sz="2900" u="none" strike="noStrike" baseline="0" dirty="0"/>
              <a:t> fall or a vehicular crash causes tissues such as the aorta to move violently, tearing it away from its attachment.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204564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80C09-7302-4E06-95AB-A944D3FFC0F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Contusions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28B135D-F2E3-4F6D-9EF2-36C1A710FE29}"/>
              </a:ext>
            </a:extLst>
          </p:cNvPr>
          <p:cNvSpPr>
            <a:spLocks noGrp="1"/>
          </p:cNvSpPr>
          <p:nvPr>
            <p:ph type="body" idx="1"/>
          </p:nvPr>
        </p:nvSpPr>
        <p:spPr>
          <a:xfrm>
            <a:off x="878205" y="1894378"/>
            <a:ext cx="10435590" cy="3986213"/>
          </a:xfrm>
        </p:spPr>
        <p:txBody>
          <a:bodyPr>
            <a:normAutofit/>
          </a:bodyPr>
          <a:lstStyle/>
          <a:p>
            <a:pPr marL="0" marR="0" lvl="0" indent="0" rtl="0">
              <a:buNone/>
            </a:pPr>
            <a:endParaRPr lang="en-US" u="none" strike="noStrike" baseline="0" dirty="0">
              <a:latin typeface="Arial" panose="020B0604020202020204" pitchFamily="34" charset="0"/>
            </a:endParaRPr>
          </a:p>
          <a:p>
            <a:r>
              <a:rPr lang="en-US" dirty="0"/>
              <a:t>T</a:t>
            </a:r>
            <a:r>
              <a:rPr lang="en-US" u="none" strike="noStrike" baseline="0" dirty="0">
                <a:latin typeface="Arial" panose="020B0604020202020204" pitchFamily="34" charset="0"/>
              </a:rPr>
              <a:t>he chest is susceptible to a variety of soft-tissue injuries. </a:t>
            </a:r>
          </a:p>
          <a:p>
            <a:r>
              <a:rPr lang="en-US" u="none" strike="noStrike" baseline="0" dirty="0">
                <a:latin typeface="Arial" panose="020B0604020202020204" pitchFamily="34" charset="0"/>
              </a:rPr>
              <a:t>Minor blunt trauma causing a</a:t>
            </a:r>
            <a:r>
              <a:rPr lang="en-US" u="none" strike="noStrike" dirty="0">
                <a:latin typeface="Arial" panose="020B0604020202020204" pitchFamily="34" charset="0"/>
              </a:rPr>
              <a:t> </a:t>
            </a:r>
            <a:r>
              <a:rPr lang="en-US" strike="noStrike" dirty="0">
                <a:latin typeface="Arial" panose="020B0604020202020204" pitchFamily="34" charset="0"/>
              </a:rPr>
              <a:t>contusion</a:t>
            </a:r>
            <a:r>
              <a:rPr lang="en-US" u="none" strike="noStrike" dirty="0">
                <a:latin typeface="Arial" panose="020B0604020202020204" pitchFamily="34" charset="0"/>
              </a:rPr>
              <a:t> of the chest wall</a:t>
            </a:r>
            <a:endParaRPr lang="en-US" u="none" strike="noStrike" baseline="0" dirty="0">
              <a:latin typeface="Arial" panose="020B0604020202020204" pitchFamily="34" charset="0"/>
            </a:endParaRPr>
          </a:p>
          <a:p>
            <a:pPr lvl="1"/>
            <a:r>
              <a:rPr lang="en-US" dirty="0"/>
              <a:t>A</a:t>
            </a:r>
            <a:r>
              <a:rPr lang="en-US" u="none" strike="noStrike" baseline="0" dirty="0">
                <a:latin typeface="Arial" panose="020B0604020202020204" pitchFamily="34" charset="0"/>
              </a:rPr>
              <a:t>ccompanied by localized swelling, bruising, and pain</a:t>
            </a:r>
          </a:p>
          <a:p>
            <a:r>
              <a:rPr lang="en-US" u="none" strike="noStrike" baseline="0" dirty="0">
                <a:latin typeface="Arial" panose="020B0604020202020204" pitchFamily="34" charset="0"/>
              </a:rPr>
              <a:t>More significant MOIs</a:t>
            </a:r>
            <a:r>
              <a:rPr lang="en-US" u="none" strike="noStrike" dirty="0">
                <a:latin typeface="Arial" panose="020B0604020202020204" pitchFamily="34" charset="0"/>
              </a:rPr>
              <a:t> </a:t>
            </a:r>
            <a:r>
              <a:rPr lang="en-US" u="none" strike="noStrike" baseline="0" dirty="0">
                <a:latin typeface="Arial" panose="020B0604020202020204" pitchFamily="34" charset="0"/>
              </a:rPr>
              <a:t>can cause internal organ contusions.</a:t>
            </a:r>
          </a:p>
          <a:p>
            <a:pPr lvl="1"/>
            <a:r>
              <a:rPr lang="en-US" dirty="0"/>
              <a:t>C</a:t>
            </a:r>
            <a:r>
              <a:rPr lang="en-US" u="none" strike="noStrike" baseline="0" dirty="0">
                <a:latin typeface="Arial" panose="020B0604020202020204" pitchFamily="34" charset="0"/>
              </a:rPr>
              <a:t>an occur even when the skin over the rib cage has not been penetrated</a:t>
            </a:r>
          </a:p>
          <a:p>
            <a:pPr lvl="1"/>
            <a:r>
              <a:rPr lang="en-US" dirty="0"/>
              <a:t>F</a:t>
            </a:r>
            <a:r>
              <a:rPr lang="en-US" u="none" strike="noStrike" baseline="0" dirty="0">
                <a:latin typeface="Arial" panose="020B0604020202020204" pitchFamily="34" charset="0"/>
              </a:rPr>
              <a:t>orcible compression of the chest wall during CPR causes damage to underlying structures. </a:t>
            </a:r>
          </a:p>
          <a:p>
            <a:pPr lvl="1"/>
            <a:r>
              <a:rPr lang="en-US" u="none" strike="noStrike" baseline="0" dirty="0">
                <a:latin typeface="Arial" panose="020B0604020202020204" pitchFamily="34" charset="0"/>
              </a:rPr>
              <a:t>Always consider whether organs in the chest are injured with a chest wall contusion.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258338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302467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A856E-BD8B-4125-9867-5A837288B37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Pulmonary Contusion</a:t>
            </a:r>
            <a:endParaRPr lang="en-US" b="1" i="0" u="none" strike="noStrike" kern="1600" baseline="0" dirty="0"/>
          </a:p>
        </p:txBody>
      </p:sp>
      <p:sp>
        <p:nvSpPr>
          <p:cNvPr id="3" name="Text Placeholder 2">
            <a:extLst>
              <a:ext uri="{FF2B5EF4-FFF2-40B4-BE49-F238E27FC236}">
                <a16:creationId xmlns:a16="http://schemas.microsoft.com/office/drawing/2014/main" xmlns="" id="{4940B7A3-D9C7-4FE3-87F0-354D2385A2D5}"/>
              </a:ext>
            </a:extLst>
          </p:cNvPr>
          <p:cNvSpPr>
            <a:spLocks noGrp="1"/>
          </p:cNvSpPr>
          <p:nvPr>
            <p:ph sz="half" idx="1"/>
          </p:nvPr>
        </p:nvSpPr>
        <p:spPr>
          <a:xfrm>
            <a:off x="866775" y="1718227"/>
            <a:ext cx="4855464" cy="4729436"/>
          </a:xfrm>
        </p:spPr>
        <p:txBody>
          <a:bodyPr>
            <a:normAutofit fontScale="92500"/>
          </a:bodyPr>
          <a:lstStyle/>
          <a:p>
            <a:pPr marR="0" lvl="0" rtl="0">
              <a:lnSpc>
                <a:spcPct val="90000"/>
              </a:lnSpc>
            </a:pPr>
            <a:r>
              <a:rPr lang="en-US" u="none" strike="noStrike" baseline="0" dirty="0"/>
              <a:t>A </a:t>
            </a:r>
            <a:r>
              <a:rPr lang="en-US" u="dbl" strike="noStrike" dirty="0">
                <a:solidFill>
                  <a:srgbClr val="C00000"/>
                </a:solidFill>
              </a:rPr>
              <a:t>pulmonary contusion </a:t>
            </a:r>
            <a:r>
              <a:rPr lang="en-US" u="none" strike="noStrike" baseline="0" dirty="0"/>
              <a:t>is a bruise of the lung tissue that causes the alveoli to become filled with fluid and blood.</a:t>
            </a:r>
          </a:p>
          <a:p>
            <a:pPr lvl="1"/>
            <a:r>
              <a:rPr lang="en-US" dirty="0"/>
              <a:t>Gas exchange is compromised, which can cause hypoxia, the severity of which is related to the size of the contusion. </a:t>
            </a:r>
          </a:p>
          <a:p>
            <a:r>
              <a:rPr lang="en-US" dirty="0"/>
              <a:t>A pulmonary contusion commonly occurs in patients who suffer rib fractures, even if the bones do not directly lacerate the lung tissue. </a:t>
            </a:r>
          </a:p>
          <a:p>
            <a:pPr>
              <a:buClr>
                <a:schemeClr val="tx2"/>
              </a:buClr>
            </a:pPr>
            <a:r>
              <a:rPr lang="en-US" u="dbl" dirty="0">
                <a:solidFill>
                  <a:srgbClr val="C00000"/>
                </a:solidFill>
              </a:rPr>
              <a:t>Hemoptysis</a:t>
            </a:r>
            <a:r>
              <a:rPr lang="en-US" dirty="0">
                <a:solidFill>
                  <a:schemeClr val="tx2"/>
                </a:solidFill>
              </a:rPr>
              <a:t>,</a:t>
            </a:r>
            <a:r>
              <a:rPr lang="en-US" dirty="0"/>
              <a:t> coughing up blood, can also occur depending on the severity of injury.</a:t>
            </a:r>
          </a:p>
          <a:p>
            <a:pPr marR="0" lvl="0" rtl="0">
              <a:lnSpc>
                <a:spcPct val="90000"/>
              </a:lnSpc>
            </a:pPr>
            <a:endParaRPr lang="en-US" sz="2000"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3074" name="Picture 2" descr="Illustration shows a pulmonary contusion. The lungs and the heart in between are shown with the left lung almost filled with liquid labeled lung inj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87" y="2354317"/>
            <a:ext cx="4258888" cy="267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6C811-124E-431C-B98D-B4641E9F5C2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Myocardial Contusion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F151959F-93A6-459E-BB63-3417617D2798}"/>
              </a:ext>
            </a:extLst>
          </p:cNvPr>
          <p:cNvSpPr>
            <a:spLocks noGrp="1"/>
          </p:cNvSpPr>
          <p:nvPr>
            <p:ph type="body" idx="1"/>
          </p:nvPr>
        </p:nvSpPr>
        <p:spPr/>
        <p:txBody>
          <a:bodyPr/>
          <a:lstStyle/>
          <a:p>
            <a:pPr marR="0" lvl="0" rtl="0">
              <a:buClr>
                <a:schemeClr val="tx2"/>
              </a:buClr>
            </a:pPr>
            <a:r>
              <a:rPr lang="en-US" sz="2000" u="dbl" dirty="0">
                <a:solidFill>
                  <a:srgbClr val="C00000"/>
                </a:solidFill>
              </a:rPr>
              <a:t>M</a:t>
            </a:r>
            <a:r>
              <a:rPr lang="en-US" sz="2000" u="dbl" strike="noStrike" baseline="0" dirty="0">
                <a:solidFill>
                  <a:srgbClr val="C00000"/>
                </a:solidFill>
              </a:rPr>
              <a:t>yocardial contusion</a:t>
            </a:r>
          </a:p>
          <a:p>
            <a:pPr lvl="1"/>
            <a:r>
              <a:rPr lang="en-US" dirty="0"/>
              <a:t>A</a:t>
            </a:r>
            <a:r>
              <a:rPr lang="en-US" u="none" strike="noStrike" baseline="0" dirty="0"/>
              <a:t> cardiac contusion</a:t>
            </a:r>
            <a:endParaRPr lang="en-US" dirty="0"/>
          </a:p>
          <a:p>
            <a:pPr lvl="1"/>
            <a:r>
              <a:rPr lang="en-US" dirty="0"/>
              <a:t>A</a:t>
            </a:r>
            <a:r>
              <a:rPr lang="en-US" u="none" strike="noStrike" baseline="0" dirty="0"/>
              <a:t> bruise involving the heart that may cause heart contractions to become less effective </a:t>
            </a:r>
          </a:p>
          <a:p>
            <a:pPr lvl="1"/>
            <a:r>
              <a:rPr lang="en-US" u="none" strike="noStrike" baseline="0" dirty="0"/>
              <a:t>Severe bruising can result in: </a:t>
            </a:r>
          </a:p>
          <a:p>
            <a:pPr lvl="2"/>
            <a:r>
              <a:rPr lang="en-US" dirty="0"/>
              <a:t>A</a:t>
            </a:r>
            <a:r>
              <a:rPr lang="en-US" u="none" strike="noStrike" baseline="0" dirty="0"/>
              <a:t>n arrhythmia</a:t>
            </a:r>
          </a:p>
          <a:p>
            <a:pPr lvl="2"/>
            <a:r>
              <a:rPr lang="en-US" dirty="0"/>
              <a:t>R</a:t>
            </a:r>
            <a:r>
              <a:rPr lang="en-US" u="none" strike="noStrike" baseline="0" dirty="0"/>
              <a:t>educed cardiac output</a:t>
            </a:r>
          </a:p>
          <a:p>
            <a:pPr lvl="2"/>
            <a:r>
              <a:rPr lang="en-US" dirty="0"/>
              <a:t>C</a:t>
            </a:r>
            <a:r>
              <a:rPr lang="en-US" u="none" strike="noStrike" baseline="0" dirty="0"/>
              <a:t>ardiogenic shock</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406623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5B1B4-DA7B-4FBD-BF89-439EC3A8C58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Fractures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99890325-2409-4F75-9166-653DB0662500}"/>
              </a:ext>
            </a:extLst>
          </p:cNvPr>
          <p:cNvSpPr>
            <a:spLocks noGrp="1"/>
          </p:cNvSpPr>
          <p:nvPr>
            <p:ph type="body" idx="1"/>
          </p:nvPr>
        </p:nvSpPr>
        <p:spPr/>
        <p:txBody>
          <a:bodyPr>
            <a:normAutofit fontScale="92500" lnSpcReduction="10000"/>
          </a:bodyPr>
          <a:lstStyle/>
          <a:p>
            <a:r>
              <a:rPr lang="en-US" u="none" strike="noStrike" baseline="0" dirty="0">
                <a:latin typeface="Arial" panose="020B0604020202020204" pitchFamily="34" charset="0"/>
              </a:rPr>
              <a:t>Impact-type injuries can </a:t>
            </a:r>
            <a:r>
              <a:rPr lang="en-US" strike="noStrike" baseline="0" dirty="0">
                <a:latin typeface="Arial" panose="020B0604020202020204" pitchFamily="34" charset="0"/>
              </a:rPr>
              <a:t>cause </a:t>
            </a:r>
            <a:r>
              <a:rPr lang="en-US" strike="noStrike" dirty="0">
                <a:latin typeface="Arial" panose="020B0604020202020204" pitchFamily="34" charset="0"/>
              </a:rPr>
              <a:t>fractures</a:t>
            </a:r>
            <a:r>
              <a:rPr lang="en-US" strike="noStrike" baseline="0" dirty="0">
                <a:latin typeface="Arial" panose="020B0604020202020204" pitchFamily="34" charset="0"/>
              </a:rPr>
              <a:t> </a:t>
            </a:r>
            <a:r>
              <a:rPr lang="en-US" u="none" strike="noStrike" baseline="0" dirty="0">
                <a:latin typeface="Arial" panose="020B0604020202020204" pitchFamily="34" charset="0"/>
              </a:rPr>
              <a:t>of the bones of the chest wall, including the:</a:t>
            </a:r>
          </a:p>
          <a:p>
            <a:pPr lvl="1"/>
            <a:r>
              <a:rPr lang="en-US" dirty="0"/>
              <a:t>R</a:t>
            </a:r>
            <a:r>
              <a:rPr lang="en-US" u="none" strike="noStrike" baseline="0" dirty="0">
                <a:latin typeface="Arial" panose="020B0604020202020204" pitchFamily="34" charset="0"/>
              </a:rPr>
              <a:t>ibs</a:t>
            </a:r>
          </a:p>
          <a:p>
            <a:pPr lvl="1"/>
            <a:r>
              <a:rPr lang="en-US" dirty="0"/>
              <a:t>C</a:t>
            </a:r>
            <a:r>
              <a:rPr lang="en-US" u="none" strike="noStrike" baseline="0" dirty="0">
                <a:latin typeface="Arial" panose="020B0604020202020204" pitchFamily="34" charset="0"/>
              </a:rPr>
              <a:t>lavicle</a:t>
            </a:r>
          </a:p>
          <a:p>
            <a:pPr lvl="1"/>
            <a:r>
              <a:rPr lang="en-US" dirty="0"/>
              <a:t>S</a:t>
            </a:r>
            <a:r>
              <a:rPr lang="en-US" u="none" strike="noStrike" baseline="0" dirty="0">
                <a:latin typeface="Arial" panose="020B0604020202020204" pitchFamily="34" charset="0"/>
              </a:rPr>
              <a:t>ternum </a:t>
            </a:r>
          </a:p>
          <a:p>
            <a:r>
              <a:rPr lang="en-US" u="none" strike="noStrike" baseline="0" dirty="0">
                <a:latin typeface="Arial" panose="020B0604020202020204" pitchFamily="34" charset="0"/>
              </a:rPr>
              <a:t>Crushing injuries can also cause fractures. </a:t>
            </a:r>
          </a:p>
          <a:p>
            <a:pPr lvl="1"/>
            <a:r>
              <a:rPr lang="en-US" u="none" strike="noStrike" baseline="0" dirty="0">
                <a:latin typeface="Arial" panose="020B0604020202020204" pitchFamily="34" charset="0"/>
              </a:rPr>
              <a:t>The chest cavity is an anatomic marvel that can withstand relatively high amounts of energy while remaining intact.</a:t>
            </a:r>
          </a:p>
          <a:p>
            <a:r>
              <a:rPr lang="en-US" dirty="0"/>
              <a:t>OEC technicians m</a:t>
            </a:r>
            <a:r>
              <a:rPr lang="en-US" u="none" strike="noStrike" baseline="0" dirty="0">
                <a:latin typeface="Arial" panose="020B0604020202020204" pitchFamily="34" charset="0"/>
              </a:rPr>
              <a:t>ust have a high index of suspicion for internal damage because energy that is great enough to fracture a bone may be transmitted to underlying structures. </a:t>
            </a:r>
          </a:p>
          <a:p>
            <a:r>
              <a:rPr lang="en-US" u="none" strike="noStrike" baseline="0" dirty="0">
                <a:latin typeface="Arial" panose="020B0604020202020204" pitchFamily="34" charset="0"/>
              </a:rPr>
              <a:t>Clavicle and </a:t>
            </a:r>
            <a:r>
              <a:rPr lang="en-US" strike="noStrike" dirty="0">
                <a:latin typeface="Arial" panose="020B0604020202020204" pitchFamily="34" charset="0"/>
              </a:rPr>
              <a:t>rib fractures </a:t>
            </a:r>
            <a:r>
              <a:rPr lang="en-US" strike="noStrike" baseline="0" dirty="0">
                <a:latin typeface="Arial" panose="020B0604020202020204" pitchFamily="34" charset="0"/>
              </a:rPr>
              <a:t>are </a:t>
            </a:r>
            <a:r>
              <a:rPr lang="en-US" u="none" strike="noStrike" baseline="0" dirty="0">
                <a:latin typeface="Arial" panose="020B0604020202020204" pitchFamily="34" charset="0"/>
              </a:rPr>
              <a:t>among the most common chest injuries.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181145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7A51B-8D2E-4A4D-948B-4D61AA70271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Rib Fractures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6ECC6E54-21D9-442B-A167-4164DECD4CD2}"/>
              </a:ext>
            </a:extLst>
          </p:cNvPr>
          <p:cNvSpPr>
            <a:spLocks noGrp="1"/>
          </p:cNvSpPr>
          <p:nvPr>
            <p:ph type="body" idx="1"/>
          </p:nvPr>
        </p:nvSpPr>
        <p:spPr>
          <a:xfrm>
            <a:off x="878205" y="2125210"/>
            <a:ext cx="10435590" cy="3986213"/>
          </a:xfrm>
        </p:spPr>
        <p:txBody>
          <a:bodyPr>
            <a:normAutofit lnSpcReduction="10000"/>
          </a:bodyPr>
          <a:lstStyle/>
          <a:p>
            <a:r>
              <a:rPr lang="en-US" dirty="0"/>
              <a:t>C</a:t>
            </a:r>
            <a:r>
              <a:rPr lang="en-US" u="none" strike="noStrike" baseline="0" dirty="0">
                <a:latin typeface="Arial" panose="020B0604020202020204" pitchFamily="34" charset="0"/>
              </a:rPr>
              <a:t>an impair breathing due to intense pain that is usually right over the fracture site </a:t>
            </a:r>
          </a:p>
          <a:p>
            <a:pPr lvl="1"/>
            <a:r>
              <a:rPr lang="en-US" u="none" strike="noStrike" baseline="0" dirty="0">
                <a:latin typeface="Arial" panose="020B0604020202020204" pitchFamily="34" charset="0"/>
              </a:rPr>
              <a:t>Breathing is often shallow.</a:t>
            </a:r>
          </a:p>
          <a:p>
            <a:pPr lvl="2"/>
            <a:r>
              <a:rPr lang="en-US" u="none" strike="noStrike" baseline="0" dirty="0">
                <a:latin typeface="Arial" panose="020B0604020202020204" pitchFamily="34" charset="0"/>
              </a:rPr>
              <a:t>Deep respirations increase movements of the fractured bone, intensifying the pain. </a:t>
            </a:r>
          </a:p>
          <a:p>
            <a:pPr lvl="1"/>
            <a:r>
              <a:rPr lang="en-US" dirty="0"/>
              <a:t>P</a:t>
            </a:r>
            <a:r>
              <a:rPr lang="en-US" u="none" strike="noStrike" baseline="0" dirty="0">
                <a:latin typeface="Arial" panose="020B0604020202020204" pitchFamily="34" charset="0"/>
              </a:rPr>
              <a:t>atients may “self-splint.”</a:t>
            </a:r>
          </a:p>
          <a:p>
            <a:pPr lvl="2"/>
            <a:r>
              <a:rPr lang="en-US" dirty="0"/>
              <a:t>A</a:t>
            </a:r>
            <a:r>
              <a:rPr lang="en-US" u="none" strike="noStrike" baseline="0" dirty="0">
                <a:latin typeface="Arial" panose="020B0604020202020204" pitchFamily="34" charset="0"/>
              </a:rPr>
              <a:t>pplying direct pressure over the injured site to keep the fractured bone ends from moving</a:t>
            </a:r>
          </a:p>
          <a:p>
            <a:r>
              <a:rPr lang="en-US" u="none" strike="noStrike" baseline="0" dirty="0">
                <a:latin typeface="Arial" panose="020B0604020202020204" pitchFamily="34" charset="0"/>
              </a:rPr>
              <a:t>In some instances, the sharp end of a displaced fractured rib can lacerate underlying lung tissue blood vessels, or both, causing additional problems. </a:t>
            </a:r>
          </a:p>
          <a:p>
            <a:r>
              <a:rPr lang="en-US" dirty="0"/>
              <a:t>High risk: e</a:t>
            </a:r>
            <a:r>
              <a:rPr lang="en-US" u="none" strike="noStrike" baseline="0" dirty="0">
                <a:latin typeface="Arial" panose="020B0604020202020204" pitchFamily="34" charset="0"/>
              </a:rPr>
              <a:t>lderly because their bones are more brittle</a:t>
            </a:r>
          </a:p>
          <a:p>
            <a:r>
              <a:rPr lang="en-US" u="none" strike="noStrike" baseline="0" dirty="0">
                <a:latin typeface="Arial" panose="020B0604020202020204" pitchFamily="34" charset="0"/>
              </a:rPr>
              <a:t>If multiple ribs are broken, a flail chest can occur.</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3477497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07DD5-BE64-4A66-B8E9-14BFCEDC16E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 Flail Chest</a:t>
            </a:r>
          </a:p>
        </p:txBody>
      </p:sp>
      <p:sp>
        <p:nvSpPr>
          <p:cNvPr id="3" name="Text Placeholder 2">
            <a:extLst>
              <a:ext uri="{FF2B5EF4-FFF2-40B4-BE49-F238E27FC236}">
                <a16:creationId xmlns:a16="http://schemas.microsoft.com/office/drawing/2014/main" xmlns="" id="{7DDEB59A-2E8E-4816-9867-95EDE68DD33A}"/>
              </a:ext>
            </a:extLst>
          </p:cNvPr>
          <p:cNvSpPr>
            <a:spLocks noGrp="1"/>
          </p:cNvSpPr>
          <p:nvPr>
            <p:ph sz="half" idx="1"/>
          </p:nvPr>
        </p:nvSpPr>
        <p:spPr>
          <a:xfrm>
            <a:off x="631801" y="1805933"/>
            <a:ext cx="4855464" cy="4729436"/>
          </a:xfrm>
        </p:spPr>
        <p:txBody>
          <a:bodyPr>
            <a:normAutofit/>
          </a:bodyPr>
          <a:lstStyle/>
          <a:p>
            <a:pPr>
              <a:lnSpc>
                <a:spcPct val="90000"/>
              </a:lnSpc>
            </a:pPr>
            <a:r>
              <a:rPr lang="en-US" u="none" strike="noStrike" baseline="0" dirty="0"/>
              <a:t>A </a:t>
            </a:r>
            <a:r>
              <a:rPr lang="en-US" u="dbl" strike="noStrike" dirty="0">
                <a:solidFill>
                  <a:srgbClr val="C00000"/>
                </a:solidFill>
              </a:rPr>
              <a:t>flail chest</a:t>
            </a:r>
            <a:r>
              <a:rPr lang="en-US" strike="noStrike" dirty="0">
                <a:solidFill>
                  <a:srgbClr val="C00000"/>
                </a:solidFill>
              </a:rPr>
              <a:t> </a:t>
            </a:r>
            <a:r>
              <a:rPr lang="en-US" u="none" strike="noStrike" baseline="0" dirty="0"/>
              <a:t>is defined as fractures of two or more adjacent ribs, each of which is fractured in two or more places.</a:t>
            </a:r>
          </a:p>
          <a:p>
            <a:pPr marL="685800" lvl="3">
              <a:lnSpc>
                <a:spcPct val="90000"/>
              </a:lnSpc>
              <a:spcBef>
                <a:spcPts val="1500"/>
              </a:spcBef>
            </a:pPr>
            <a:r>
              <a:rPr lang="en-US" sz="2000" dirty="0"/>
              <a:t>Two or more ribs could be separated off the spine posteriorly, or from the sternum anteriorly, and be broken in a separate place, and still be considered a flail chest. </a:t>
            </a:r>
          </a:p>
          <a:p>
            <a:pPr marL="228600" lvl="2">
              <a:lnSpc>
                <a:spcPct val="90000"/>
              </a:lnSpc>
              <a:spcBef>
                <a:spcPts val="1500"/>
              </a:spcBef>
            </a:pPr>
            <a:r>
              <a:rPr lang="en-US" sz="2200" dirty="0"/>
              <a:t>Resulting thoracic instability causes the injured segment of the chest wall to move independently of the rest of the rib cage.</a:t>
            </a:r>
          </a:p>
          <a:p>
            <a:pPr>
              <a:lnSpc>
                <a:spcPct val="90000"/>
              </a:lnSpc>
            </a:pPr>
            <a:endParaRPr lang="en-US" sz="1700"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4098" name="Picture 2" descr="The ribs, the Costal cartilage over them, the sternum at the center, three fractured adjacent ribs on the left cage labeled Flail segment, the break between the rib and the Costal cartilage labeled Costochondral separation are shown." title="Illustration shows the ribcage of a flail ches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629" y="2257911"/>
            <a:ext cx="4138394" cy="350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01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07DD5-BE64-4A66-B8E9-14BFCEDC16E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Flail Chest</a:t>
            </a:r>
            <a:endParaRPr lang="en-US" b="1" i="0" u="none" strike="noStrike" kern="1600" baseline="0" dirty="0"/>
          </a:p>
        </p:txBody>
      </p:sp>
      <p:sp>
        <p:nvSpPr>
          <p:cNvPr id="3" name="Text Placeholder 2">
            <a:extLst>
              <a:ext uri="{FF2B5EF4-FFF2-40B4-BE49-F238E27FC236}">
                <a16:creationId xmlns:a16="http://schemas.microsoft.com/office/drawing/2014/main" xmlns="" id="{7DDEB59A-2E8E-4816-9867-95EDE68DD33A}"/>
              </a:ext>
            </a:extLst>
          </p:cNvPr>
          <p:cNvSpPr>
            <a:spLocks noGrp="1"/>
          </p:cNvSpPr>
          <p:nvPr>
            <p:ph type="body" idx="1"/>
          </p:nvPr>
        </p:nvSpPr>
        <p:spPr>
          <a:xfrm>
            <a:off x="891540" y="2203704"/>
            <a:ext cx="10435590" cy="3986213"/>
          </a:xfrm>
        </p:spPr>
        <p:txBody>
          <a:bodyPr>
            <a:normAutofit/>
          </a:bodyPr>
          <a:lstStyle/>
          <a:p>
            <a:pPr>
              <a:buClr>
                <a:schemeClr val="tx2"/>
              </a:buClr>
            </a:pPr>
            <a:r>
              <a:rPr lang="en-US" sz="2000" u="dbl" dirty="0">
                <a:solidFill>
                  <a:srgbClr val="C00000"/>
                </a:solidFill>
              </a:rPr>
              <a:t>Paradoxical Motion</a:t>
            </a:r>
            <a:r>
              <a:rPr lang="en-US" sz="2000" dirty="0"/>
              <a:t>: </a:t>
            </a:r>
          </a:p>
          <a:p>
            <a:pPr lvl="1"/>
            <a:r>
              <a:rPr lang="en-US" sz="1800" dirty="0"/>
              <a:t>I</a:t>
            </a:r>
            <a:r>
              <a:rPr lang="en-US" sz="1800" u="none" strike="noStrike" baseline="0" dirty="0"/>
              <a:t>solated segment, or “flail” segment, moves inward upon inspiration and outward upon expiration, which is the opposite movement from that of the rest of the chest</a:t>
            </a:r>
            <a:r>
              <a:rPr lang="en-US" sz="1800" dirty="0"/>
              <a:t>.</a:t>
            </a:r>
            <a:endParaRPr lang="en-US" sz="1800" u="none" strike="noStrike" baseline="0" dirty="0"/>
          </a:p>
          <a:p>
            <a:pPr lvl="0"/>
            <a:r>
              <a:rPr lang="en-US" sz="2000" dirty="0"/>
              <a:t>Patients with a flail chest usually complain of severe chest wall pain and shortness of breath. </a:t>
            </a:r>
          </a:p>
          <a:p>
            <a:pPr lvl="1"/>
            <a:r>
              <a:rPr lang="en-US" sz="1800" dirty="0"/>
              <a:t>May attempt to self-splint the injured area by firmly holding the flail segment in place as they breathe</a:t>
            </a:r>
          </a:p>
          <a:p>
            <a:pPr lvl="0"/>
            <a:r>
              <a:rPr lang="en-US" sz="2000" dirty="0"/>
              <a:t>The forces required to produce a flail chest may cause other serious internal injuries. </a:t>
            </a:r>
          </a:p>
          <a:p>
            <a:pPr lvl="1"/>
            <a:r>
              <a:rPr lang="en-US" sz="1800" dirty="0"/>
              <a:t>Lung tissue directly beneath the flail segment is often contused or damaged and may not expand properly. </a:t>
            </a:r>
          </a:p>
          <a:p>
            <a:pPr lvl="1"/>
            <a:r>
              <a:rPr lang="en-US" sz="1800" dirty="0"/>
              <a:t>Injury results in shallow breathing and can quickly result in patient becoming hypoxic.</a:t>
            </a:r>
          </a:p>
          <a:p>
            <a:endParaRPr lang="en-US" sz="2000" dirty="0"/>
          </a:p>
          <a:p>
            <a:endParaRPr lang="en-US" sz="2000"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42534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6796D-8D08-43C4-8957-10BAAB93280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Sternum Fracture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B2AE05E5-9C17-4C62-B50E-13BEDEE6AC72}"/>
              </a:ext>
            </a:extLst>
          </p:cNvPr>
          <p:cNvSpPr>
            <a:spLocks noGrp="1"/>
          </p:cNvSpPr>
          <p:nvPr>
            <p:ph type="body" idx="1"/>
          </p:nvPr>
        </p:nvSpPr>
        <p:spPr/>
        <p:txBody>
          <a:bodyPr>
            <a:normAutofit/>
          </a:bodyPr>
          <a:lstStyle/>
          <a:p>
            <a:r>
              <a:rPr lang="en-US" dirty="0"/>
              <a:t>Sternum fractures c</a:t>
            </a:r>
            <a:r>
              <a:rPr lang="en-US" u="none" strike="noStrike" baseline="0" dirty="0">
                <a:latin typeface="Arial" panose="020B0604020202020204" pitchFamily="34" charset="0"/>
              </a:rPr>
              <a:t>an be associated with life-threatening injuries to underlying structures as well as other parts of the body. </a:t>
            </a:r>
          </a:p>
          <a:p>
            <a:r>
              <a:rPr lang="en-US" u="none" strike="noStrike" baseline="0" dirty="0">
                <a:latin typeface="Arial" panose="020B0604020202020204" pitchFamily="34" charset="0"/>
              </a:rPr>
              <a:t>Due to the force required to fracture the sternum, injuries to underlying organs, including the heart, lungs, aorta, and other large blood vessels as well as upper abdominal organs should be considered.</a:t>
            </a:r>
          </a:p>
          <a:p>
            <a:r>
              <a:rPr lang="en-US" u="none" strike="noStrike" baseline="0" dirty="0">
                <a:latin typeface="Arial" panose="020B0604020202020204" pitchFamily="34" charset="0"/>
              </a:rPr>
              <a:t>Rarely, the entire sternum can become a flail segment should the ribs on both sides become fractured or separated from the sternal cartilage.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215255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E5535C-C887-412D-8AD5-BB2C0D59A03A}"/>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Sternum Fracture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BCFC0E9-B778-4ACB-980A-08647A920122}"/>
              </a:ext>
            </a:extLst>
          </p:cNvPr>
          <p:cNvSpPr>
            <a:spLocks noGrp="1"/>
          </p:cNvSpPr>
          <p:nvPr>
            <p:ph type="body" idx="1"/>
          </p:nvPr>
        </p:nvSpPr>
        <p:spPr/>
        <p:txBody>
          <a:bodyPr/>
          <a:lstStyle/>
          <a:p>
            <a:pPr marR="0" lvl="0" rtl="0"/>
            <a:r>
              <a:rPr lang="en-US" dirty="0"/>
              <a:t>M</a:t>
            </a:r>
            <a:r>
              <a:rPr lang="en-US" u="none" strike="noStrike" baseline="0" dirty="0">
                <a:latin typeface="Arial" panose="020B0604020202020204" pitchFamily="34" charset="0"/>
              </a:rPr>
              <a:t>ost common cause:</a:t>
            </a:r>
            <a:r>
              <a:rPr lang="en-US" u="none" strike="noStrike" dirty="0">
                <a:latin typeface="Arial" panose="020B0604020202020204" pitchFamily="34" charset="0"/>
              </a:rPr>
              <a:t> </a:t>
            </a:r>
          </a:p>
          <a:p>
            <a:pPr lvl="1"/>
            <a:r>
              <a:rPr lang="en-US" dirty="0"/>
              <a:t>C</a:t>
            </a:r>
            <a:r>
              <a:rPr lang="en-US" u="none" strike="noStrike" baseline="0" dirty="0">
                <a:latin typeface="Arial" panose="020B0604020202020204" pitchFamily="34" charset="0"/>
              </a:rPr>
              <a:t>hest compressions applied during CPR</a:t>
            </a:r>
          </a:p>
          <a:p>
            <a:pPr lvl="1"/>
            <a:r>
              <a:rPr lang="en-US" dirty="0"/>
              <a:t>E</a:t>
            </a:r>
            <a:r>
              <a:rPr lang="en-US" u="none" strike="noStrike" baseline="0" dirty="0">
                <a:latin typeface="Arial" panose="020B0604020202020204" pitchFamily="34" charset="0"/>
              </a:rPr>
              <a:t>ven when performed properly</a:t>
            </a:r>
            <a:endParaRPr lang="en-US" dirty="0"/>
          </a:p>
          <a:p>
            <a:r>
              <a:rPr lang="en-US" u="none" strike="noStrike" baseline="0" dirty="0">
                <a:latin typeface="Arial" panose="020B0604020202020204" pitchFamily="34" charset="0"/>
              </a:rPr>
              <a:t>High-speed blunt chest trauma also can produce this type of injury. </a:t>
            </a:r>
          </a:p>
          <a:p>
            <a:pPr marR="0" lvl="0" rtl="0"/>
            <a:r>
              <a:rPr lang="en-US" u="none" strike="noStrike" baseline="0" dirty="0">
                <a:latin typeface="Arial" panose="020B0604020202020204" pitchFamily="34" charset="0"/>
              </a:rPr>
              <a:t>Seat belts help prevent this injury by preventing drivers from hitting the center of the steering wheel.</a:t>
            </a:r>
          </a:p>
          <a:p>
            <a:pPr marR="0" lvl="0" rtl="0"/>
            <a:r>
              <a:rPr lang="en-US" u="none" strike="noStrike" baseline="0" dirty="0">
                <a:latin typeface="Arial" panose="020B0604020202020204" pitchFamily="34" charset="0"/>
              </a:rPr>
              <a:t>If a patient has a sternal injury resulting from a very rapid deceleration, suspect an associated rupturing or tearing of the aorta, which is life threatening.</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753482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05FB6-D77B-440B-A9B5-FA2E5978629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Aorti</a:t>
            </a:r>
            <a:r>
              <a:rPr lang="en-US" kern="1600" dirty="0"/>
              <a:t>c Rupture </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42ED69F9-010A-498E-927D-02ED7F5AA8DF}"/>
              </a:ext>
            </a:extLst>
          </p:cNvPr>
          <p:cNvSpPr>
            <a:spLocks noGrp="1"/>
          </p:cNvSpPr>
          <p:nvPr>
            <p:ph type="body" idx="1"/>
          </p:nvPr>
        </p:nvSpPr>
        <p:spPr/>
        <p:txBody>
          <a:bodyPr/>
          <a:lstStyle/>
          <a:p>
            <a:r>
              <a:rPr lang="en-US" u="none" strike="noStrike" baseline="0" dirty="0">
                <a:latin typeface="Arial" panose="020B0604020202020204" pitchFamily="34" charset="0"/>
              </a:rPr>
              <a:t>Rapid deceleration injuries are common sources of injury.</a:t>
            </a:r>
          </a:p>
          <a:p>
            <a:pPr lvl="1"/>
            <a:r>
              <a:rPr lang="en-US" dirty="0"/>
              <a:t>Examples: hitting a tree while skiing or motor vehicle trauma</a:t>
            </a:r>
          </a:p>
          <a:p>
            <a:pPr lvl="1">
              <a:buClr>
                <a:schemeClr val="tx2"/>
              </a:buClr>
            </a:pPr>
            <a:r>
              <a:rPr lang="en-US" u="dbl" strike="noStrike" dirty="0">
                <a:solidFill>
                  <a:srgbClr val="C00000"/>
                </a:solidFill>
                <a:latin typeface="Arial" panose="020B0604020202020204" pitchFamily="34" charset="0"/>
              </a:rPr>
              <a:t>Aortic rupture</a:t>
            </a:r>
            <a:r>
              <a:rPr lang="en-US" strike="noStrike" dirty="0">
                <a:solidFill>
                  <a:srgbClr val="C00000"/>
                </a:solidFill>
                <a:latin typeface="Arial" panose="020B0604020202020204" pitchFamily="34" charset="0"/>
              </a:rPr>
              <a:t> </a:t>
            </a:r>
            <a:r>
              <a:rPr lang="en-US" u="none" strike="noStrike" baseline="0" dirty="0">
                <a:latin typeface="Arial" panose="020B0604020202020204" pitchFamily="34" charset="0"/>
              </a:rPr>
              <a:t>is the most lethal of these hidden injuries.</a:t>
            </a:r>
          </a:p>
          <a:p>
            <a:pPr lvl="0"/>
            <a:r>
              <a:rPr lang="en-US" dirty="0"/>
              <a:t>The aorta is attached to tissue near the heart.</a:t>
            </a:r>
          </a:p>
          <a:p>
            <a:pPr lvl="1"/>
            <a:r>
              <a:rPr lang="en-US" dirty="0"/>
              <a:t>Rapid deceleration can cause the aorta to tear here, usually resulting in rapid death from massive internal bleeding. </a:t>
            </a:r>
          </a:p>
          <a:p>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232114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420F9-C78C-4B30-9F08-1811D989B09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Aortic Rupture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BB2AD6C-4909-4BB4-8986-3BD21838CD14}"/>
              </a:ext>
            </a:extLst>
          </p:cNvPr>
          <p:cNvSpPr>
            <a:spLocks noGrp="1"/>
          </p:cNvSpPr>
          <p:nvPr>
            <p:ph type="body" idx="1"/>
          </p:nvPr>
        </p:nvSpPr>
        <p:spPr/>
        <p:txBody>
          <a:bodyPr/>
          <a:lstStyle/>
          <a:p>
            <a:r>
              <a:rPr lang="en-US" dirty="0"/>
              <a:t>When the moving human body slows or stops rapidly and the chest hits a fixed object, the structures within the chest remain in motion for a short period of time. </a:t>
            </a:r>
            <a:endParaRPr lang="en-US" u="none" strike="noStrike" baseline="0" dirty="0">
              <a:latin typeface="Arial" panose="020B0604020202020204" pitchFamily="34" charset="0"/>
            </a:endParaRPr>
          </a:p>
          <a:p>
            <a:pPr lvl="1"/>
            <a:r>
              <a:rPr lang="en-US" dirty="0"/>
              <a:t>I</a:t>
            </a:r>
            <a:r>
              <a:rPr lang="en-US" u="none" strike="noStrike" baseline="0" dirty="0">
                <a:latin typeface="Arial" panose="020B0604020202020204" pitchFamily="34" charset="0"/>
              </a:rPr>
              <a:t>nertia and the sudden stop inflict a tremendous shearing force on the internal organs and on the tissues that hold them in place. </a:t>
            </a:r>
          </a:p>
          <a:p>
            <a:pPr marR="0" lvl="0" rtl="0"/>
            <a:r>
              <a:rPr lang="en-US" dirty="0"/>
              <a:t>U</a:t>
            </a:r>
            <a:r>
              <a:rPr lang="en-US" u="none" strike="noStrike" baseline="0" dirty="0">
                <a:latin typeface="Arial" panose="020B0604020202020204" pitchFamily="34" charset="0"/>
              </a:rPr>
              <a:t>pper aorta is especially vulnerable to deceleration injuries.</a:t>
            </a:r>
          </a:p>
          <a:p>
            <a:pPr lvl="1"/>
            <a:r>
              <a:rPr lang="en-US" dirty="0"/>
              <a:t>T</a:t>
            </a:r>
            <a:r>
              <a:rPr lang="en-US" u="none" strike="noStrike" baseline="0" dirty="0">
                <a:latin typeface="Arial" panose="020B0604020202020204" pitchFamily="34" charset="0"/>
              </a:rPr>
              <a:t>he resulting rupture or tearing is usually followed by rapid internal hemorrhage, hypovolemic shock, and death. </a:t>
            </a:r>
          </a:p>
          <a:p>
            <a:pPr marR="0" lvl="0" rtl="0"/>
            <a:r>
              <a:rPr lang="en-US" u="none" strike="noStrike" baseline="0" dirty="0">
                <a:latin typeface="Arial" panose="020B0604020202020204" pitchFamily="34" charset="0"/>
              </a:rPr>
              <a:t>Example: a skier’s chest impacts a tree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324373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2D99CD-FF6A-43B6-ABBA-6EB954871A1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AF445A1C-6F8A-4353-B417-04D1C1D7C1B6}"/>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23-1 List the major anatomic structures of the chest cavity.</a:t>
            </a:r>
          </a:p>
          <a:p>
            <a:pPr marR="0" lvl="0" rtl="0"/>
            <a:r>
              <a:rPr lang="en-US" u="none" strike="noStrike" baseline="0" dirty="0">
                <a:latin typeface="Arial" panose="020B0604020202020204" pitchFamily="34" charset="0"/>
              </a:rPr>
              <a:t>23-2 Define and list the signs and symptoms of the following chest injuries:</a:t>
            </a:r>
          </a:p>
          <a:p>
            <a:pPr lvl="1"/>
            <a:r>
              <a:rPr lang="en-US" u="none" strike="noStrike" baseline="0" dirty="0">
                <a:latin typeface="Arial" panose="020B0604020202020204" pitchFamily="34" charset="0"/>
              </a:rPr>
              <a:t>Contusions</a:t>
            </a:r>
          </a:p>
          <a:p>
            <a:pPr lvl="1"/>
            <a:r>
              <a:rPr lang="en-US" u="none" strike="noStrike" baseline="0" dirty="0">
                <a:latin typeface="Arial" panose="020B0604020202020204" pitchFamily="34" charset="0"/>
              </a:rPr>
              <a:t>Fractures</a:t>
            </a:r>
          </a:p>
          <a:p>
            <a:pPr lvl="1"/>
            <a:r>
              <a:rPr lang="en-US" u="none" strike="noStrike" baseline="0" dirty="0">
                <a:latin typeface="Arial" panose="020B0604020202020204" pitchFamily="34" charset="0"/>
              </a:rPr>
              <a:t>Rib fractures</a:t>
            </a:r>
          </a:p>
          <a:p>
            <a:pPr lvl="1"/>
            <a:r>
              <a:rPr lang="en-US" u="none" strike="noStrike" baseline="0" dirty="0">
                <a:latin typeface="Arial" panose="020B0604020202020204" pitchFamily="34" charset="0"/>
              </a:rPr>
              <a:t>Flail chest</a:t>
            </a:r>
          </a:p>
          <a:p>
            <a:pPr lvl="1"/>
            <a:r>
              <a:rPr lang="en-US" u="none" strike="noStrike" baseline="0" dirty="0">
                <a:latin typeface="Arial" panose="020B0604020202020204" pitchFamily="34" charset="0"/>
              </a:rPr>
              <a:t>Sternum fracture</a:t>
            </a:r>
          </a:p>
          <a:p>
            <a:pPr lvl="1"/>
            <a:r>
              <a:rPr lang="en-US" u="none" strike="noStrike" baseline="0" dirty="0">
                <a:latin typeface="Arial" panose="020B0604020202020204" pitchFamily="34" charset="0"/>
              </a:rPr>
              <a:t>Aortic dissection and rupture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Tree>
    <p:extLst>
      <p:ext uri="{BB962C8B-B14F-4D97-AF65-F5344CB8AC3E}">
        <p14:creationId xmlns:p14="http://schemas.microsoft.com/office/powerpoint/2010/main" val="1514913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7BE9D-AA24-41C8-ACFF-7AB6B6AB271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Aortic Dissection</a:t>
            </a:r>
            <a:endParaRPr lang="en-US" b="1" i="0" u="none" strike="noStrike" kern="1600" baseline="0" dirty="0"/>
          </a:p>
        </p:txBody>
      </p:sp>
      <p:sp>
        <p:nvSpPr>
          <p:cNvPr id="3" name="Text Placeholder 2">
            <a:extLst>
              <a:ext uri="{FF2B5EF4-FFF2-40B4-BE49-F238E27FC236}">
                <a16:creationId xmlns:a16="http://schemas.microsoft.com/office/drawing/2014/main" xmlns="" id="{5171D82E-1213-4F47-BA1C-C582EE23B67D}"/>
              </a:ext>
            </a:extLst>
          </p:cNvPr>
          <p:cNvSpPr>
            <a:spLocks noGrp="1"/>
          </p:cNvSpPr>
          <p:nvPr>
            <p:ph type="body" idx="1"/>
          </p:nvPr>
        </p:nvSpPr>
        <p:spPr>
          <a:xfrm>
            <a:off x="891540" y="2203704"/>
            <a:ext cx="5176751" cy="3986213"/>
          </a:xfrm>
        </p:spPr>
        <p:txBody>
          <a:bodyPr>
            <a:normAutofit fontScale="92500" lnSpcReduction="10000"/>
          </a:bodyPr>
          <a:lstStyle/>
          <a:p>
            <a:pPr marR="0" lvl="0" rtl="0"/>
            <a:r>
              <a:rPr lang="en-US" u="none" strike="noStrike" baseline="0" dirty="0"/>
              <a:t>If only part of the thickness of the aorta</a:t>
            </a:r>
            <a:r>
              <a:rPr lang="en-US" dirty="0"/>
              <a:t>’s</a:t>
            </a:r>
            <a:r>
              <a:rPr lang="en-US" u="none" strike="noStrike" baseline="0" dirty="0"/>
              <a:t> wall torn</a:t>
            </a:r>
            <a:r>
              <a:rPr lang="en-US" dirty="0"/>
              <a:t>:</a:t>
            </a:r>
            <a:r>
              <a:rPr lang="en-US" u="none" strike="noStrike" baseline="0" dirty="0"/>
              <a:t> </a:t>
            </a:r>
          </a:p>
          <a:p>
            <a:pPr lvl="1"/>
            <a:r>
              <a:rPr lang="en-US" sz="2200" dirty="0"/>
              <a:t>N</a:t>
            </a:r>
            <a:r>
              <a:rPr lang="en-US" sz="2200" u="none" strike="noStrike" baseline="0" dirty="0"/>
              <a:t>ot always immediately fatal</a:t>
            </a:r>
          </a:p>
          <a:p>
            <a:pPr lvl="1"/>
            <a:r>
              <a:rPr lang="en-US" sz="2200" dirty="0"/>
              <a:t>Causes </a:t>
            </a:r>
            <a:r>
              <a:rPr lang="en-US" sz="2200" u="none" strike="noStrike" baseline="0" dirty="0"/>
              <a:t>other conditions:</a:t>
            </a:r>
          </a:p>
          <a:p>
            <a:pPr lvl="2"/>
            <a:r>
              <a:rPr lang="en-US" sz="2000" dirty="0"/>
              <a:t>A</a:t>
            </a:r>
            <a:r>
              <a:rPr lang="en-US" sz="2000" u="none" strike="noStrike" baseline="0" dirty="0"/>
              <a:t>n </a:t>
            </a:r>
            <a:r>
              <a:rPr lang="en-US" sz="2000" u="dbl" strike="noStrike" dirty="0">
                <a:solidFill>
                  <a:srgbClr val="C00000"/>
                </a:solidFill>
              </a:rPr>
              <a:t>aneurysm</a:t>
            </a:r>
            <a:r>
              <a:rPr lang="en-US" sz="2000" u="none" strike="noStrike" baseline="0" dirty="0"/>
              <a:t>,</a:t>
            </a:r>
            <a:r>
              <a:rPr lang="en-US" sz="2000" u="none" strike="noStrike" dirty="0"/>
              <a:t> </a:t>
            </a:r>
            <a:r>
              <a:rPr lang="en-US" sz="2000" u="none" strike="noStrike" baseline="0" dirty="0"/>
              <a:t>ballooning of the less dense outer layer of the wall of the aorta</a:t>
            </a:r>
          </a:p>
          <a:p>
            <a:pPr lvl="2"/>
            <a:r>
              <a:rPr lang="en-US" sz="2000" strike="noStrike" dirty="0"/>
              <a:t>An </a:t>
            </a:r>
            <a:r>
              <a:rPr lang="en-US" sz="2000" u="dbl" strike="noStrike" dirty="0">
                <a:solidFill>
                  <a:srgbClr val="C00000"/>
                </a:solidFill>
              </a:rPr>
              <a:t>aortic dissection</a:t>
            </a:r>
            <a:r>
              <a:rPr lang="en-US" sz="2000" u="none" strike="noStrike" baseline="0" dirty="0"/>
              <a:t>, in which blood leaks out between the layers of the wall of the aorta</a:t>
            </a:r>
          </a:p>
          <a:p>
            <a:pPr lvl="1"/>
            <a:r>
              <a:rPr lang="en-US" sz="2200" dirty="0"/>
              <a:t>If unrecognized and left untreated, can eventually cause the vessel to rupture.</a:t>
            </a:r>
          </a:p>
          <a:p>
            <a:pPr lvl="1"/>
            <a:endParaRPr lang="en-US" sz="2200"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5122" name="Picture 2" descr="Illustration A shows an aorta with an aneurysm where the aorta is swollen and an aortic rupture where the swollen aneurysm has ruptured spurting blood. B shows an Aortic dissection where a horse shoe shaped tube with the outer layer, the middle layer with the dissection, the inner lining with the tear in the lining and the blood flow within are labe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841" y="1708095"/>
            <a:ext cx="2925763"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1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C359C-7325-4EA2-8490-F1F09948F3C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kern="1600" dirty="0"/>
              <a:t> Aortic Dissection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668905D-2C09-4563-B1F9-9B7142F163E4}"/>
              </a:ext>
            </a:extLst>
          </p:cNvPr>
          <p:cNvSpPr>
            <a:spLocks noGrp="1"/>
          </p:cNvSpPr>
          <p:nvPr>
            <p:ph type="body" idx="1"/>
          </p:nvPr>
        </p:nvSpPr>
        <p:spPr/>
        <p:txBody>
          <a:bodyPr>
            <a:normAutofit/>
          </a:bodyPr>
          <a:lstStyle/>
          <a:p>
            <a:pPr marR="0" lvl="0" rtl="0"/>
            <a:r>
              <a:rPr lang="en-US" dirty="0"/>
              <a:t>U</a:t>
            </a:r>
            <a:r>
              <a:rPr lang="en-US" u="none" strike="noStrike" baseline="0" dirty="0">
                <a:latin typeface="Arial" panose="020B0604020202020204" pitchFamily="34" charset="0"/>
              </a:rPr>
              <a:t>sually present with:</a:t>
            </a:r>
          </a:p>
          <a:p>
            <a:pPr lvl="1"/>
            <a:r>
              <a:rPr lang="en-US" dirty="0"/>
              <a:t>S</a:t>
            </a:r>
            <a:r>
              <a:rPr lang="en-US" u="none" strike="noStrike" baseline="0" dirty="0">
                <a:latin typeface="Arial" panose="020B0604020202020204" pitchFamily="34" charset="0"/>
              </a:rPr>
              <a:t>evere acute chest pain or back pain</a:t>
            </a:r>
            <a:endParaRPr lang="en-US" dirty="0"/>
          </a:p>
          <a:p>
            <a:pPr lvl="1"/>
            <a:r>
              <a:rPr lang="en-US" u="none" strike="noStrike" baseline="0" dirty="0">
                <a:latin typeface="Arial" panose="020B0604020202020204" pitchFamily="34" charset="0"/>
              </a:rPr>
              <a:t>A tearing or stabbing pain that radiates from the chest to the back between the shoulder blades</a:t>
            </a:r>
          </a:p>
          <a:p>
            <a:r>
              <a:rPr lang="en-US" u="none" strike="noStrike" baseline="0" dirty="0">
                <a:latin typeface="Arial" panose="020B0604020202020204" pitchFamily="34" charset="0"/>
              </a:rPr>
              <a:t>Such patients generally appear gravely ill.</a:t>
            </a:r>
          </a:p>
          <a:p>
            <a:r>
              <a:rPr lang="en-US" dirty="0"/>
              <a:t>I</a:t>
            </a:r>
            <a:r>
              <a:rPr lang="en-US" u="none" strike="noStrike" baseline="0" dirty="0">
                <a:latin typeface="Arial" panose="020B0604020202020204" pitchFamily="34" charset="0"/>
              </a:rPr>
              <a:t>f the aorta has ruptured, they exhibit signs of profound shock. </a:t>
            </a:r>
          </a:p>
          <a:p>
            <a:r>
              <a:rPr lang="en-US" u="none" strike="noStrike" baseline="0" dirty="0">
                <a:latin typeface="Arial" panose="020B0604020202020204" pitchFamily="34" charset="0"/>
              </a:rPr>
              <a:t>If the tear in the aorta is between the large arteries that go to each arm, the blood pressure can be different in the two arms. </a:t>
            </a:r>
          </a:p>
          <a:p>
            <a:r>
              <a:rPr lang="en-US" u="none" strike="noStrike" baseline="0" dirty="0">
                <a:latin typeface="Arial" panose="020B0604020202020204" pitchFamily="34" charset="0"/>
              </a:rPr>
              <a:t>Rapid transport to a definitive-care center is necessary.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3272848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DED11-4C2C-46B8-BDF1-38458790743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Lower Rib Cage Injury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BAC3CC6-BF59-483E-B07B-34D86C0B5532}"/>
              </a:ext>
            </a:extLst>
          </p:cNvPr>
          <p:cNvSpPr>
            <a:spLocks noGrp="1"/>
          </p:cNvSpPr>
          <p:nvPr>
            <p:ph type="body" idx="1"/>
          </p:nvPr>
        </p:nvSpPr>
        <p:spPr/>
        <p:txBody>
          <a:bodyPr/>
          <a:lstStyle/>
          <a:p>
            <a:r>
              <a:rPr lang="en-US" u="none" strike="noStrike" baseline="0" dirty="0">
                <a:latin typeface="Arial" panose="020B0604020202020204" pitchFamily="34" charset="0"/>
              </a:rPr>
              <a:t>Cartilage along the bottom of the anterior rib cage can be torn, stretched, or separated from the bone, mimicking the signs and symptoms of rib fracture.</a:t>
            </a:r>
          </a:p>
          <a:p>
            <a:pPr lvl="1"/>
            <a:r>
              <a:rPr lang="en-US" u="none" strike="noStrike" baseline="0" dirty="0">
                <a:latin typeface="Arial" panose="020B0604020202020204" pitchFamily="34" charset="0"/>
              </a:rPr>
              <a:t>This condition is usually benign.</a:t>
            </a:r>
          </a:p>
          <a:p>
            <a:pPr lvl="1"/>
            <a:r>
              <a:rPr lang="en-US" dirty="0"/>
              <a:t>C</a:t>
            </a:r>
            <a:r>
              <a:rPr lang="en-US" u="none" strike="noStrike" baseline="0" dirty="0">
                <a:latin typeface="Arial" panose="020B0604020202020204" pitchFamily="34" charset="0"/>
              </a:rPr>
              <a:t>an be quite painful</a:t>
            </a:r>
          </a:p>
          <a:p>
            <a:pPr lvl="1"/>
            <a:r>
              <a:rPr lang="en-US" dirty="0"/>
              <a:t>M</a:t>
            </a:r>
            <a:r>
              <a:rPr lang="en-US" u="none" strike="noStrike" baseline="0" dirty="0">
                <a:latin typeface="Arial" panose="020B0604020202020204" pitchFamily="34" charset="0"/>
              </a:rPr>
              <a:t>ay hinder breathing</a:t>
            </a:r>
          </a:p>
          <a:p>
            <a:r>
              <a:rPr lang="en-US" u="none" strike="noStrike" baseline="0" dirty="0">
                <a:latin typeface="Arial" panose="020B0604020202020204" pitchFamily="34" charset="0"/>
              </a:rPr>
              <a:t>In the field, it is difficult to differentiate from a broken rib.</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10090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D06A0-0FE3-4C17-8F70-BC5F7E973E5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 Pneumothorax</a:t>
            </a:r>
          </a:p>
        </p:txBody>
      </p:sp>
      <p:sp>
        <p:nvSpPr>
          <p:cNvPr id="3" name="Text Placeholder 2">
            <a:extLst>
              <a:ext uri="{FF2B5EF4-FFF2-40B4-BE49-F238E27FC236}">
                <a16:creationId xmlns:a16="http://schemas.microsoft.com/office/drawing/2014/main" xmlns="" id="{52AA5676-EEB5-41C7-B3C3-F1D9FE3E06AF}"/>
              </a:ext>
            </a:extLst>
          </p:cNvPr>
          <p:cNvSpPr>
            <a:spLocks noGrp="1"/>
          </p:cNvSpPr>
          <p:nvPr>
            <p:ph type="body" idx="1"/>
          </p:nvPr>
        </p:nvSpPr>
        <p:spPr>
          <a:xfrm>
            <a:off x="891540" y="2203704"/>
            <a:ext cx="5158278" cy="3986213"/>
          </a:xfrm>
        </p:spPr>
        <p:txBody>
          <a:bodyPr>
            <a:normAutofit/>
          </a:bodyPr>
          <a:lstStyle/>
          <a:p>
            <a:r>
              <a:rPr lang="en-US" sz="2000" u="none" strike="noStrike" baseline="0" dirty="0"/>
              <a:t>Trauma or a leak in the lung can cause air to collect in the pleural space, a condition known as a </a:t>
            </a:r>
            <a:r>
              <a:rPr lang="en-US" sz="2000" strike="noStrike" dirty="0"/>
              <a:t>pneumothorax</a:t>
            </a:r>
            <a:r>
              <a:rPr lang="en-US" sz="2000" strike="noStrike" baseline="0" dirty="0"/>
              <a:t>. </a:t>
            </a:r>
          </a:p>
          <a:p>
            <a:pPr>
              <a:lnSpc>
                <a:spcPct val="90000"/>
              </a:lnSpc>
            </a:pPr>
            <a:r>
              <a:rPr lang="en-US" sz="2000" dirty="0"/>
              <a:t>Condition is manifested by:</a:t>
            </a:r>
          </a:p>
          <a:p>
            <a:pPr lvl="1">
              <a:lnSpc>
                <a:spcPct val="90000"/>
              </a:lnSpc>
            </a:pPr>
            <a:r>
              <a:rPr lang="en-US" sz="1800" dirty="0"/>
              <a:t>Shortness of breath</a:t>
            </a:r>
          </a:p>
          <a:p>
            <a:pPr lvl="1">
              <a:lnSpc>
                <a:spcPct val="90000"/>
              </a:lnSpc>
            </a:pPr>
            <a:r>
              <a:rPr lang="en-US" sz="1800" dirty="0"/>
              <a:t>Hypoxia </a:t>
            </a:r>
          </a:p>
          <a:p>
            <a:pPr>
              <a:lnSpc>
                <a:spcPct val="90000"/>
              </a:lnSpc>
            </a:pPr>
            <a:r>
              <a:rPr lang="en-US" sz="2000" dirty="0"/>
              <a:t>Air in the pleura space prevents the lung from fully expanding.</a:t>
            </a:r>
          </a:p>
          <a:p>
            <a:pPr lvl="1"/>
            <a:endParaRPr lang="en-US" sz="2400"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6146" name="Picture 2" descr="The two lungs and the heart at the middle are shown. The right lung is a collapsed lung and is smaller with a wound site on it. The border of the collapsed lung is labeled Visceral pleura and the outline of the original lung is labeled Parietal pleura and the area in between is labeled Air in the pleural space and below the above organs is the dome shaped Diaphragm." title="Illustration shows Pneumoth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0077" y="2350459"/>
            <a:ext cx="3620596" cy="317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00B12-0639-4BE2-BFB7-E6376879ACE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Pneumothorax</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19F6E110-2A35-4B21-9510-30FBE6670B69}"/>
              </a:ext>
            </a:extLst>
          </p:cNvPr>
          <p:cNvSpPr>
            <a:spLocks noGrp="1"/>
          </p:cNvSpPr>
          <p:nvPr>
            <p:ph type="body" idx="1"/>
          </p:nvPr>
        </p:nvSpPr>
        <p:spPr/>
        <p:txBody>
          <a:bodyPr>
            <a:normAutofit/>
          </a:bodyPr>
          <a:lstStyle/>
          <a:p>
            <a:pPr marR="0" lvl="0" rtl="0"/>
            <a:r>
              <a:rPr lang="en-US" dirty="0"/>
              <a:t>C</a:t>
            </a:r>
            <a:r>
              <a:rPr lang="en-US" u="none" strike="noStrike" baseline="0" dirty="0">
                <a:latin typeface="Arial" panose="020B0604020202020204" pitchFamily="34" charset="0"/>
              </a:rPr>
              <a:t>an be caused by either blunt or penetrating trauma</a:t>
            </a:r>
          </a:p>
          <a:p>
            <a:r>
              <a:rPr lang="en-US" dirty="0"/>
              <a:t>C</a:t>
            </a:r>
            <a:r>
              <a:rPr lang="en-US" u="none" strike="noStrike" baseline="0" dirty="0">
                <a:latin typeface="Arial" panose="020B0604020202020204" pitchFamily="34" charset="0"/>
              </a:rPr>
              <a:t>an occur spontaneously due to underlying disease such as:</a:t>
            </a:r>
          </a:p>
          <a:p>
            <a:pPr lvl="1"/>
            <a:r>
              <a:rPr lang="en-US" u="none" strike="noStrike" baseline="0" dirty="0">
                <a:latin typeface="Arial" panose="020B0604020202020204" pitchFamily="34" charset="0"/>
              </a:rPr>
              <a:t>Asthma</a:t>
            </a:r>
            <a:endParaRPr lang="en-US" dirty="0"/>
          </a:p>
          <a:p>
            <a:pPr lvl="1"/>
            <a:r>
              <a:rPr lang="en-US" dirty="0"/>
              <a:t>S</a:t>
            </a:r>
            <a:r>
              <a:rPr lang="en-US" u="none" strike="noStrike" baseline="0" dirty="0">
                <a:latin typeface="Arial" panose="020B0604020202020204" pitchFamily="34" charset="0"/>
              </a:rPr>
              <a:t>udden changes in altitude</a:t>
            </a:r>
          </a:p>
          <a:p>
            <a:pPr lvl="1"/>
            <a:r>
              <a:rPr lang="en-US" dirty="0"/>
              <a:t>C</a:t>
            </a:r>
            <a:r>
              <a:rPr lang="en-US" u="none" strike="noStrike" baseline="0" dirty="0">
                <a:latin typeface="Arial" panose="020B0604020202020204" pitchFamily="34" charset="0"/>
              </a:rPr>
              <a:t>ompressive forces on the chest</a:t>
            </a:r>
          </a:p>
          <a:p>
            <a:pPr lvl="1"/>
            <a:r>
              <a:rPr lang="en-US" dirty="0"/>
              <a:t>B</a:t>
            </a:r>
            <a:r>
              <a:rPr lang="en-US" u="none" strike="noStrike" baseline="0" dirty="0">
                <a:latin typeface="Arial" panose="020B0604020202020204" pitchFamily="34" charset="0"/>
              </a:rPr>
              <a:t>last injuries</a:t>
            </a:r>
          </a:p>
          <a:p>
            <a:pPr lvl="1"/>
            <a:r>
              <a:rPr lang="en-US" dirty="0"/>
              <a:t>O</a:t>
            </a:r>
            <a:r>
              <a:rPr lang="en-US" u="none" strike="noStrike" baseline="0" dirty="0">
                <a:latin typeface="Arial" panose="020B0604020202020204" pitchFamily="34" charset="0"/>
              </a:rPr>
              <a:t>ther causes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1987802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C42DD-3068-400C-83A1-B40C738E21D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Open Pneumothorax</a:t>
            </a:r>
            <a:endParaRPr lang="en-US" b="1" i="0" u="none" strike="noStrike" kern="1600" baseline="0" dirty="0"/>
          </a:p>
        </p:txBody>
      </p:sp>
      <p:sp>
        <p:nvSpPr>
          <p:cNvPr id="3" name="Text Placeholder 2">
            <a:extLst>
              <a:ext uri="{FF2B5EF4-FFF2-40B4-BE49-F238E27FC236}">
                <a16:creationId xmlns:a16="http://schemas.microsoft.com/office/drawing/2014/main" xmlns="" id="{02B4B4A7-D47E-4649-9B48-92B1BE2B2C74}"/>
              </a:ext>
            </a:extLst>
          </p:cNvPr>
          <p:cNvSpPr>
            <a:spLocks noGrp="1"/>
          </p:cNvSpPr>
          <p:nvPr>
            <p:ph idx="1"/>
          </p:nvPr>
        </p:nvSpPr>
        <p:spPr>
          <a:xfrm>
            <a:off x="925830" y="2257911"/>
            <a:ext cx="10287000" cy="3932006"/>
          </a:xfrm>
        </p:spPr>
        <p:txBody>
          <a:bodyPr>
            <a:normAutofit/>
          </a:bodyPr>
          <a:lstStyle/>
          <a:p>
            <a:pPr lvl="0"/>
            <a:r>
              <a:rPr lang="en-US" dirty="0"/>
              <a:t>An Open Pneumothorax (Sucking Chest Wound) results from a penetrating trauma where a hole in the chest wall allows external air to enter chest cavity. </a:t>
            </a:r>
          </a:p>
          <a:p>
            <a:r>
              <a:rPr lang="en-US" dirty="0"/>
              <a:t>With each inspiration, the difference between the pressure within the thorax and the pressure in the external environment causes air to be sucked into the pleural space. </a:t>
            </a:r>
          </a:p>
          <a:p>
            <a:pPr lvl="1"/>
            <a:r>
              <a:rPr lang="en-US" u="none" strike="noStrike" baseline="0" dirty="0"/>
              <a:t>If enough air enters the pleural space, the lung may partially or totally collapse, resulting in decreased gas exchange and hypoxia. </a:t>
            </a:r>
          </a:p>
          <a:p>
            <a:pPr marR="0" lvl="0" rtl="0"/>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413231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C42DD-3068-400C-83A1-B40C738E21D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Open Pneumothorax</a:t>
            </a:r>
            <a:endParaRPr lang="en-US" b="1" i="0" u="none" strike="noStrike" kern="1600" baseline="0" dirty="0"/>
          </a:p>
        </p:txBody>
      </p:sp>
      <p:sp>
        <p:nvSpPr>
          <p:cNvPr id="3" name="Text Placeholder 2">
            <a:extLst>
              <a:ext uri="{FF2B5EF4-FFF2-40B4-BE49-F238E27FC236}">
                <a16:creationId xmlns:a16="http://schemas.microsoft.com/office/drawing/2014/main" xmlns="" id="{02B4B4A7-D47E-4649-9B48-92B1BE2B2C74}"/>
              </a:ext>
            </a:extLst>
          </p:cNvPr>
          <p:cNvSpPr>
            <a:spLocks noGrp="1"/>
          </p:cNvSpPr>
          <p:nvPr>
            <p:ph sz="half" idx="1"/>
          </p:nvPr>
        </p:nvSpPr>
        <p:spPr>
          <a:xfrm>
            <a:off x="877454" y="2041248"/>
            <a:ext cx="4855464" cy="4165588"/>
          </a:xfrm>
        </p:spPr>
        <p:txBody>
          <a:bodyPr>
            <a:normAutofit/>
          </a:bodyPr>
          <a:lstStyle/>
          <a:p>
            <a:pPr lvl="0"/>
            <a:r>
              <a:rPr lang="en-US" dirty="0"/>
              <a:t>Sucking chest wound is when air gets sucked through the hole in chest wall into the chest cavity. </a:t>
            </a:r>
          </a:p>
          <a:p>
            <a:pPr lvl="1"/>
            <a:r>
              <a:rPr lang="en-US" dirty="0"/>
              <a:t>May hear a sucking noise each time patient breathes</a:t>
            </a:r>
          </a:p>
          <a:p>
            <a:pPr marL="0" marR="0" lvl="0" indent="0" rtl="0">
              <a:lnSpc>
                <a:spcPct val="90000"/>
              </a:lnSpc>
              <a:buNone/>
            </a:pPr>
            <a:endParaRPr lang="en-US"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7170" name="Picture 2" descr="Illustration shows air moving in and out of the pleural space above the collapsed lung within a rib c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754" y="2165130"/>
            <a:ext cx="3463164" cy="380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5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1FF2C-6B67-4654-9494-532BC4B193E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Pneumothorax</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93843B20-9811-45F3-86B3-74A55B8B92E5}"/>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Pneumothorax may occur as a result of blunt trauma.</a:t>
            </a:r>
          </a:p>
          <a:p>
            <a:pPr lvl="1"/>
            <a:r>
              <a:rPr lang="en-US" dirty="0"/>
              <a:t>D</a:t>
            </a:r>
            <a:r>
              <a:rPr lang="en-US" u="none" strike="noStrike" baseline="0" dirty="0">
                <a:latin typeface="Arial" panose="020B0604020202020204" pitchFamily="34" charset="0"/>
              </a:rPr>
              <a:t>irect blow that covers a large area of the thoracic wall at the peak of the inspiratory cycle can cause one or both lungs to burst. </a:t>
            </a:r>
          </a:p>
          <a:p>
            <a:pPr lvl="1"/>
            <a:r>
              <a:rPr lang="en-US" u="none" strike="noStrike" baseline="0" dirty="0">
                <a:latin typeface="Arial" panose="020B0604020202020204" pitchFamily="34" charset="0"/>
              </a:rPr>
              <a:t>If air continues to accumulate within the pleural space, it can lead to an even more dangerous condition known as a </a:t>
            </a:r>
            <a:r>
              <a:rPr lang="en-US" u="dbl" strike="noStrike" dirty="0">
                <a:solidFill>
                  <a:srgbClr val="C00000"/>
                </a:solidFill>
                <a:latin typeface="Arial" panose="020B0604020202020204" pitchFamily="34" charset="0"/>
              </a:rPr>
              <a:t>tension pneumothorax</a:t>
            </a:r>
            <a:r>
              <a:rPr lang="en-US" u="none" strike="noStrike" baseline="0" dirty="0">
                <a:latin typeface="Arial" panose="020B0604020202020204" pitchFamily="34" charset="0"/>
              </a:rPr>
              <a:t>.</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242899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9A535-4950-4EC4-A2E1-82E2D283305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Tension Pneumothorax</a:t>
            </a:r>
            <a:endParaRPr lang="en-US" b="1" i="0" u="none" strike="noStrike" kern="1600" baseline="0" dirty="0"/>
          </a:p>
        </p:txBody>
      </p:sp>
      <p:sp>
        <p:nvSpPr>
          <p:cNvPr id="3" name="Text Placeholder 2">
            <a:extLst>
              <a:ext uri="{FF2B5EF4-FFF2-40B4-BE49-F238E27FC236}">
                <a16:creationId xmlns:a16="http://schemas.microsoft.com/office/drawing/2014/main" xmlns="" id="{F08B99E0-E23A-462D-934C-D48604DE463E}"/>
              </a:ext>
            </a:extLst>
          </p:cNvPr>
          <p:cNvSpPr>
            <a:spLocks noGrp="1"/>
          </p:cNvSpPr>
          <p:nvPr>
            <p:ph sz="half" idx="1"/>
          </p:nvPr>
        </p:nvSpPr>
        <p:spPr>
          <a:xfrm>
            <a:off x="828675" y="1613452"/>
            <a:ext cx="4855464" cy="4729436"/>
          </a:xfrm>
        </p:spPr>
        <p:txBody>
          <a:bodyPr>
            <a:normAutofit fontScale="92500"/>
          </a:bodyPr>
          <a:lstStyle/>
          <a:p>
            <a:pPr marR="0" lvl="0" rtl="0">
              <a:lnSpc>
                <a:spcPct val="90000"/>
              </a:lnSpc>
            </a:pPr>
            <a:r>
              <a:rPr lang="en-US" sz="2400" dirty="0"/>
              <a:t>D</a:t>
            </a:r>
            <a:r>
              <a:rPr lang="en-US" sz="2400" u="none" strike="noStrike" baseline="0" dirty="0"/>
              <a:t>efined as an accumulation of pressurized air within the pleural space that compresses the lungs </a:t>
            </a:r>
          </a:p>
          <a:p>
            <a:pPr lvl="0"/>
            <a:r>
              <a:rPr lang="en-US" sz="2400" dirty="0"/>
              <a:t>No way for the air outside the lung to get out of the chest </a:t>
            </a:r>
          </a:p>
          <a:p>
            <a:r>
              <a:rPr lang="en-US" sz="2400" dirty="0"/>
              <a:t>Left untreated, this air will increase, causing the organs within the chest cavity to become compressed, resulting in:</a:t>
            </a:r>
          </a:p>
          <a:p>
            <a:pPr lvl="1"/>
            <a:r>
              <a:rPr lang="en-US" sz="2200" dirty="0"/>
              <a:t>Reduced lung capacity</a:t>
            </a:r>
          </a:p>
          <a:p>
            <a:pPr lvl="1"/>
            <a:r>
              <a:rPr lang="en-US" sz="2200" dirty="0"/>
              <a:t>Severe respiratory distress</a:t>
            </a:r>
          </a:p>
          <a:p>
            <a:pPr lvl="1"/>
            <a:r>
              <a:rPr lang="en-US" sz="2200" dirty="0"/>
              <a:t>Eventually decreased cardiac output</a:t>
            </a:r>
          </a:p>
          <a:p>
            <a:pPr marR="0" lvl="0" rtl="0">
              <a:lnSpc>
                <a:spcPct val="90000"/>
              </a:lnSpc>
            </a:pPr>
            <a:endParaRPr lang="en-US" sz="2000"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8194" name="Picture 2" descr="The Compressed vena cava and compressed aorta above the compressed heart and compressed lung, the Diaphragm, the collapsed right lung, the outer entry wound site and the wound site on the collapsed lung are labeled. The external wound site is bandaged. The right side has bulging intercostals muscles with the pleural space filled with air pushing on the collapsed lung and Bulging muscle in supraclavicular area with air pushing on it." title="Illustration shows the movement of air within a tension pneumothorax.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130" y="2195335"/>
            <a:ext cx="5043160" cy="327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58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7483F-D7A1-4EC8-83AD-E74B4923BE0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Tension Pneumothorax</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175E9F6-60A6-4EDC-84A7-331D1EAAD050}"/>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With enough pressure, one lung will completely collapse. </a:t>
            </a:r>
          </a:p>
          <a:p>
            <a:pPr marR="0" lvl="0" rtl="0"/>
            <a:r>
              <a:rPr lang="en-US" u="none" strike="noStrike" baseline="0" dirty="0">
                <a:latin typeface="Arial" panose="020B0604020202020204" pitchFamily="34" charset="0"/>
              </a:rPr>
              <a:t>As more pressure builds, the heart, great vessels, and trachea within the mediastinum are pushed into the opposite side of the chest, sometimes collapsing the other lung. </a:t>
            </a:r>
          </a:p>
          <a:p>
            <a:pPr lvl="0"/>
            <a:r>
              <a:rPr lang="en-US" u="none" strike="noStrike" baseline="0" dirty="0">
                <a:latin typeface="Arial" panose="020B0604020202020204" pitchFamily="34" charset="0"/>
              </a:rPr>
              <a:t>The</a:t>
            </a:r>
            <a:r>
              <a:rPr lang="en-US" u="none" strike="noStrike" dirty="0">
                <a:latin typeface="Arial" panose="020B0604020202020204" pitchFamily="34" charset="0"/>
              </a:rPr>
              <a:t> </a:t>
            </a:r>
            <a:r>
              <a:rPr lang="en-US" dirty="0"/>
              <a:t>vena cava collapses.</a:t>
            </a:r>
          </a:p>
          <a:p>
            <a:pPr lvl="1"/>
            <a:r>
              <a:rPr lang="en-US" dirty="0"/>
              <a:t>A </a:t>
            </a:r>
            <a:r>
              <a:rPr lang="en-US" u="none" strike="noStrike" baseline="0" dirty="0">
                <a:latin typeface="Arial" panose="020B0604020202020204" pitchFamily="34" charset="0"/>
              </a:rPr>
              <a:t>rapid reduction in blood volume being pumped to the lungs occurs. </a:t>
            </a:r>
          </a:p>
          <a:p>
            <a:pPr lvl="1"/>
            <a:r>
              <a:rPr lang="en-US" dirty="0"/>
              <a:t>N</a:t>
            </a:r>
            <a:r>
              <a:rPr lang="en-US" u="none" strike="noStrike" baseline="0" dirty="0">
                <a:latin typeface="Arial" panose="020B0604020202020204" pitchFamily="34" charset="0"/>
              </a:rPr>
              <a:t>o blood is returned to the right side of the heart. </a:t>
            </a:r>
          </a:p>
          <a:p>
            <a:pPr marR="0" lvl="0" rtl="0"/>
            <a:r>
              <a:rPr lang="en-US" u="none" strike="noStrike" baseline="0" dirty="0">
                <a:latin typeface="Arial" panose="020B0604020202020204" pitchFamily="34" charset="0"/>
              </a:rPr>
              <a:t>The collapse of both lungs from a tension pneumothorax is likely rapidly fatal.</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153397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BDFE5-FC50-4F8E-B6A3-D954D081E03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B8395198-9E69-4993-8BE2-9BFDAE44058D}"/>
              </a:ext>
            </a:extLst>
          </p:cNvPr>
          <p:cNvSpPr>
            <a:spLocks noGrp="1"/>
          </p:cNvSpPr>
          <p:nvPr>
            <p:ph type="body" idx="1"/>
          </p:nvPr>
        </p:nvSpPr>
        <p:spPr/>
        <p:txBody>
          <a:bodyPr>
            <a:normAutofit lnSpcReduction="10000"/>
          </a:bodyPr>
          <a:lstStyle/>
          <a:p>
            <a:pPr lvl="1"/>
            <a:r>
              <a:rPr lang="en-US" u="none" strike="noStrike" baseline="0" dirty="0">
                <a:latin typeface="Arial" panose="020B0604020202020204" pitchFamily="34" charset="0"/>
              </a:rPr>
              <a:t>Lower rib cage injury</a:t>
            </a:r>
          </a:p>
          <a:p>
            <a:pPr lvl="1"/>
            <a:r>
              <a:rPr lang="en-US" u="none" strike="noStrike" baseline="0" dirty="0">
                <a:latin typeface="Arial" panose="020B0604020202020204" pitchFamily="34" charset="0"/>
              </a:rPr>
              <a:t>Pneumothorax</a:t>
            </a:r>
          </a:p>
          <a:p>
            <a:pPr lvl="1"/>
            <a:r>
              <a:rPr lang="en-US" u="none" strike="noStrike" baseline="0" dirty="0">
                <a:latin typeface="Arial" panose="020B0604020202020204" pitchFamily="34" charset="0"/>
              </a:rPr>
              <a:t>Open pneumothorax (sucking chest wound)</a:t>
            </a:r>
          </a:p>
          <a:p>
            <a:pPr lvl="1"/>
            <a:r>
              <a:rPr lang="en-US" u="none" strike="noStrike" baseline="0" dirty="0">
                <a:latin typeface="Arial" panose="020B0604020202020204" pitchFamily="34" charset="0"/>
              </a:rPr>
              <a:t>Tension pneumothorax</a:t>
            </a:r>
          </a:p>
          <a:p>
            <a:pPr lvl="1"/>
            <a:r>
              <a:rPr lang="en-US" u="none" strike="noStrike" baseline="0" dirty="0">
                <a:latin typeface="Arial" panose="020B0604020202020204" pitchFamily="34" charset="0"/>
              </a:rPr>
              <a:t>Hemothorax</a:t>
            </a:r>
          </a:p>
          <a:p>
            <a:pPr lvl="1"/>
            <a:r>
              <a:rPr lang="en-US" u="none" strike="noStrike" baseline="0" dirty="0">
                <a:latin typeface="Arial" panose="020B0604020202020204" pitchFamily="34" charset="0"/>
              </a:rPr>
              <a:t>Pericardial tamponade</a:t>
            </a:r>
          </a:p>
          <a:p>
            <a:pPr lvl="1"/>
            <a:r>
              <a:rPr lang="en-US" u="none" strike="noStrike" baseline="0" dirty="0">
                <a:latin typeface="Arial" panose="020B0604020202020204" pitchFamily="34" charset="0"/>
              </a:rPr>
              <a:t>Commotio cordis</a:t>
            </a:r>
          </a:p>
          <a:p>
            <a:pPr lvl="1"/>
            <a:r>
              <a:rPr lang="en-US" u="none" strike="noStrike" baseline="0" dirty="0">
                <a:latin typeface="Arial" panose="020B0604020202020204" pitchFamily="34" charset="0"/>
              </a:rPr>
              <a:t>Traumatic asphyxia</a:t>
            </a:r>
          </a:p>
          <a:p>
            <a:pPr marR="0" lvl="0" rtl="0"/>
            <a:r>
              <a:rPr lang="en-US" u="none" strike="noStrike" baseline="0" dirty="0">
                <a:latin typeface="Arial" panose="020B0604020202020204" pitchFamily="34" charset="0"/>
              </a:rPr>
              <a:t>23-3 Describe and demonstrate how to assess the chest for trauma, including using the LAP method.</a:t>
            </a:r>
          </a:p>
          <a:p>
            <a:pPr marR="0" lvl="0" rtl="0"/>
            <a:r>
              <a:rPr lang="en-US" u="none" strike="noStrike" baseline="0" dirty="0">
                <a:latin typeface="Arial" panose="020B0604020202020204" pitchFamily="34" charset="0"/>
              </a:rPr>
              <a:t>23-4 Describe the management of chest injuries.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Tree>
    <p:extLst>
      <p:ext uri="{BB962C8B-B14F-4D97-AF65-F5344CB8AC3E}">
        <p14:creationId xmlns:p14="http://schemas.microsoft.com/office/powerpoint/2010/main" val="4070708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2382E-144E-4861-8288-C93698792BF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Tension Pneumothorax</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50D96519-7D42-4C2F-86D1-A4D1B3AE0EAA}"/>
              </a:ext>
            </a:extLst>
          </p:cNvPr>
          <p:cNvSpPr>
            <a:spLocks noGrp="1"/>
          </p:cNvSpPr>
          <p:nvPr>
            <p:ph type="body" idx="1"/>
          </p:nvPr>
        </p:nvSpPr>
        <p:spPr/>
        <p:txBody>
          <a:bodyPr>
            <a:normAutofit/>
          </a:bodyPr>
          <a:lstStyle/>
          <a:p>
            <a:pPr marR="0" lvl="0" rtl="0"/>
            <a:r>
              <a:rPr lang="en-US" dirty="0"/>
              <a:t>C</a:t>
            </a:r>
            <a:r>
              <a:rPr lang="en-US" u="none" strike="noStrike" baseline="0" dirty="0">
                <a:latin typeface="Arial" panose="020B0604020202020204" pitchFamily="34" charset="0"/>
              </a:rPr>
              <a:t>an develop in closed chest trauma when a sharp bone fragment of a fractured rib punctures a lung or bronchus</a:t>
            </a:r>
          </a:p>
          <a:p>
            <a:pPr lvl="1"/>
            <a:r>
              <a:rPr lang="en-US" u="none" strike="noStrike" baseline="0" dirty="0">
                <a:latin typeface="Arial" panose="020B0604020202020204" pitchFamily="34" charset="0"/>
              </a:rPr>
              <a:t>Air leaks out of the hole in the lung or bronchus into the pleural space. </a:t>
            </a:r>
          </a:p>
          <a:p>
            <a:pPr lvl="1"/>
            <a:r>
              <a:rPr lang="en-US" u="none" strike="noStrike" baseline="0" dirty="0">
                <a:latin typeface="Arial" panose="020B0604020202020204" pitchFamily="34" charset="0"/>
              </a:rPr>
              <a:t>Pressure can build within minutes to a few hours,</a:t>
            </a:r>
            <a:r>
              <a:rPr lang="en-US" u="none" strike="noStrike" dirty="0">
                <a:latin typeface="Arial" panose="020B0604020202020204" pitchFamily="34" charset="0"/>
              </a:rPr>
              <a:t> </a:t>
            </a:r>
            <a:r>
              <a:rPr lang="en-US" u="none" strike="noStrike" baseline="0" dirty="0">
                <a:latin typeface="Arial" panose="020B0604020202020204" pitchFamily="34" charset="0"/>
              </a:rPr>
              <a:t>creating the same life-threatening situation.</a:t>
            </a:r>
          </a:p>
          <a:p>
            <a:r>
              <a:rPr lang="en-US" u="none" strike="noStrike" baseline="0" dirty="0">
                <a:latin typeface="Arial" panose="020B0604020202020204" pitchFamily="34" charset="0"/>
              </a:rPr>
              <a:t>A tension pneumothorax can develop, or be made worse, by the application of positive pressure such as occurs in rescue breathing using a bag-valve mask. </a:t>
            </a:r>
          </a:p>
          <a:p>
            <a:pPr lvl="1"/>
            <a:r>
              <a:rPr lang="en-US" u="none" strike="noStrike" baseline="0" dirty="0">
                <a:latin typeface="Arial" panose="020B0604020202020204" pitchFamily="34" charset="0"/>
              </a:rPr>
              <a:t>With each breath, more air passes through any internal airway hole into the pleural space, thereby changing a stable pneumothorax into an unstable tension pneumothorax. </a:t>
            </a:r>
          </a:p>
          <a:p>
            <a:pPr lvl="1"/>
            <a:r>
              <a:rPr lang="en-US" dirty="0"/>
              <a:t>W</a:t>
            </a:r>
            <a:r>
              <a:rPr lang="en-US" u="none" strike="noStrike" baseline="0" dirty="0">
                <a:latin typeface="Arial" panose="020B0604020202020204" pitchFamily="34" charset="0"/>
              </a:rPr>
              <a:t>hen giving CPR with rescue breaths, you should not overinflate the lungs.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1082990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9BDD9-D7DE-41E1-A198-7BEA2FF9F7F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Tension Pneumothorax</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78CED10-ACA3-4015-AEBA-0CB3DCC12FD2}"/>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The hallmarks are:</a:t>
            </a:r>
          </a:p>
          <a:p>
            <a:pPr lvl="1"/>
            <a:r>
              <a:rPr lang="en-US" dirty="0"/>
              <a:t>S</a:t>
            </a:r>
            <a:r>
              <a:rPr lang="en-US" u="none" strike="noStrike" baseline="0" dirty="0">
                <a:latin typeface="Arial" panose="020B0604020202020204" pitchFamily="34" charset="0"/>
              </a:rPr>
              <a:t>hortness of breath</a:t>
            </a:r>
          </a:p>
          <a:p>
            <a:pPr lvl="1"/>
            <a:r>
              <a:rPr lang="en-US" dirty="0"/>
              <a:t>D</a:t>
            </a:r>
            <a:r>
              <a:rPr lang="en-US" u="none" strike="noStrike" baseline="0" dirty="0">
                <a:latin typeface="Arial" panose="020B0604020202020204" pitchFamily="34" charset="0"/>
              </a:rPr>
              <a:t>istended (bulging) neck veins (known as jugular venous distention, or JVD)</a:t>
            </a:r>
          </a:p>
          <a:p>
            <a:pPr lvl="1"/>
            <a:r>
              <a:rPr lang="en-US" dirty="0"/>
              <a:t>T</a:t>
            </a:r>
            <a:r>
              <a:rPr lang="en-US" u="none" strike="noStrike" baseline="0" dirty="0">
                <a:latin typeface="Arial" panose="020B0604020202020204" pitchFamily="34" charset="0"/>
              </a:rPr>
              <a:t>achycardia</a:t>
            </a:r>
          </a:p>
          <a:p>
            <a:pPr lvl="1"/>
            <a:r>
              <a:rPr lang="en-US" u="none" strike="noStrike" baseline="0" dirty="0">
                <a:latin typeface="Arial" panose="020B0604020202020204" pitchFamily="34" charset="0"/>
              </a:rPr>
              <a:t>Low blood pressure</a:t>
            </a:r>
          </a:p>
          <a:p>
            <a:pPr lvl="1"/>
            <a:r>
              <a:rPr lang="en-US" dirty="0"/>
              <a:t>C</a:t>
            </a:r>
            <a:r>
              <a:rPr lang="en-US" u="none" strike="noStrike" baseline="0" dirty="0">
                <a:latin typeface="Arial" panose="020B0604020202020204" pitchFamily="34" charset="0"/>
              </a:rPr>
              <a:t>yanosis</a:t>
            </a:r>
          </a:p>
          <a:p>
            <a:r>
              <a:rPr lang="en-US" u="none" strike="noStrike" baseline="0" dirty="0">
                <a:latin typeface="Arial" panose="020B0604020202020204" pitchFamily="34" charset="0"/>
              </a:rPr>
              <a:t>May detect decreased lung sounds in the lung that has deflated</a:t>
            </a:r>
          </a:p>
          <a:p>
            <a:r>
              <a:rPr lang="en-US" u="none" strike="noStrike" baseline="0" dirty="0">
                <a:latin typeface="Arial" panose="020B0604020202020204" pitchFamily="34" charset="0"/>
              </a:rPr>
              <a:t>Tracheal deviation, in which the trachea shifts away from the side of the tension pneumothorax, may be observed, but this is a very late sign.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683019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7CA6D-C169-4637-AF6B-E0EB40CB469A}"/>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Subcutaneous Emphysema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8C95471-9333-41D4-A0B0-DB152F43EB53}"/>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Tension pneumothorax can lead to subcutaneous emphysema.</a:t>
            </a:r>
            <a:endParaRPr lang="en-US" dirty="0"/>
          </a:p>
          <a:p>
            <a:pPr lvl="1"/>
            <a:r>
              <a:rPr lang="en-US" u="none" strike="noStrike" baseline="0" dirty="0">
                <a:latin typeface="Arial" panose="020B0604020202020204" pitchFamily="34" charset="0"/>
              </a:rPr>
              <a:t>“Sub-Q air”</a:t>
            </a:r>
          </a:p>
          <a:p>
            <a:pPr lvl="1"/>
            <a:r>
              <a:rPr lang="en-US" dirty="0"/>
              <a:t>P</a:t>
            </a:r>
            <a:r>
              <a:rPr lang="en-US" u="none" strike="noStrike" baseline="0" dirty="0">
                <a:latin typeface="Arial" panose="020B0604020202020204" pitchFamily="34" charset="0"/>
              </a:rPr>
              <a:t>ressurized air leaks out of the pleural cavity into the soft tissues.</a:t>
            </a:r>
          </a:p>
          <a:p>
            <a:pPr lvl="1"/>
            <a:r>
              <a:rPr lang="en-US" dirty="0"/>
              <a:t>B</a:t>
            </a:r>
            <a:r>
              <a:rPr lang="en-US" u="none" strike="noStrike" baseline="0" dirty="0">
                <a:latin typeface="Arial" panose="020B0604020202020204" pitchFamily="34" charset="0"/>
              </a:rPr>
              <a:t>ecomes trapped under the skin, causing a Rice-Krispies-like “crackling” sensation of the skin when pressed with the fingers</a:t>
            </a:r>
          </a:p>
          <a:p>
            <a:pPr lvl="1"/>
            <a:r>
              <a:rPr lang="en-US" u="none" strike="noStrike" baseline="0" dirty="0">
                <a:latin typeface="Arial" panose="020B0604020202020204" pitchFamily="34" charset="0"/>
              </a:rPr>
              <a:t>Because air rises, subcutaneous emphysema is typically found in the highest point of the chest cavity.</a:t>
            </a:r>
          </a:p>
          <a:p>
            <a:pPr lvl="2"/>
            <a:r>
              <a:rPr lang="en-US" dirty="0"/>
              <a:t>Generally </a:t>
            </a:r>
            <a:r>
              <a:rPr lang="en-US" u="none" strike="noStrike" baseline="0" dirty="0">
                <a:latin typeface="Arial" panose="020B0604020202020204" pitchFamily="34" charset="0"/>
              </a:rPr>
              <a:t>exhibited in the neck first</a:t>
            </a:r>
          </a:p>
          <a:p>
            <a:pPr lvl="2"/>
            <a:r>
              <a:rPr lang="en-US" dirty="0"/>
              <a:t>C</a:t>
            </a:r>
            <a:r>
              <a:rPr lang="en-US" u="none" strike="noStrike" baseline="0" dirty="0">
                <a:latin typeface="Arial" panose="020B0604020202020204" pitchFamily="34" charset="0"/>
              </a:rPr>
              <a:t>an spread to the shoulders, chest, or back, depending on patient’s position</a:t>
            </a:r>
          </a:p>
          <a:p>
            <a:r>
              <a:rPr lang="en-US" u="none" strike="noStrike" baseline="0" dirty="0">
                <a:latin typeface="Arial" panose="020B0604020202020204" pitchFamily="34" charset="0"/>
              </a:rPr>
              <a:t>Sub-Q air is usually benign, but the pneumothorax causing it can be life threatening.</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931275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83F446-7DDF-43E3-8316-019C6A5C048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Pneumothorax</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49FA0874-94D0-4BD4-AD76-16D2573B5B1C}"/>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Rarely, pneumothorax can occur spontaneously.</a:t>
            </a:r>
          </a:p>
          <a:p>
            <a:pPr lvl="1"/>
            <a:r>
              <a:rPr lang="en-US" dirty="0"/>
              <a:t>T</a:t>
            </a:r>
            <a:r>
              <a:rPr lang="en-US" u="none" strike="noStrike" baseline="0" dirty="0">
                <a:latin typeface="Arial" panose="020B0604020202020204" pitchFamily="34" charset="0"/>
              </a:rPr>
              <a:t>ypically in young adults or patients with chronic obstructive pulmonary disease</a:t>
            </a:r>
          </a:p>
          <a:p>
            <a:pPr lvl="2"/>
            <a:r>
              <a:rPr lang="en-US" sz="1900" dirty="0"/>
              <a:t>N</a:t>
            </a:r>
            <a:r>
              <a:rPr lang="en-US" sz="1900" u="none" strike="noStrike" baseline="0" dirty="0">
                <a:latin typeface="Arial" panose="020B0604020202020204" pitchFamily="34" charset="0"/>
              </a:rPr>
              <a:t>o trauma occurs.</a:t>
            </a:r>
          </a:p>
          <a:p>
            <a:pPr lvl="2"/>
            <a:r>
              <a:rPr lang="en-US" sz="1900" dirty="0"/>
              <a:t>A</a:t>
            </a:r>
            <a:r>
              <a:rPr lang="en-US" sz="1900" u="none" strike="noStrike" baseline="0" dirty="0">
                <a:latin typeface="Arial" panose="020B0604020202020204" pitchFamily="34" charset="0"/>
              </a:rPr>
              <a:t> small defect, called a “bleb,” on the lung surface ruptures, allowing air to escape into the pleural space. </a:t>
            </a:r>
          </a:p>
          <a:p>
            <a:pPr lvl="2"/>
            <a:r>
              <a:rPr lang="en-US" sz="1900" dirty="0"/>
              <a:t>S</a:t>
            </a:r>
            <a:r>
              <a:rPr lang="en-US" sz="1900" u="none" strike="noStrike" baseline="0" dirty="0">
                <a:latin typeface="Arial" panose="020B0604020202020204" pitchFamily="34" charset="0"/>
              </a:rPr>
              <a:t>igns and symptoms of this type of pneumothorax are</a:t>
            </a:r>
            <a:r>
              <a:rPr lang="en-US" sz="1900" u="none" strike="noStrike" dirty="0">
                <a:latin typeface="Arial" panose="020B0604020202020204" pitchFamily="34" charset="0"/>
              </a:rPr>
              <a:t> the same. </a:t>
            </a:r>
            <a:endParaRPr lang="en-US" sz="1900" dirty="0"/>
          </a:p>
          <a:p>
            <a:pPr lvl="3"/>
            <a:r>
              <a:rPr lang="en-US" sz="1800" u="none" strike="noStrike" baseline="0" dirty="0">
                <a:latin typeface="Arial" panose="020B0604020202020204" pitchFamily="34" charset="0"/>
              </a:rPr>
              <a:t>Can advance to become a tension pneumothorax should enough air enter the space </a:t>
            </a:r>
          </a:p>
          <a:p>
            <a:pPr lvl="2"/>
            <a:r>
              <a:rPr lang="en-US" sz="1900" u="none" strike="noStrike" baseline="0" dirty="0">
                <a:latin typeface="Arial" panose="020B0604020202020204" pitchFamily="34" charset="0"/>
              </a:rPr>
              <a:t>Patients often experience sharp pain in the chest and back.</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612715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8EB62-A779-4C8D-A85A-927C2117653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Hemothorax</a:t>
            </a:r>
            <a:endParaRPr lang="en-US" b="1" i="0" u="none" strike="noStrike" kern="1600" baseline="0" dirty="0"/>
          </a:p>
        </p:txBody>
      </p:sp>
      <p:sp>
        <p:nvSpPr>
          <p:cNvPr id="3" name="Text Placeholder 2">
            <a:extLst>
              <a:ext uri="{FF2B5EF4-FFF2-40B4-BE49-F238E27FC236}">
                <a16:creationId xmlns:a16="http://schemas.microsoft.com/office/drawing/2014/main" xmlns="" id="{FBEBC3E7-6271-419D-A5B1-898943A048CF}"/>
              </a:ext>
            </a:extLst>
          </p:cNvPr>
          <p:cNvSpPr>
            <a:spLocks noGrp="1"/>
          </p:cNvSpPr>
          <p:nvPr>
            <p:ph sz="half" idx="1"/>
          </p:nvPr>
        </p:nvSpPr>
        <p:spPr>
          <a:xfrm>
            <a:off x="1085850" y="2250535"/>
            <a:ext cx="4855464" cy="3266312"/>
          </a:xfrm>
        </p:spPr>
        <p:txBody>
          <a:bodyPr>
            <a:normAutofit/>
          </a:bodyPr>
          <a:lstStyle/>
          <a:p>
            <a:r>
              <a:rPr lang="en-US" u="dbl" dirty="0">
                <a:solidFill>
                  <a:srgbClr val="C00000"/>
                </a:solidFill>
              </a:rPr>
              <a:t>Hemothorax</a:t>
            </a:r>
            <a:r>
              <a:rPr lang="en-US" dirty="0"/>
              <a:t> is l</a:t>
            </a:r>
            <a:r>
              <a:rPr lang="en-US" u="none" strike="noStrike" baseline="0" dirty="0"/>
              <a:t>ike a pneumothorax except that instead of air, blood accumulates within the pleural space. </a:t>
            </a:r>
          </a:p>
          <a:p>
            <a:r>
              <a:rPr lang="en-US" dirty="0"/>
              <a:t>Caused by disruption of one or more blood vessels inside the chest and can be due to either blunt or penetrating trauma</a:t>
            </a:r>
          </a:p>
          <a:p>
            <a:endParaRPr lang="en-US" dirty="0"/>
          </a:p>
          <a:p>
            <a:endParaRPr lang="en-US" dirty="0"/>
          </a:p>
          <a:p>
            <a:endParaRPr lang="en-US" u="none" strike="noStrike" baseline="0" dirty="0"/>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9218" name="Picture 2" descr="Hemothorax: The two lungs and the heart at the middle are shown. The right lung is a collapsed lung and is smaller. The border of the collapsed lung is labeled Visceral pleura and the outline of the original lung is labeled Parietal pleura with a wound site on it and the area in between is labeled Blood-filled pleural space. Hemopneumothorax: The right lung is collapsed with a wound site on the parietal pleura. The bottom half of the pleural space is filled with blood and the upper half with air." title="Illustrations show lungs with Hemothorax and Hemopneumoth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387" y="1801671"/>
            <a:ext cx="3783614" cy="416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3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AEC55-0A2F-4AB5-9CDA-10D96586C29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Hemothorax</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FCFC5FC-D91B-48C2-B4A7-BBD98F25EAAF}"/>
              </a:ext>
            </a:extLst>
          </p:cNvPr>
          <p:cNvSpPr>
            <a:spLocks noGrp="1"/>
          </p:cNvSpPr>
          <p:nvPr>
            <p:ph type="body" idx="1"/>
          </p:nvPr>
        </p:nvSpPr>
        <p:spPr>
          <a:xfrm>
            <a:off x="878205" y="1979498"/>
            <a:ext cx="10435590" cy="3986213"/>
          </a:xfrm>
        </p:spPr>
        <p:txBody>
          <a:bodyPr/>
          <a:lstStyle/>
          <a:p>
            <a:pPr marL="228600" lvl="1">
              <a:spcBef>
                <a:spcPts val="1500"/>
              </a:spcBef>
            </a:pPr>
            <a:r>
              <a:rPr lang="en-US" sz="2200" dirty="0"/>
              <a:t>Hemothorax due to arterial bleeding can be potentially lethal from hypovolemic shock.</a:t>
            </a:r>
          </a:p>
          <a:p>
            <a:pPr marL="685800" lvl="2"/>
            <a:r>
              <a:rPr lang="en-US" sz="2000" dirty="0"/>
              <a:t>The pleural space can hold 3 to 4 liters of blood. </a:t>
            </a:r>
          </a:p>
          <a:p>
            <a:r>
              <a:rPr lang="en-US" u="none" strike="noStrike" baseline="0" dirty="0">
                <a:latin typeface="Arial" panose="020B0604020202020204" pitchFamily="34" charset="0"/>
              </a:rPr>
              <a:t>Blood can also compress or collapse one or both lungs, resulting in hypoxia and shock. </a:t>
            </a:r>
          </a:p>
          <a:p>
            <a:pPr marR="0" lvl="0" rtl="0"/>
            <a:r>
              <a:rPr lang="en-US" dirty="0"/>
              <a:t>P</a:t>
            </a:r>
            <a:r>
              <a:rPr lang="en-US" u="none" strike="noStrike" baseline="0" dirty="0">
                <a:latin typeface="Arial" panose="020B0604020202020204" pitchFamily="34" charset="0"/>
              </a:rPr>
              <a:t>ain and shortness of breath are common complaints.</a:t>
            </a:r>
          </a:p>
          <a:p>
            <a:r>
              <a:rPr lang="en-US" u="none" strike="noStrike" baseline="0" dirty="0"/>
              <a:t>Both air and blood can leak into the pleural space simultaneously, producing a condition known as a hemopneumothorax.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2412225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AEC55-0A2F-4AB5-9CDA-10D96586C29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Hemopneumothorax</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FCFC5FC-D91B-48C2-B4A7-BBD98F25EAAF}"/>
              </a:ext>
            </a:extLst>
          </p:cNvPr>
          <p:cNvSpPr>
            <a:spLocks noGrp="1"/>
          </p:cNvSpPr>
          <p:nvPr>
            <p:ph type="body" idx="1"/>
          </p:nvPr>
        </p:nvSpPr>
        <p:spPr/>
        <p:txBody>
          <a:bodyPr/>
          <a:lstStyle/>
          <a:p>
            <a:r>
              <a:rPr lang="en-US" dirty="0"/>
              <a:t>Hemopneumothorax </a:t>
            </a:r>
          </a:p>
          <a:p>
            <a:pPr lvl="1"/>
            <a:r>
              <a:rPr lang="en-US" dirty="0"/>
              <a:t>When both </a:t>
            </a:r>
            <a:r>
              <a:rPr lang="en-US" u="none" strike="noStrike" baseline="0" dirty="0"/>
              <a:t>air and blood can leak into the pleural space simultaneously</a:t>
            </a:r>
          </a:p>
          <a:p>
            <a:pPr lvl="1"/>
            <a:r>
              <a:rPr lang="en-US" u="none" strike="noStrike" baseline="0" dirty="0">
                <a:latin typeface="Arial" panose="020B0604020202020204" pitchFamily="34" charset="0"/>
              </a:rPr>
              <a:t>The mechanisms of injury that can produce hemopneumothorax are associated with multisystem trauma and have a high morbidity and mortality.</a:t>
            </a:r>
          </a:p>
          <a:p>
            <a:pPr lvl="1"/>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3316376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580A2-3F46-4234-99A1-D08A0870079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Pericardial Tamponade</a:t>
            </a:r>
            <a:endParaRPr lang="en-US" b="1" i="0" u="none" strike="noStrike" kern="1600" baseline="0" dirty="0"/>
          </a:p>
        </p:txBody>
      </p:sp>
      <p:sp>
        <p:nvSpPr>
          <p:cNvPr id="3" name="Text Placeholder 2">
            <a:extLst>
              <a:ext uri="{FF2B5EF4-FFF2-40B4-BE49-F238E27FC236}">
                <a16:creationId xmlns:a16="http://schemas.microsoft.com/office/drawing/2014/main" xmlns="" id="{1AA245A0-800F-4E47-92CE-E154C106146E}"/>
              </a:ext>
            </a:extLst>
          </p:cNvPr>
          <p:cNvSpPr>
            <a:spLocks noGrp="1"/>
          </p:cNvSpPr>
          <p:nvPr>
            <p:ph sz="half" idx="1"/>
          </p:nvPr>
        </p:nvSpPr>
        <p:spPr>
          <a:xfrm>
            <a:off x="929676" y="2326594"/>
            <a:ext cx="4855464" cy="3350306"/>
          </a:xfrm>
        </p:spPr>
        <p:txBody>
          <a:bodyPr>
            <a:normAutofit/>
          </a:bodyPr>
          <a:lstStyle/>
          <a:p>
            <a:pPr>
              <a:lnSpc>
                <a:spcPct val="90000"/>
              </a:lnSpc>
              <a:buClr>
                <a:schemeClr val="tx2"/>
              </a:buClr>
            </a:pPr>
            <a:r>
              <a:rPr lang="en-US" u="dbl" strike="noStrike" baseline="0" dirty="0">
                <a:solidFill>
                  <a:srgbClr val="C00000"/>
                </a:solidFill>
              </a:rPr>
              <a:t>Pericardial Tamponade</a:t>
            </a:r>
            <a:r>
              <a:rPr lang="en-US" strike="noStrike" dirty="0">
                <a:solidFill>
                  <a:srgbClr val="C00000"/>
                </a:solidFill>
              </a:rPr>
              <a:t> </a:t>
            </a:r>
            <a:r>
              <a:rPr lang="en-US" u="none" strike="noStrike" dirty="0"/>
              <a:t>is defined as a </a:t>
            </a:r>
            <a:r>
              <a:rPr lang="en-US" dirty="0"/>
              <a:t>b</a:t>
            </a:r>
            <a:r>
              <a:rPr lang="en-US" u="none" strike="noStrike" baseline="0" dirty="0"/>
              <a:t>lunt or penetrating chest trauma causing internal bleeding into the pericardial sac from a hole in the heart’s muscular wall or the great vessels.</a:t>
            </a:r>
          </a:p>
          <a:p>
            <a:pPr>
              <a:lnSpc>
                <a:spcPct val="90000"/>
              </a:lnSpc>
            </a:pPr>
            <a:r>
              <a:rPr lang="en-US" dirty="0"/>
              <a:t>R</a:t>
            </a:r>
            <a:r>
              <a:rPr lang="en-US" sz="2200" dirty="0"/>
              <a:t>upture of a cardiac blood vessel on the heart’s wall can also cause this problem. </a:t>
            </a:r>
          </a:p>
          <a:p>
            <a:pPr>
              <a:lnSpc>
                <a:spcPct val="90000"/>
              </a:lnSpc>
            </a:pPr>
            <a:endParaRPr lang="en-US" sz="1900" u="none" strike="noStrike" baseline="0" dirty="0"/>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10242" name="Picture 2" descr="Illustrations show a normal heart and the heart with Cardiac (pericardial) tamponade in which the pericardial space surrounding the heart is filled and swollen with fluid build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136" y="2556259"/>
            <a:ext cx="4559300" cy="239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73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580A2-3F46-4234-99A1-D08A0870079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Pericardial Tamponade</a:t>
            </a:r>
            <a:endParaRPr lang="en-US" b="1" i="0" u="none" strike="noStrike" kern="1600" baseline="0" dirty="0"/>
          </a:p>
        </p:txBody>
      </p:sp>
      <p:sp>
        <p:nvSpPr>
          <p:cNvPr id="3" name="Text Placeholder 2">
            <a:extLst>
              <a:ext uri="{FF2B5EF4-FFF2-40B4-BE49-F238E27FC236}">
                <a16:creationId xmlns:a16="http://schemas.microsoft.com/office/drawing/2014/main" xmlns="" id="{1AA245A0-800F-4E47-92CE-E154C106146E}"/>
              </a:ext>
            </a:extLst>
          </p:cNvPr>
          <p:cNvSpPr>
            <a:spLocks noGrp="1"/>
          </p:cNvSpPr>
          <p:nvPr>
            <p:ph idx="1"/>
          </p:nvPr>
        </p:nvSpPr>
        <p:spPr>
          <a:xfrm>
            <a:off x="925830" y="2466109"/>
            <a:ext cx="10287000" cy="3723808"/>
          </a:xfrm>
        </p:spPr>
        <p:txBody>
          <a:bodyPr>
            <a:normAutofit/>
          </a:bodyPr>
          <a:lstStyle/>
          <a:p>
            <a:pPr lvl="1"/>
            <a:r>
              <a:rPr lang="en-US" sz="2400" dirty="0"/>
              <a:t>O</a:t>
            </a:r>
            <a:r>
              <a:rPr lang="en-US" sz="2400" u="none" strike="noStrike" baseline="0" dirty="0"/>
              <a:t>ccasionally may be caused by various nontraumatic medical conditions </a:t>
            </a:r>
            <a:endParaRPr lang="en-US" sz="2400" dirty="0"/>
          </a:p>
          <a:p>
            <a:pPr lvl="2"/>
            <a:r>
              <a:rPr lang="en-US" sz="2400" dirty="0"/>
              <a:t>B</a:t>
            </a:r>
            <a:r>
              <a:rPr lang="en-US" sz="2400" u="none" strike="noStrike" baseline="0" dirty="0"/>
              <a:t>acterial sepsis: pus may be the source of the tamponade </a:t>
            </a:r>
          </a:p>
          <a:p>
            <a:pPr lvl="2"/>
            <a:r>
              <a:rPr lang="en-US" sz="2400" u="none" strike="noStrike" baseline="0" dirty="0"/>
              <a:t>Viral infections:</a:t>
            </a:r>
            <a:r>
              <a:rPr lang="en-US" sz="2400" u="none" strike="noStrike" dirty="0"/>
              <a:t> creates </a:t>
            </a:r>
            <a:r>
              <a:rPr lang="en-US" sz="2400" u="none" strike="noStrike" baseline="0" dirty="0"/>
              <a:t>serous fluid that compresses the heart</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63952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52930-2732-43E8-A6FC-8943BA15C6AF}"/>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Pericardial Tamponade</a:t>
            </a:r>
            <a:endParaRPr lang="en-US" b="1" i="0" u="none" strike="noStrike" kern="1600" baseline="0" dirty="0"/>
          </a:p>
        </p:txBody>
      </p:sp>
      <p:sp>
        <p:nvSpPr>
          <p:cNvPr id="3" name="Text Placeholder 2">
            <a:extLst>
              <a:ext uri="{FF2B5EF4-FFF2-40B4-BE49-F238E27FC236}">
                <a16:creationId xmlns:a16="http://schemas.microsoft.com/office/drawing/2014/main" xmlns="" id="{1206B544-5879-40A7-B891-F383AEE2044E}"/>
              </a:ext>
            </a:extLst>
          </p:cNvPr>
          <p:cNvSpPr>
            <a:spLocks noGrp="1"/>
          </p:cNvSpPr>
          <p:nvPr>
            <p:ph sz="half" idx="1"/>
          </p:nvPr>
        </p:nvSpPr>
        <p:spPr>
          <a:xfrm>
            <a:off x="914400" y="2929461"/>
            <a:ext cx="4855464" cy="3807506"/>
          </a:xfrm>
        </p:spPr>
        <p:txBody>
          <a:bodyPr>
            <a:normAutofit/>
          </a:bodyPr>
          <a:lstStyle/>
          <a:p>
            <a:pPr marR="0" lvl="0" rtl="0">
              <a:lnSpc>
                <a:spcPct val="90000"/>
              </a:lnSpc>
            </a:pPr>
            <a:r>
              <a:rPr lang="en-US" sz="2400" u="none" strike="noStrike" baseline="0" dirty="0"/>
              <a:t>As blood or other fluid accumulates within the fibrous pericardial sac around the heart, pressure constricts the heart from filling properly.</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11266" name="Picture 2" descr="The Distended neck veins and the Trachea midline at the throat and the heart with blood in the lower part of the pericardial sac are shown. There are arrows pressing toward the heart and accompanying text reads, Blood in pericardial sac compresses the heart and impairs ventricular filling." title="Illustration shows a female anatomy with the heart at the center and the diaphragm be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3684" y="1969431"/>
            <a:ext cx="3998912" cy="413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4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numCol="2"/>
          <a:lstStyle/>
          <a:p>
            <a:pPr lvl="0"/>
            <a:r>
              <a:rPr lang="en-US" dirty="0"/>
              <a:t>Aneurysm</a:t>
            </a:r>
          </a:p>
          <a:p>
            <a:pPr lvl="0"/>
            <a:r>
              <a:rPr lang="en-US" dirty="0"/>
              <a:t>Aortic rupture</a:t>
            </a:r>
          </a:p>
          <a:p>
            <a:pPr lvl="0"/>
            <a:r>
              <a:rPr lang="en-US" dirty="0"/>
              <a:t>Closed chest injury</a:t>
            </a:r>
          </a:p>
          <a:p>
            <a:pPr lvl="0"/>
            <a:r>
              <a:rPr lang="en-US" dirty="0"/>
              <a:t>Commotio cordis</a:t>
            </a:r>
          </a:p>
          <a:p>
            <a:pPr lvl="0"/>
            <a:r>
              <a:rPr lang="en-US" dirty="0"/>
              <a:t>Flail chest</a:t>
            </a:r>
          </a:p>
          <a:p>
            <a:pPr lvl="0"/>
            <a:r>
              <a:rPr lang="en-US" dirty="0"/>
              <a:t>Hemoptysis</a:t>
            </a:r>
          </a:p>
          <a:p>
            <a:pPr lvl="0"/>
            <a:r>
              <a:rPr lang="en-US" dirty="0"/>
              <a:t>Hemothorax</a:t>
            </a:r>
          </a:p>
          <a:p>
            <a:pPr lvl="0"/>
            <a:r>
              <a:rPr lang="en-US" dirty="0"/>
              <a:t>Myocardial contusion</a:t>
            </a:r>
          </a:p>
          <a:p>
            <a:pPr lvl="0"/>
            <a:r>
              <a:rPr lang="en-US" dirty="0"/>
              <a:t>Open chest injury (sucking chest wound)</a:t>
            </a:r>
          </a:p>
          <a:p>
            <a:pPr lvl="0"/>
            <a:r>
              <a:rPr lang="en-US" dirty="0"/>
              <a:t>Paradoxical motion</a:t>
            </a:r>
          </a:p>
          <a:p>
            <a:pPr lvl="0"/>
            <a:r>
              <a:rPr lang="en-US" dirty="0"/>
              <a:t>Pericardial tamponade</a:t>
            </a:r>
          </a:p>
          <a:p>
            <a:pPr lvl="0"/>
            <a:r>
              <a:rPr lang="en-US" dirty="0"/>
              <a:t>Pulmonary contusion</a:t>
            </a:r>
          </a:p>
          <a:p>
            <a:pPr lvl="0"/>
            <a:r>
              <a:rPr lang="en-US" dirty="0"/>
              <a:t>Tension pneumothorax</a:t>
            </a:r>
          </a:p>
          <a:p>
            <a:pPr lvl="0"/>
            <a:r>
              <a:rPr lang="en-US" dirty="0"/>
              <a:t>Traumatic asphyxia</a:t>
            </a:r>
          </a:p>
        </p:txBody>
      </p:sp>
    </p:spTree>
    <p:extLst>
      <p:ext uri="{BB962C8B-B14F-4D97-AF65-F5344CB8AC3E}">
        <p14:creationId xmlns:p14="http://schemas.microsoft.com/office/powerpoint/2010/main" val="3919134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52930-2732-43E8-A6FC-8943BA15C6AF}"/>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Pericardial Tamponade</a:t>
            </a:r>
            <a:endParaRPr lang="en-US" b="1" i="0" u="none" strike="noStrike" kern="1600" baseline="0" dirty="0"/>
          </a:p>
        </p:txBody>
      </p:sp>
      <p:sp>
        <p:nvSpPr>
          <p:cNvPr id="3" name="Text Placeholder 2">
            <a:extLst>
              <a:ext uri="{FF2B5EF4-FFF2-40B4-BE49-F238E27FC236}">
                <a16:creationId xmlns:a16="http://schemas.microsoft.com/office/drawing/2014/main" xmlns="" id="{1206B544-5879-40A7-B891-F383AEE2044E}"/>
              </a:ext>
            </a:extLst>
          </p:cNvPr>
          <p:cNvSpPr>
            <a:spLocks noGrp="1"/>
          </p:cNvSpPr>
          <p:nvPr>
            <p:ph type="body" idx="1"/>
          </p:nvPr>
        </p:nvSpPr>
        <p:spPr>
          <a:xfrm>
            <a:off x="891540" y="2203704"/>
            <a:ext cx="10435590" cy="3986213"/>
          </a:xfrm>
        </p:spPr>
        <p:txBody>
          <a:bodyPr>
            <a:normAutofit/>
          </a:bodyPr>
          <a:lstStyle/>
          <a:p>
            <a:pPr lvl="1"/>
            <a:r>
              <a:rPr lang="en-US" sz="2200" u="none" strike="noStrike" baseline="0" dirty="0"/>
              <a:t>Because the left ventricular wall is thicker than the right, the right ventricle becomes compressed first.</a:t>
            </a:r>
          </a:p>
          <a:p>
            <a:pPr lvl="2"/>
            <a:r>
              <a:rPr lang="en-US" sz="2000" dirty="0"/>
              <a:t>P</a:t>
            </a:r>
            <a:r>
              <a:rPr lang="en-US" sz="2000" u="none" strike="noStrike" baseline="0" dirty="0"/>
              <a:t>revents the walls of the right side of the heart from expanding</a:t>
            </a:r>
          </a:p>
          <a:p>
            <a:pPr lvl="2"/>
            <a:r>
              <a:rPr lang="en-US" sz="2000" dirty="0"/>
              <a:t>Impairs</a:t>
            </a:r>
            <a:r>
              <a:rPr lang="en-US" sz="2000" u="none" strike="noStrike" baseline="0" dirty="0"/>
              <a:t> venous return of blood from the venae cavae</a:t>
            </a:r>
          </a:p>
          <a:p>
            <a:pPr lvl="2"/>
            <a:r>
              <a:rPr lang="en-US" sz="2000" dirty="0"/>
              <a:t>B</a:t>
            </a:r>
            <a:r>
              <a:rPr lang="en-US" sz="2000" u="none" strike="noStrike" baseline="0" dirty="0"/>
              <a:t>lood backs up into the jugular veins in the neck causing them to bulge (JVD). </a:t>
            </a:r>
          </a:p>
          <a:p>
            <a:pPr lvl="1"/>
            <a:r>
              <a:rPr lang="en-US" sz="2200" dirty="0"/>
              <a:t>C</a:t>
            </a:r>
            <a:r>
              <a:rPr lang="en-US" sz="2200" u="none" strike="noStrike" baseline="0" dirty="0"/>
              <a:t>ardiogenic shock and death occur rapidly.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204771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7DF9E-54B1-40F2-BBA1-B560EF2D1B4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Pericardial Tamponade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DB3578D-C719-4CD7-97D8-AD0F9CBE1662}"/>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Early signs: Pain, shortness of breath, and distended neck veins </a:t>
            </a:r>
          </a:p>
          <a:p>
            <a:pPr marR="0" lvl="0" rtl="0"/>
            <a:r>
              <a:rPr lang="en-US" u="none" strike="noStrike" baseline="0" dirty="0">
                <a:latin typeface="Arial" panose="020B0604020202020204" pitchFamily="34" charset="0"/>
              </a:rPr>
              <a:t>If not immediately resolved, muffled heart sounds and a decrease in the pulse pressure develop. </a:t>
            </a:r>
          </a:p>
          <a:p>
            <a:pPr lvl="1"/>
            <a:r>
              <a:rPr lang="en-US" dirty="0"/>
              <a:t>P</a:t>
            </a:r>
            <a:r>
              <a:rPr lang="en-US" u="none" strike="noStrike" baseline="0" dirty="0">
                <a:latin typeface="Arial" panose="020B0604020202020204" pitchFamily="34" charset="0"/>
              </a:rPr>
              <a:t>ulse pressure is the difference between the systolic and diastolic blood pressure readings.</a:t>
            </a:r>
          </a:p>
          <a:p>
            <a:pPr lvl="1"/>
            <a:r>
              <a:rPr lang="en-US" dirty="0"/>
              <a:t>S</a:t>
            </a:r>
            <a:r>
              <a:rPr lang="en-US" u="none" strike="noStrike" baseline="0" dirty="0">
                <a:latin typeface="Arial" panose="020B0604020202020204" pitchFamily="34" charset="0"/>
              </a:rPr>
              <a:t>ystolic and diastolic readings become close together. </a:t>
            </a:r>
          </a:p>
          <a:p>
            <a:r>
              <a:rPr lang="en-US" u="none" strike="noStrike" baseline="0" dirty="0">
                <a:latin typeface="Arial" panose="020B0604020202020204" pitchFamily="34" charset="0"/>
              </a:rPr>
              <a:t>Beck Triad: combination of these findings</a:t>
            </a:r>
          </a:p>
          <a:p>
            <a:pPr marL="914400" lvl="1" indent="-457200">
              <a:buFont typeface="+mj-lt"/>
              <a:buAutoNum type="arabicPeriod"/>
            </a:pPr>
            <a:r>
              <a:rPr lang="en-US" dirty="0"/>
              <a:t>D</a:t>
            </a:r>
            <a:r>
              <a:rPr lang="en-US" u="none" strike="noStrike" baseline="0" dirty="0">
                <a:latin typeface="Arial" panose="020B0604020202020204" pitchFamily="34" charset="0"/>
              </a:rPr>
              <a:t>istended neck veins</a:t>
            </a:r>
          </a:p>
          <a:p>
            <a:pPr marL="914400" lvl="1" indent="-457200">
              <a:buFont typeface="+mj-lt"/>
              <a:buAutoNum type="arabicPeriod"/>
            </a:pPr>
            <a:r>
              <a:rPr lang="en-US" u="none" strike="noStrike" baseline="0" dirty="0">
                <a:latin typeface="Arial" panose="020B0604020202020204" pitchFamily="34" charset="0"/>
              </a:rPr>
              <a:t>Muffled heart sounds </a:t>
            </a:r>
          </a:p>
          <a:p>
            <a:pPr marL="914400" lvl="1" indent="-457200">
              <a:buFont typeface="+mj-lt"/>
              <a:buAutoNum type="arabicPeriod"/>
            </a:pPr>
            <a:r>
              <a:rPr lang="en-US" dirty="0"/>
              <a:t>A</a:t>
            </a:r>
            <a:r>
              <a:rPr lang="en-US" u="none" strike="noStrike" baseline="0" dirty="0">
                <a:latin typeface="Arial" panose="020B0604020202020204" pitchFamily="34" charset="0"/>
              </a:rPr>
              <a:t> pulsus paradoxus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4206168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98E6BF-D0C6-4D4A-8B8A-53C5FF5B7C3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Commotio Cordis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37BB33D-64DB-4FD5-BDEB-603A8E4D37D1}"/>
              </a:ext>
            </a:extLst>
          </p:cNvPr>
          <p:cNvSpPr>
            <a:spLocks noGrp="1"/>
          </p:cNvSpPr>
          <p:nvPr>
            <p:ph type="body" idx="1"/>
          </p:nvPr>
        </p:nvSpPr>
        <p:spPr/>
        <p:txBody>
          <a:bodyPr>
            <a:normAutofit/>
          </a:bodyPr>
          <a:lstStyle/>
          <a:p>
            <a:r>
              <a:rPr lang="en-US" dirty="0"/>
              <a:t>D</a:t>
            </a:r>
            <a:r>
              <a:rPr lang="en-US" u="none" strike="noStrike" baseline="0" dirty="0">
                <a:latin typeface="Arial" panose="020B0604020202020204" pitchFamily="34" charset="0"/>
              </a:rPr>
              <a:t>efined as sudden cardiac death due to blunt chest trauma without any observable chest or cardiac damage </a:t>
            </a:r>
          </a:p>
          <a:p>
            <a:r>
              <a:rPr lang="en-US" u="none" strike="noStrike" baseline="0" dirty="0">
                <a:latin typeface="Arial" panose="020B0604020202020204" pitchFamily="34" charset="0"/>
              </a:rPr>
              <a:t>Most commonly, </a:t>
            </a:r>
            <a:r>
              <a:rPr lang="en-US" u="dbl" strike="noStrike" dirty="0">
                <a:solidFill>
                  <a:srgbClr val="C00000"/>
                </a:solidFill>
                <a:latin typeface="Arial" panose="020B0604020202020204" pitchFamily="34" charset="0"/>
              </a:rPr>
              <a:t>commotio cordis</a:t>
            </a:r>
            <a:r>
              <a:rPr lang="en-US" strike="noStrike" dirty="0">
                <a:solidFill>
                  <a:srgbClr val="C00000"/>
                </a:solidFill>
                <a:latin typeface="Arial" panose="020B0604020202020204" pitchFamily="34" charset="0"/>
              </a:rPr>
              <a:t> </a:t>
            </a:r>
            <a:r>
              <a:rPr lang="en-US" u="none" strike="noStrike" baseline="0" dirty="0">
                <a:latin typeface="Arial" panose="020B0604020202020204" pitchFamily="34" charset="0"/>
              </a:rPr>
              <a:t>occurs following a direct blow to the chest that interrupts the heart’s electrical activity causing ventricular tachycardia or ventricular fibrillation.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9473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06E88-0E80-4F59-A9BB-E09E1430168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Commotio Cordis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C1AD7820-C1B4-45AE-9AA7-71AF3E47F669}"/>
              </a:ext>
            </a:extLst>
          </p:cNvPr>
          <p:cNvSpPr>
            <a:spLocks noGrp="1"/>
          </p:cNvSpPr>
          <p:nvPr>
            <p:ph type="body" idx="1"/>
          </p:nvPr>
        </p:nvSpPr>
        <p:spPr/>
        <p:txBody>
          <a:bodyPr>
            <a:normAutofit/>
          </a:bodyPr>
          <a:lstStyle/>
          <a:p>
            <a:r>
              <a:rPr lang="en-US" dirty="0"/>
              <a:t>C</a:t>
            </a:r>
            <a:r>
              <a:rPr lang="en-US" u="none" strike="noStrike" baseline="0" dirty="0">
                <a:latin typeface="Arial" panose="020B0604020202020204" pitchFamily="34" charset="0"/>
              </a:rPr>
              <a:t>ondition most often affects young, healthy individuals.</a:t>
            </a:r>
          </a:p>
          <a:p>
            <a:pPr lvl="1"/>
            <a:r>
              <a:rPr lang="en-US" dirty="0"/>
              <a:t>M</a:t>
            </a:r>
            <a:r>
              <a:rPr lang="en-US" u="none" strike="noStrike" baseline="0" dirty="0">
                <a:latin typeface="Arial" panose="020B0604020202020204" pitchFamily="34" charset="0"/>
              </a:rPr>
              <a:t>ore than 90% of cases occurring in children less than 16 years of age. </a:t>
            </a:r>
          </a:p>
          <a:p>
            <a:pPr marR="0" lvl="0" rtl="0"/>
            <a:r>
              <a:rPr lang="en-US" u="none" strike="noStrike" baseline="0" dirty="0">
                <a:latin typeface="Arial" panose="020B0604020202020204" pitchFamily="34" charset="0"/>
              </a:rPr>
              <a:t>Of concern is snow terrain parks and BMX bicycle parks.</a:t>
            </a:r>
          </a:p>
          <a:p>
            <a:pPr marR="0" lvl="0" rtl="0"/>
            <a:r>
              <a:rPr lang="en-US" u="none" strike="noStrike" baseline="0" dirty="0">
                <a:latin typeface="Arial" panose="020B0604020202020204" pitchFamily="34" charset="0"/>
              </a:rPr>
              <a:t>Although most reported cases involve direct anterior chest trauma from a baseball, a softball, or a lacrosse ball, one case involved a snowball, and in another case a child was hit in the chest by a snow sliding saucer.</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3752276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B1844-F8AD-44BA-9448-6C82943390A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Chest Injuries:</a:t>
            </a:r>
            <a:r>
              <a:rPr lang="en-US" b="1" i="0" u="none" strike="noStrike" kern="1600" dirty="0"/>
              <a:t> Traumatic Asphyxia</a:t>
            </a:r>
            <a:endParaRPr lang="en-US" b="1" i="0" u="none" strike="noStrike" kern="1600" baseline="0" dirty="0"/>
          </a:p>
        </p:txBody>
      </p:sp>
      <p:sp>
        <p:nvSpPr>
          <p:cNvPr id="3" name="Text Placeholder 2">
            <a:extLst>
              <a:ext uri="{FF2B5EF4-FFF2-40B4-BE49-F238E27FC236}">
                <a16:creationId xmlns:a16="http://schemas.microsoft.com/office/drawing/2014/main" xmlns="" id="{D1CAFFC0-2A42-4DFB-9D31-979F0F3239A3}"/>
              </a:ext>
            </a:extLst>
          </p:cNvPr>
          <p:cNvSpPr>
            <a:spLocks noGrp="1"/>
          </p:cNvSpPr>
          <p:nvPr>
            <p:ph sz="half" idx="1"/>
          </p:nvPr>
        </p:nvSpPr>
        <p:spPr>
          <a:xfrm>
            <a:off x="868218" y="2128564"/>
            <a:ext cx="4855464" cy="4729436"/>
          </a:xfrm>
        </p:spPr>
        <p:txBody>
          <a:bodyPr>
            <a:normAutofit/>
          </a:bodyPr>
          <a:lstStyle/>
          <a:p>
            <a:pPr>
              <a:buClr>
                <a:schemeClr val="tx2"/>
              </a:buClr>
            </a:pPr>
            <a:r>
              <a:rPr lang="en-US" sz="2400" u="dbl" dirty="0">
                <a:solidFill>
                  <a:srgbClr val="C00000"/>
                </a:solidFill>
              </a:rPr>
              <a:t>Traumatic Asphyxia</a:t>
            </a:r>
            <a:r>
              <a:rPr lang="en-US" sz="2400" dirty="0">
                <a:solidFill>
                  <a:srgbClr val="C00000"/>
                </a:solidFill>
              </a:rPr>
              <a:t> </a:t>
            </a:r>
            <a:r>
              <a:rPr lang="en-US" sz="2400" dirty="0"/>
              <a:t>is a</a:t>
            </a:r>
            <a:r>
              <a:rPr lang="en-US" sz="2400" u="none" strike="noStrike" baseline="0" dirty="0"/>
              <a:t>n injury in which external pressure on the chest wall prevents normal chest expansion for breathing.</a:t>
            </a:r>
          </a:p>
          <a:p>
            <a:r>
              <a:rPr lang="en-US" sz="2400" dirty="0"/>
              <a:t>R</a:t>
            </a:r>
            <a:r>
              <a:rPr lang="en-US" sz="2400" u="none" strike="noStrike" baseline="0" dirty="0"/>
              <a:t>esults in profound hypoxia or anoxia</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pic>
        <p:nvPicPr>
          <p:cNvPr id="12290" name="Picture 2" descr="Illustration shows Traumatic asphyxia. External pressure from all sides of the chest is pressing down the lungs and the he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077" y="2101935"/>
            <a:ext cx="3404586" cy="330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3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3AF24-F7EA-4F41-9905-DA6BFBE5AE1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Traumatic Asphyxia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E0879CC-7A30-4DA9-8583-245C605ECF9A}"/>
              </a:ext>
            </a:extLst>
          </p:cNvPr>
          <p:cNvSpPr>
            <a:spLocks noGrp="1"/>
          </p:cNvSpPr>
          <p:nvPr>
            <p:ph type="body" idx="1"/>
          </p:nvPr>
        </p:nvSpPr>
        <p:spPr/>
        <p:txBody>
          <a:bodyPr>
            <a:normAutofit fontScale="92500" lnSpcReduction="10000"/>
          </a:bodyPr>
          <a:lstStyle/>
          <a:p>
            <a:pPr marR="0" lvl="0" rtl="0"/>
            <a:r>
              <a:rPr lang="en-US" u="none" strike="noStrike" baseline="0" dirty="0">
                <a:latin typeface="Arial" panose="020B0604020202020204" pitchFamily="34" charset="0"/>
              </a:rPr>
              <a:t>This injury involves compression that is typically caused by entrapment under a heavy object, such as a vehicle or avalanche debris.</a:t>
            </a:r>
          </a:p>
          <a:p>
            <a:pPr lvl="1"/>
            <a:r>
              <a:rPr lang="en-US" u="none" strike="noStrike" baseline="0" dirty="0">
                <a:latin typeface="Arial" panose="020B0604020202020204" pitchFamily="34" charset="0"/>
              </a:rPr>
              <a:t>When buried in an avalanche, “concrete” snow packs around a victim’s chest, making it unable to expand. </a:t>
            </a:r>
          </a:p>
          <a:p>
            <a:pPr lvl="1"/>
            <a:r>
              <a:rPr lang="en-US" u="none" strike="noStrike" baseline="0" dirty="0">
                <a:latin typeface="Arial" panose="020B0604020202020204" pitchFamily="34" charset="0"/>
              </a:rPr>
              <a:t>Alternatively, snow can also be packed into the airway, leading to the inability to exchange gas. </a:t>
            </a:r>
            <a:r>
              <a:rPr lang="en-US" dirty="0"/>
              <a:t>T</a:t>
            </a:r>
            <a:r>
              <a:rPr lang="en-US" u="none" strike="noStrike" baseline="0" dirty="0">
                <a:latin typeface="Arial" panose="020B0604020202020204" pitchFamily="34" charset="0"/>
              </a:rPr>
              <a:t>he person also dies of asphyxia. </a:t>
            </a:r>
          </a:p>
          <a:p>
            <a:r>
              <a:rPr lang="en-US" dirty="0"/>
              <a:t>C</a:t>
            </a:r>
            <a:r>
              <a:rPr lang="en-US" u="none" strike="noStrike" baseline="0" dirty="0">
                <a:latin typeface="Arial" panose="020B0604020202020204" pitchFamily="34" charset="0"/>
              </a:rPr>
              <a:t>an result from massive thoracic cage fractures that render the chest wall unable to expand</a:t>
            </a:r>
          </a:p>
          <a:p>
            <a:r>
              <a:rPr lang="en-US" u="none" strike="noStrike" baseline="0" dirty="0">
                <a:latin typeface="Arial" panose="020B0604020202020204" pitchFamily="34" charset="0"/>
              </a:rPr>
              <a:t>Signs: </a:t>
            </a:r>
          </a:p>
          <a:p>
            <a:pPr lvl="1"/>
            <a:r>
              <a:rPr lang="en-US" u="none" strike="noStrike" baseline="0" dirty="0">
                <a:latin typeface="Arial" panose="020B0604020202020204" pitchFamily="34" charset="0"/>
              </a:rPr>
              <a:t>Ruptured blood vessels, particularly in the face and neck, which can cause bulging eyes</a:t>
            </a:r>
          </a:p>
          <a:p>
            <a:pPr lvl="1"/>
            <a:r>
              <a:rPr lang="en-US" dirty="0"/>
              <a:t>R</a:t>
            </a:r>
            <a:r>
              <a:rPr lang="en-US" u="none" strike="noStrike" baseline="0" dirty="0">
                <a:latin typeface="Arial" panose="020B0604020202020204" pitchFamily="34" charset="0"/>
              </a:rPr>
              <a:t>uptured blood vessels in the eyes</a:t>
            </a:r>
          </a:p>
          <a:p>
            <a:pPr lvl="1"/>
            <a:r>
              <a:rPr lang="en-US" dirty="0"/>
              <a:t>A</a:t>
            </a:r>
            <a:r>
              <a:rPr lang="en-US" u="none" strike="noStrike" baseline="0" dirty="0">
                <a:latin typeface="Arial" panose="020B0604020202020204" pitchFamily="34" charset="0"/>
              </a:rPr>
              <a:t>n overall purplish discoloration of the face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1286653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3FF5B-BECC-4559-B0D2-05FA31EB83E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Environmental Factors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FFAF3AB8-F0EB-4289-AD8A-4D238CD7133D}"/>
              </a:ext>
            </a:extLst>
          </p:cNvPr>
          <p:cNvSpPr>
            <a:spLocks noGrp="1"/>
          </p:cNvSpPr>
          <p:nvPr>
            <p:ph type="body" idx="1"/>
          </p:nvPr>
        </p:nvSpPr>
        <p:spPr/>
        <p:txBody>
          <a:bodyPr/>
          <a:lstStyle/>
          <a:p>
            <a:pPr lvl="1"/>
            <a:r>
              <a:rPr lang="en-US" sz="2400" u="none" strike="noStrike" baseline="0" dirty="0">
                <a:latin typeface="Arial" panose="020B0604020202020204" pitchFamily="34" charset="0"/>
              </a:rPr>
              <a:t>High altitude can complicate a chest injury due to:</a:t>
            </a:r>
          </a:p>
          <a:p>
            <a:pPr lvl="2"/>
            <a:r>
              <a:rPr lang="en-US" sz="2000" dirty="0"/>
              <a:t>T</a:t>
            </a:r>
            <a:r>
              <a:rPr lang="en-US" sz="2000" u="none" strike="noStrike" baseline="0" dirty="0">
                <a:latin typeface="Arial" panose="020B0604020202020204" pitchFamily="34" charset="0"/>
              </a:rPr>
              <a:t>he decreased partial pressure of available oxygen</a:t>
            </a:r>
          </a:p>
          <a:p>
            <a:pPr lvl="2"/>
            <a:r>
              <a:rPr lang="en-US" sz="2000" dirty="0"/>
              <a:t>L</a:t>
            </a:r>
            <a:r>
              <a:rPr lang="en-US" sz="2000" u="none" strike="noStrike" baseline="0" dirty="0">
                <a:latin typeface="Arial" panose="020B0604020202020204" pitchFamily="34" charset="0"/>
              </a:rPr>
              <a:t>ower barometric pressure</a:t>
            </a:r>
          </a:p>
          <a:p>
            <a:pPr lvl="1"/>
            <a:r>
              <a:rPr lang="en-US" sz="2400" dirty="0"/>
              <a:t>L</a:t>
            </a:r>
            <a:r>
              <a:rPr lang="en-US" sz="2400" u="none" strike="noStrike" baseline="0" dirty="0"/>
              <a:t>ess oxygen is available per breath the higher you go.</a:t>
            </a:r>
          </a:p>
          <a:p>
            <a:pPr lvl="1"/>
            <a:r>
              <a:rPr lang="en-US" sz="2400" u="none" strike="noStrike" baseline="0" dirty="0">
                <a:latin typeface="Arial" panose="020B0604020202020204" pitchFamily="34" charset="0"/>
              </a:rPr>
              <a:t>Increased altitude may cause a pneumothorax to worsen.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1490181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F8E12-38A5-4EE3-BDFA-672636ECABE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Chest Injuries:</a:t>
            </a:r>
            <a:r>
              <a:rPr lang="en-US" b="1" i="0" u="none" strike="noStrike" kern="1600" dirty="0">
                <a:latin typeface="Arial" panose="020B0604020202020204" pitchFamily="34" charset="0"/>
              </a:rPr>
              <a:t> Environmental Factors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F1CF2CE-24E8-48C6-8631-775A0CF09427}"/>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When at a high altitude, descent in elevation may improve breathing and oxygenation for many chest injuries.</a:t>
            </a:r>
          </a:p>
          <a:p>
            <a:pPr marR="0" lvl="0" rtl="0"/>
            <a:r>
              <a:rPr lang="en-US" u="none" strike="noStrike" baseline="0" dirty="0">
                <a:latin typeface="Arial" panose="020B0604020202020204" pitchFamily="34" charset="0"/>
              </a:rPr>
              <a:t>When you have a patient with a pneumothorax, take them to a lower altitude rapidly. </a:t>
            </a:r>
          </a:p>
          <a:p>
            <a:pPr lvl="1"/>
            <a:r>
              <a:rPr lang="en-US" dirty="0"/>
              <a:t>C</a:t>
            </a:r>
            <a:r>
              <a:rPr lang="en-US" u="none" strike="noStrike" baseline="0" dirty="0">
                <a:latin typeface="Arial" panose="020B0604020202020204" pitchFamily="34" charset="0"/>
              </a:rPr>
              <a:t>onsider the use of aeromedical evacuation of a patient with a suspected pneumothorax or other internal chest injury.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23-2</a:t>
            </a:r>
          </a:p>
        </p:txBody>
      </p:sp>
    </p:spTree>
    <p:extLst>
      <p:ext uri="{BB962C8B-B14F-4D97-AF65-F5344CB8AC3E}">
        <p14:creationId xmlns:p14="http://schemas.microsoft.com/office/powerpoint/2010/main" val="679572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286364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2D1C9-EC3B-4CFA-A89C-5837F7FD0D9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 for Chest Injuries</a:t>
            </a:r>
          </a:p>
        </p:txBody>
      </p:sp>
      <p:sp>
        <p:nvSpPr>
          <p:cNvPr id="3" name="Text Placeholder 2">
            <a:extLst>
              <a:ext uri="{FF2B5EF4-FFF2-40B4-BE49-F238E27FC236}">
                <a16:creationId xmlns:a16="http://schemas.microsoft.com/office/drawing/2014/main" xmlns="" id="{832A1F0F-2F4E-413C-A597-D6CDE864DA49}"/>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Assessment of patients with suspected chest injury is the same as for any other trauma patient. </a:t>
            </a:r>
          </a:p>
          <a:p>
            <a:pPr marR="0" lvl="0" rtl="0"/>
            <a:r>
              <a:rPr lang="en-US" u="none" strike="noStrike" baseline="0" dirty="0">
                <a:latin typeface="Arial" panose="020B0604020202020204" pitchFamily="34" charset="0"/>
              </a:rPr>
              <a:t>Begin with a scene size-up.</a:t>
            </a:r>
          </a:p>
          <a:p>
            <a:pPr lvl="1"/>
            <a:r>
              <a:rPr lang="en-US" dirty="0"/>
              <a:t>E</a:t>
            </a:r>
            <a:r>
              <a:rPr lang="en-US" u="none" strike="noStrike" baseline="0" dirty="0">
                <a:latin typeface="Arial" panose="020B0604020202020204" pitchFamily="34" charset="0"/>
              </a:rPr>
              <a:t>valuate and mitigate any hazards that may be present. </a:t>
            </a:r>
          </a:p>
          <a:p>
            <a:pPr lvl="1"/>
            <a:r>
              <a:rPr lang="en-US" u="none" strike="noStrike" baseline="0" dirty="0">
                <a:latin typeface="Arial" panose="020B0604020202020204" pitchFamily="34" charset="0"/>
              </a:rPr>
              <a:t>Assess the mechanism of injury to determine the forces involved.</a:t>
            </a:r>
          </a:p>
          <a:p>
            <a:pPr lvl="0"/>
            <a:r>
              <a:rPr lang="en-US" dirty="0"/>
              <a:t>Take appropriate standard precautions and begin a primary assessment. </a:t>
            </a:r>
          </a:p>
          <a:p>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330647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9FED4-A618-44E7-B098-FE42BF8449C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Primary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648591A5-BE51-43E7-A3A5-724C2A9DC0B0}"/>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Carefully assess the ABCDs and correct life threats such as severe bleeding if needed. </a:t>
            </a:r>
          </a:p>
          <a:p>
            <a:pPr lvl="1"/>
            <a:r>
              <a:rPr lang="en-US" u="none" strike="noStrike" baseline="0" dirty="0">
                <a:latin typeface="Arial" panose="020B0604020202020204" pitchFamily="34" charset="0"/>
              </a:rPr>
              <a:t>Open and clear the airway as necessary. </a:t>
            </a:r>
          </a:p>
          <a:p>
            <a:pPr lvl="1"/>
            <a:r>
              <a:rPr lang="en-US" dirty="0"/>
              <a:t>A</a:t>
            </a:r>
            <a:r>
              <a:rPr lang="en-US" u="none" strike="noStrike" baseline="0" dirty="0">
                <a:latin typeface="Arial" panose="020B0604020202020204" pitchFamily="34" charset="0"/>
              </a:rPr>
              <a:t>ssess patient for adequate breathing and oxygenation, paying attention to the rate and quality of respirations. </a:t>
            </a:r>
          </a:p>
          <a:p>
            <a:pPr lvl="2"/>
            <a:r>
              <a:rPr lang="en-US" u="none" strike="noStrike" baseline="0" dirty="0">
                <a:latin typeface="Arial" panose="020B0604020202020204" pitchFamily="34" charset="0"/>
              </a:rPr>
              <a:t>A patient with a chest injury may exhibit rapid breathing or other signs of respiratory distress, including the use of accessory muscles. </a:t>
            </a:r>
          </a:p>
          <a:p>
            <a:pPr lvl="1"/>
            <a:r>
              <a:rPr lang="en-US" u="none" strike="noStrike" baseline="0" dirty="0">
                <a:latin typeface="Arial" panose="020B0604020202020204" pitchFamily="34" charset="0"/>
              </a:rPr>
              <a:t>Check pulse.</a:t>
            </a:r>
          </a:p>
          <a:p>
            <a:pPr lvl="1"/>
            <a:r>
              <a:rPr lang="en-US" u="none" strike="noStrike" baseline="0" dirty="0">
                <a:latin typeface="Arial" panose="020B0604020202020204" pitchFamily="34" charset="0"/>
              </a:rPr>
              <a:t>Assess mental status and neurologic condition.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714574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DCCB8-DD22-4F02-A744-ED74D548F12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Secondary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888C9C6-9562-4862-ADFC-BBF745AE50D4}"/>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Note patient’s overall appearance and skin color. </a:t>
            </a:r>
          </a:p>
          <a:p>
            <a:pPr lvl="1"/>
            <a:r>
              <a:rPr lang="en-US" u="none" strike="noStrike" baseline="0" dirty="0">
                <a:latin typeface="Arial" panose="020B0604020202020204" pitchFamily="34" charset="0"/>
              </a:rPr>
              <a:t>Does the person appear anxious? </a:t>
            </a:r>
          </a:p>
          <a:p>
            <a:pPr lvl="1"/>
            <a:r>
              <a:rPr lang="en-US" u="none" strike="noStrike" baseline="0" dirty="0">
                <a:latin typeface="Arial" panose="020B0604020202020204" pitchFamily="34" charset="0"/>
              </a:rPr>
              <a:t>Is the patient pale or cyanotic? </a:t>
            </a:r>
          </a:p>
          <a:p>
            <a:pPr lvl="1"/>
            <a:r>
              <a:rPr lang="en-US" u="none" strike="noStrike" baseline="0" dirty="0">
                <a:latin typeface="Arial" panose="020B0604020202020204" pitchFamily="34" charset="0"/>
              </a:rPr>
              <a:t>Quickly check the head, face, and neck.</a:t>
            </a:r>
          </a:p>
          <a:p>
            <a:pPr lvl="0"/>
            <a:r>
              <a:rPr lang="en-US" dirty="0"/>
              <a:t>Do patient’s eyes appear bloodshot or bulge outward, which could indicate traumatic asphyxia? </a:t>
            </a:r>
          </a:p>
          <a:p>
            <a:pPr lvl="0"/>
            <a:r>
              <a:rPr lang="en-US" dirty="0"/>
              <a:t>Are the neck veins distended, which could suggest pericardial tamponade or tension pneumothorax?</a:t>
            </a:r>
          </a:p>
          <a:p>
            <a:pPr lvl="1"/>
            <a:r>
              <a:rPr lang="en-US" dirty="0"/>
              <a:t>Is the trachea deviated to one side? </a:t>
            </a:r>
          </a:p>
          <a:p>
            <a:pPr lvl="1"/>
            <a:r>
              <a:rPr lang="en-US" dirty="0"/>
              <a:t>Is there hemoptysis (coughing up blood)?</a:t>
            </a:r>
          </a:p>
          <a:p>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1706171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ADF14-C88E-430F-A2FE-9BAC5B8FBA9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Secondary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BAC4516D-6B1D-4DB8-95E9-B8E69F00FC5D}"/>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Ask patient to take a deep breath and then exhale.</a:t>
            </a:r>
          </a:p>
          <a:p>
            <a:pPr lvl="1"/>
            <a:r>
              <a:rPr lang="en-US" dirty="0"/>
              <a:t>O</a:t>
            </a:r>
            <a:r>
              <a:rPr lang="en-US" u="none" strike="noStrike" baseline="0" dirty="0">
                <a:latin typeface="Arial" panose="020B0604020202020204" pitchFamily="34" charset="0"/>
              </a:rPr>
              <a:t>bserve for any signs of discomfort such as grimacing or self-splinting.</a:t>
            </a:r>
          </a:p>
          <a:p>
            <a:pPr lvl="1"/>
            <a:r>
              <a:rPr lang="en-US" dirty="0"/>
              <a:t>O</a:t>
            </a:r>
            <a:r>
              <a:rPr lang="en-US" u="none" strike="noStrike" baseline="0" dirty="0">
                <a:latin typeface="Arial" panose="020B0604020202020204" pitchFamily="34" charset="0"/>
              </a:rPr>
              <a:t>bserve the chest for equal and symmetrical movement. </a:t>
            </a:r>
          </a:p>
          <a:p>
            <a:pPr lvl="1"/>
            <a:r>
              <a:rPr lang="en-US" u="none" strike="noStrike" baseline="0" dirty="0">
                <a:latin typeface="Arial" panose="020B0604020202020204" pitchFamily="34" charset="0"/>
              </a:rPr>
              <a:t>If have a stethoscope, use it to listen to each lung to make sure breath sounds are present bilaterally.</a:t>
            </a:r>
          </a:p>
          <a:p>
            <a:pPr marR="0" lvl="0" rtl="0"/>
            <a:r>
              <a:rPr lang="en-US" u="none" strike="noStrike" baseline="0" dirty="0">
                <a:latin typeface="Arial" panose="020B0604020202020204" pitchFamily="34" charset="0"/>
              </a:rPr>
              <a:t>If major chest injuries are present or suspected, do not waste precious time identifying each individual injury. </a:t>
            </a:r>
            <a:endParaRPr lang="en-US" dirty="0"/>
          </a:p>
          <a:p>
            <a:pPr lvl="1"/>
            <a:r>
              <a:rPr lang="en-US" u="none" strike="noStrike" baseline="0" dirty="0">
                <a:latin typeface="Arial" panose="020B0604020202020204" pitchFamily="34" charset="0"/>
              </a:rPr>
              <a:t>Prepare patient for rapid evacuation to a definitive-care facility.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3079050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51440-A122-4B38-9C08-B9E493CC9E5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LAP of Chest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CDDE6BB2-2FB1-4760-BC3E-B50F125FAA5D}"/>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One approach that is often used is the LAP method, which divides the chest examination process into three parts:</a:t>
            </a:r>
          </a:p>
          <a:p>
            <a:pPr lvl="1"/>
            <a:r>
              <a:rPr lang="en-US" u="none" strike="noStrike" baseline="0" dirty="0">
                <a:latin typeface="Arial" panose="020B0604020202020204" pitchFamily="34" charset="0"/>
              </a:rPr>
              <a:t>L—Look</a:t>
            </a:r>
          </a:p>
          <a:p>
            <a:pPr lvl="1"/>
            <a:r>
              <a:rPr lang="en-US" u="none" strike="noStrike" baseline="0" dirty="0">
                <a:latin typeface="Arial" panose="020B0604020202020204" pitchFamily="34" charset="0"/>
              </a:rPr>
              <a:t>A—Auscultate (listen)</a:t>
            </a:r>
          </a:p>
          <a:p>
            <a:pPr lvl="1"/>
            <a:r>
              <a:rPr lang="en-US" u="none" strike="noStrike" baseline="0" dirty="0">
                <a:latin typeface="Arial" panose="020B0604020202020204" pitchFamily="34" charset="0"/>
              </a:rPr>
              <a:t>P—Palpate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3963035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AEE80-88E0-43C4-97F5-8FE34E5C7F6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LAP of Chest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14FCE153-BCA6-4933-8F6F-81990F3F1945}"/>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LOOK:</a:t>
            </a:r>
          </a:p>
          <a:p>
            <a:pPr lvl="1"/>
            <a:r>
              <a:rPr lang="en-US" dirty="0"/>
              <a:t>I</a:t>
            </a:r>
            <a:r>
              <a:rPr lang="en-US" u="none" strike="noStrike" baseline="0" dirty="0">
                <a:latin typeface="Arial" panose="020B0604020202020204" pitchFamily="34" charset="0"/>
              </a:rPr>
              <a:t>nspect the chest, upper back, and axillae (armpits) for obvious trauma using the DCAP-BTLS acronym.</a:t>
            </a:r>
          </a:p>
          <a:p>
            <a:pPr lvl="1"/>
            <a:r>
              <a:rPr lang="en-US" u="none" strike="noStrike" baseline="0" dirty="0">
                <a:latin typeface="Arial" panose="020B0604020202020204" pitchFamily="34" charset="0"/>
              </a:rPr>
              <a:t>Look for contusions, deformity, and potentially serious injuries such as a sucking chest wound, an impaled object, or an obvious flail segment. </a:t>
            </a:r>
          </a:p>
          <a:p>
            <a:pPr lvl="1"/>
            <a:r>
              <a:rPr lang="en-US" u="none" strike="noStrike" baseline="0" dirty="0">
                <a:latin typeface="Arial" panose="020B0604020202020204" pitchFamily="34" charset="0"/>
              </a:rPr>
              <a:t>As patient breathes, see if both sides of the chest expand fully and symmetrically. </a:t>
            </a:r>
          </a:p>
          <a:p>
            <a:pPr lvl="1"/>
            <a:r>
              <a:rPr lang="en-US" u="none" strike="noStrike" baseline="0" dirty="0">
                <a:latin typeface="Arial" panose="020B0604020202020204" pitchFamily="34" charset="0"/>
              </a:rPr>
              <a:t>Look for paradoxical motion of the chest in which a portion of the chest wall moves inward during inspiration. </a:t>
            </a:r>
          </a:p>
          <a:p>
            <a:pPr lvl="2"/>
            <a:r>
              <a:rPr lang="en-US" u="none" strike="noStrike" baseline="0" dirty="0">
                <a:latin typeface="Arial" panose="020B0604020202020204" pitchFamily="34" charset="0"/>
              </a:rPr>
              <a:t>If present, suspect a flail chest and impending shock.</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2335904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59D1E-054B-42D9-B75C-844752F7395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LAP of Chest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CA911E9B-EF48-4A02-A773-82324C44568D}"/>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AUSCULTATE (listen) to the breath sounds: </a:t>
            </a:r>
          </a:p>
          <a:p>
            <a:pPr lvl="1"/>
            <a:r>
              <a:rPr lang="en-US" dirty="0"/>
              <a:t>M</a:t>
            </a:r>
            <a:r>
              <a:rPr lang="en-US" u="none" strike="noStrike" baseline="0" dirty="0">
                <a:latin typeface="Arial" panose="020B0604020202020204" pitchFamily="34" charset="0"/>
              </a:rPr>
              <a:t>ay hear gurgling, gasping, wheezing, grunting, or other abnormal sounds, indicating breathing difficulty</a:t>
            </a:r>
          </a:p>
          <a:p>
            <a:pPr lvl="2"/>
            <a:r>
              <a:rPr lang="en-US" dirty="0"/>
              <a:t>Need not understand all the different pathological breath sounds</a:t>
            </a:r>
          </a:p>
          <a:p>
            <a:pPr lvl="2"/>
            <a:r>
              <a:rPr lang="en-US" dirty="0"/>
              <a:t>Become familiar with normal breath sounds and should be able to identify abnormalities.</a:t>
            </a:r>
          </a:p>
          <a:p>
            <a:pPr lvl="1"/>
            <a:r>
              <a:rPr lang="en-US" dirty="0"/>
              <a:t>L</a:t>
            </a:r>
            <a:r>
              <a:rPr lang="en-US" u="none" strike="noStrike" baseline="0" dirty="0">
                <a:latin typeface="Arial" panose="020B0604020202020204" pitchFamily="34" charset="0"/>
              </a:rPr>
              <a:t>isten to the lungs with a stethoscope both anteriorly and posteriorly to ensure that breath sounds are present, equal, and clear bilaterally.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1864211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F45A1-EF19-4B03-A91E-33D2E9B8FEC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LAP</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C88B62B-3A78-46D8-BFFA-51BB95F7100B}"/>
              </a:ext>
            </a:extLst>
          </p:cNvPr>
          <p:cNvSpPr>
            <a:spLocks noGrp="1"/>
          </p:cNvSpPr>
          <p:nvPr>
            <p:ph type="body" idx="1"/>
          </p:nvPr>
        </p:nvSpPr>
        <p:spPr>
          <a:xfrm>
            <a:off x="891540" y="2203704"/>
            <a:ext cx="10435590" cy="4187860"/>
          </a:xfrm>
        </p:spPr>
        <p:txBody>
          <a:bodyPr/>
          <a:lstStyle/>
          <a:p>
            <a:pPr marR="0" lvl="0" rtl="0"/>
            <a:r>
              <a:rPr lang="en-US" dirty="0"/>
              <a:t>PALPATE</a:t>
            </a:r>
            <a:r>
              <a:rPr lang="en-US" u="none" strike="noStrike" baseline="0" dirty="0">
                <a:latin typeface="Arial" panose="020B0604020202020204" pitchFamily="34" charset="0"/>
              </a:rPr>
              <a:t> the entire chest, axillary regions, and upper back for tenderness and deformity. </a:t>
            </a:r>
          </a:p>
          <a:p>
            <a:pPr lvl="1"/>
            <a:r>
              <a:rPr lang="en-US" u="none" strike="noStrike" baseline="0" dirty="0">
                <a:latin typeface="Arial" panose="020B0604020202020204" pitchFamily="34" charset="0"/>
              </a:rPr>
              <a:t>Be sure to “walk” patient’s clavicles with your fingertips because a displaced clavicle fracture may cause a pneumothorax.</a:t>
            </a:r>
          </a:p>
          <a:p>
            <a:pPr marR="0" lvl="0" rtl="0"/>
            <a:r>
              <a:rPr lang="en-US" u="none" strike="noStrike" baseline="0" dirty="0">
                <a:latin typeface="Arial" panose="020B0604020202020204" pitchFamily="34" charset="0"/>
              </a:rPr>
              <a:t>Fractures involving the scapula are especially ominous because tremendous force is usually required to break this bone. </a:t>
            </a:r>
          </a:p>
          <a:p>
            <a:pPr lvl="1"/>
            <a:r>
              <a:rPr lang="en-US" u="none" strike="noStrike" baseline="0" dirty="0">
                <a:latin typeface="Arial" panose="020B0604020202020204" pitchFamily="34" charset="0"/>
              </a:rPr>
              <a:t>Many scapular and sternal fractures are associated with internal chest injuries.</a:t>
            </a:r>
          </a:p>
          <a:p>
            <a:pPr lvl="0"/>
            <a:r>
              <a:rPr lang="en-US" dirty="0"/>
              <a:t>Assess the integrity of the sternum, again using your fingertips and then the flat side of your hand.</a:t>
            </a:r>
          </a:p>
          <a:p>
            <a:pPr lvl="1"/>
            <a:r>
              <a:rPr lang="en-US" dirty="0"/>
              <a:t>As you palpate the chest, be alert for subcutaneous emphysema or any flail segments. </a:t>
            </a:r>
          </a:p>
          <a:p>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3498295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4A837-66F0-490C-B742-C1D3EF99B46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LAP</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83CB737-ECF9-494D-A5BE-180A84F2703E}"/>
              </a:ext>
            </a:extLst>
          </p:cNvPr>
          <p:cNvSpPr>
            <a:spLocks noGrp="1"/>
          </p:cNvSpPr>
          <p:nvPr>
            <p:ph type="body" idx="1"/>
          </p:nvPr>
        </p:nvSpPr>
        <p:spPr/>
        <p:txBody>
          <a:bodyPr>
            <a:normAutofit/>
          </a:bodyPr>
          <a:lstStyle/>
          <a:p>
            <a:pPr marL="228600" lvl="1">
              <a:spcBef>
                <a:spcPts val="1500"/>
              </a:spcBef>
            </a:pPr>
            <a:r>
              <a:rPr lang="en-US" dirty="0"/>
              <a:t>Two exam tests that help identify thoracic cage instability or rib fractures when not be readily apparent:</a:t>
            </a:r>
            <a:endParaRPr lang="en-US" u="none" strike="noStrike" baseline="0" dirty="0">
              <a:latin typeface="Arial" panose="020B0604020202020204" pitchFamily="34" charset="0"/>
            </a:endParaRPr>
          </a:p>
          <a:p>
            <a:pPr marL="457200" indent="-457200">
              <a:buFont typeface="+mj-lt"/>
              <a:buAutoNum type="arabicPeriod"/>
            </a:pPr>
            <a:r>
              <a:rPr lang="en-US" u="none" strike="noStrike" baseline="0" dirty="0">
                <a:latin typeface="Arial" panose="020B0604020202020204" pitchFamily="34" charset="0"/>
              </a:rPr>
              <a:t>If you do not detect any obvious injuries, use both hands to apply moderate inward pressure on the lateral walls of the rib cage and ask patient to take a deep breath.</a:t>
            </a:r>
          </a:p>
          <a:p>
            <a:pPr marL="457200" indent="-457200">
              <a:buFont typeface="+mj-lt"/>
              <a:buAutoNum type="arabicPeriod"/>
            </a:pPr>
            <a:r>
              <a:rPr lang="en-US" dirty="0"/>
              <a:t>A</a:t>
            </a:r>
            <a:r>
              <a:rPr lang="en-US" u="none" strike="noStrike" baseline="0" dirty="0">
                <a:latin typeface="Arial" panose="020B0604020202020204" pitchFamily="34" charset="0"/>
              </a:rPr>
              <a:t>pply moderate downward pressure on the sternum, again asking patient to take a deep breath.</a:t>
            </a:r>
          </a:p>
          <a:p>
            <a:r>
              <a:rPr lang="en-US" u="none" strike="noStrike" baseline="0" dirty="0">
                <a:latin typeface="Arial" panose="020B0604020202020204" pitchFamily="34" charset="0"/>
              </a:rPr>
              <a:t> If patient experiences pain with either of these tests, stop.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24882391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C874F-9E0B-4C30-902B-E3445BE6F5F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Vitals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2221530-2F7F-4C80-A86B-BEB75AB529E4}"/>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Obtain a complete set of vital signs.</a:t>
            </a:r>
          </a:p>
          <a:p>
            <a:pPr lvl="1"/>
            <a:r>
              <a:rPr lang="en-US" u="none" strike="noStrike" baseline="0" dirty="0">
                <a:latin typeface="Arial" panose="020B0604020202020204" pitchFamily="34" charset="0"/>
              </a:rPr>
              <a:t>Reassess the patient frequently, including vital signs and breath sounds. </a:t>
            </a:r>
          </a:p>
          <a:p>
            <a:pPr lvl="2"/>
            <a:r>
              <a:rPr lang="en-US" u="none" strike="noStrike" baseline="0" dirty="0">
                <a:latin typeface="Arial" panose="020B0604020202020204" pitchFamily="34" charset="0"/>
              </a:rPr>
              <a:t>Document your findings on patient care report. </a:t>
            </a:r>
          </a:p>
          <a:p>
            <a:pPr lvl="1"/>
            <a:r>
              <a:rPr lang="en-US" u="none" strike="noStrike" baseline="0" dirty="0">
                <a:latin typeface="Arial" panose="020B0604020202020204" pitchFamily="34" charset="0"/>
              </a:rPr>
              <a:t>Serial vital signs are essential in suspected chest trauma. </a:t>
            </a:r>
            <a:endParaRPr lang="en-US" dirty="0"/>
          </a:p>
          <a:p>
            <a:pPr lvl="2"/>
            <a:r>
              <a:rPr lang="en-US" dirty="0"/>
              <a:t>C</a:t>
            </a:r>
            <a:r>
              <a:rPr lang="en-US" u="none" strike="noStrike" baseline="0" dirty="0">
                <a:latin typeface="Arial" panose="020B0604020202020204" pitchFamily="34" charset="0"/>
              </a:rPr>
              <a:t>hanges may be subtle.</a:t>
            </a:r>
          </a:p>
          <a:p>
            <a:pPr lvl="2"/>
            <a:r>
              <a:rPr lang="en-US" dirty="0"/>
              <a:t>Can</a:t>
            </a:r>
            <a:r>
              <a:rPr lang="en-US" u="none" strike="noStrike" baseline="0" dirty="0">
                <a:latin typeface="Arial" panose="020B0604020202020204" pitchFamily="34" charset="0"/>
              </a:rPr>
              <a:t> indicate internal bleeding and decompensated shock</a:t>
            </a:r>
          </a:p>
          <a:p>
            <a:pPr lvl="1"/>
            <a:r>
              <a:rPr lang="en-US" u="none" strike="noStrike" baseline="0" dirty="0">
                <a:latin typeface="Arial" panose="020B0604020202020204" pitchFamily="34" charset="0"/>
              </a:rPr>
              <a:t>Pay close attention to the pulse pressure. </a:t>
            </a:r>
          </a:p>
          <a:p>
            <a:pPr lvl="2"/>
            <a:r>
              <a:rPr lang="en-US" u="none" strike="noStrike" baseline="0" dirty="0">
                <a:latin typeface="Arial" panose="020B0604020202020204" pitchFamily="34" charset="0"/>
              </a:rPr>
              <a:t>Narrowing of the pulse pressure may indicate the presence of a pericardial tamponade.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spTree>
    <p:extLst>
      <p:ext uri="{BB962C8B-B14F-4D97-AF65-F5344CB8AC3E}">
        <p14:creationId xmlns:p14="http://schemas.microsoft.com/office/powerpoint/2010/main" val="14923674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5847E-80BD-47E8-ACDC-B913C191C32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Signs and Symptoms</a:t>
            </a:r>
            <a:endParaRPr lang="en-US" b="1" i="0" u="none" strike="noStrike" kern="1600" baseline="0" dirty="0"/>
          </a:p>
        </p:txBody>
      </p:sp>
      <p:sp>
        <p:nvSpPr>
          <p:cNvPr id="3" name="Text Placeholder 2">
            <a:extLst>
              <a:ext uri="{FF2B5EF4-FFF2-40B4-BE49-F238E27FC236}">
                <a16:creationId xmlns:a16="http://schemas.microsoft.com/office/drawing/2014/main" xmlns="" id="{14E6E99C-F833-40F9-8760-EDBCBFB085BF}"/>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Table 23-1 summarizes the signs and symptoms of chest trauma.</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23-3</a:t>
            </a:r>
          </a:p>
        </p:txBody>
      </p:sp>
      <p:pic>
        <p:nvPicPr>
          <p:cNvPr id="1026" name="Picture 2" descr="Text reads: Pain at site of injury that can be aggravated by breathing. Abnormal chest wall findings: punctures, contusions, unusual chest wall motion. Dyspnea (shortness of breath). Tachypnea (rapid breathing). Absent or decreased breath sounds. Cyanosis (blue skin color). Hemoptysis (coughing up blood). Tachycardia (fast heart rate). Falling blood pressure." title="A table shows the Signs and Symptoms of Chest Trau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418" y="1805933"/>
            <a:ext cx="4562000" cy="384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0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C65AA-70CB-49EB-A6A3-7959F8853F3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 </a:t>
            </a:r>
          </a:p>
        </p:txBody>
      </p:sp>
      <p:sp>
        <p:nvSpPr>
          <p:cNvPr id="3" name="Text Placeholder 2">
            <a:extLst>
              <a:ext uri="{FF2B5EF4-FFF2-40B4-BE49-F238E27FC236}">
                <a16:creationId xmlns:a16="http://schemas.microsoft.com/office/drawing/2014/main" xmlns="" id="{22399BBF-8433-408C-9202-1D1C504A5A42}"/>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Many activities that involve traveling at a high rate of speed can allow the participant to hit an object causing serious bodily injury, including chest (thoracic) trauma. </a:t>
            </a:r>
          </a:p>
          <a:p>
            <a:pPr lvl="1"/>
            <a:r>
              <a:rPr lang="en-US" u="none" strike="noStrike" baseline="0" dirty="0">
                <a:latin typeface="Arial" panose="020B0604020202020204" pitchFamily="34" charset="0"/>
              </a:rPr>
              <a:t>The chest (or thorax) contains such vital organs responsible for sustaining life as the heart, lungs, and great vessels. </a:t>
            </a:r>
          </a:p>
          <a:p>
            <a:pPr lvl="1"/>
            <a:r>
              <a:rPr lang="en-US" u="none" strike="noStrike" baseline="0" dirty="0">
                <a:latin typeface="Arial" panose="020B0604020202020204" pitchFamily="34" charset="0"/>
              </a:rPr>
              <a:t>Trauma can cause superficial injuries that affect only the chest wall, or it can cause internal injuries to the organs and structures within the chest. </a:t>
            </a:r>
          </a:p>
        </p:txBody>
      </p:sp>
    </p:spTree>
    <p:extLst>
      <p:ext uri="{BB962C8B-B14F-4D97-AF65-F5344CB8AC3E}">
        <p14:creationId xmlns:p14="http://schemas.microsoft.com/office/powerpoint/2010/main" val="2293521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228388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80FC4-4404-4685-B56C-32DB70861DC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Pneumothorax</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C85FB48-772D-4D9D-BB1F-54CA359DBC72}"/>
              </a:ext>
            </a:extLst>
          </p:cNvPr>
          <p:cNvSpPr>
            <a:spLocks noGrp="1"/>
          </p:cNvSpPr>
          <p:nvPr>
            <p:ph type="body" idx="1"/>
          </p:nvPr>
        </p:nvSpPr>
        <p:spPr/>
        <p:txBody>
          <a:bodyPr>
            <a:normAutofit lnSpcReduction="10000"/>
          </a:bodyPr>
          <a:lstStyle/>
          <a:p>
            <a:pPr marR="0" lvl="0" rtl="0"/>
            <a:r>
              <a:rPr lang="en-US" dirty="0"/>
              <a:t>C</a:t>
            </a:r>
            <a:r>
              <a:rPr lang="en-US" u="none" strike="noStrike" baseline="0" dirty="0">
                <a:latin typeface="Arial" panose="020B0604020202020204" pitchFamily="34" charset="0"/>
              </a:rPr>
              <a:t>orrect the ABCDs. </a:t>
            </a:r>
          </a:p>
          <a:p>
            <a:pPr marR="0" lvl="0" rtl="0"/>
            <a:r>
              <a:rPr lang="en-US" dirty="0"/>
              <a:t>P</a:t>
            </a:r>
            <a:r>
              <a:rPr lang="en-US" u="none" strike="noStrike" baseline="0" dirty="0">
                <a:latin typeface="Arial" panose="020B0604020202020204" pitchFamily="34" charset="0"/>
              </a:rPr>
              <a:t>rovide high-flow oxygen.</a:t>
            </a:r>
          </a:p>
          <a:p>
            <a:pPr marR="0" lvl="0" rtl="0"/>
            <a:r>
              <a:rPr lang="en-US" dirty="0"/>
              <a:t>M</a:t>
            </a:r>
            <a:r>
              <a:rPr lang="en-US" u="none" strike="noStrike" baseline="0" dirty="0">
                <a:latin typeface="Arial" panose="020B0604020202020204" pitchFamily="34" charset="0"/>
              </a:rPr>
              <a:t>onitor the oxygen saturation level with a pulse oximeter if available.</a:t>
            </a:r>
          </a:p>
          <a:p>
            <a:pPr marR="0" lvl="0" rtl="0"/>
            <a:r>
              <a:rPr lang="en-US" u="none" strike="noStrike" baseline="0" dirty="0">
                <a:latin typeface="Arial" panose="020B0604020202020204" pitchFamily="34" charset="0"/>
              </a:rPr>
              <a:t>Call for transport with ALS.</a:t>
            </a:r>
          </a:p>
          <a:p>
            <a:r>
              <a:rPr lang="en-US" u="none" strike="noStrike" baseline="0" dirty="0">
                <a:latin typeface="Arial" panose="020B0604020202020204" pitchFamily="34" charset="0"/>
              </a:rPr>
              <a:t>Consider transporting and caring for patient in a sitting position, which will provide ease of breathing. </a:t>
            </a:r>
          </a:p>
          <a:p>
            <a:pPr lvl="1"/>
            <a:r>
              <a:rPr lang="en-US" dirty="0"/>
              <a:t>M</a:t>
            </a:r>
            <a:r>
              <a:rPr lang="en-US" u="none" strike="noStrike" baseline="0" dirty="0">
                <a:latin typeface="Arial" panose="020B0604020202020204" pitchFamily="34" charset="0"/>
              </a:rPr>
              <a:t>ay not be possible if there is a need for spinal motion restriction</a:t>
            </a:r>
          </a:p>
          <a:p>
            <a:pPr lvl="1"/>
            <a:r>
              <a:rPr lang="en-US" dirty="0"/>
              <a:t>R</a:t>
            </a:r>
            <a:r>
              <a:rPr lang="en-US" u="none" strike="noStrike" baseline="0" dirty="0">
                <a:latin typeface="Arial" panose="020B0604020202020204" pitchFamily="34" charset="0"/>
              </a:rPr>
              <a:t>aise the head of the backboard. </a:t>
            </a:r>
          </a:p>
          <a:p>
            <a:pPr marR="0" lvl="0" rtl="0"/>
            <a:r>
              <a:rPr lang="en-US" u="none" strike="noStrike" baseline="0" dirty="0">
                <a:latin typeface="Arial" panose="020B0604020202020204" pitchFamily="34" charset="0"/>
              </a:rPr>
              <a:t>Patient will demonstrate shortness of breath and need further care at a hospital.</a:t>
            </a:r>
          </a:p>
          <a:p>
            <a:pPr marR="0" lvl="1" rtl="0"/>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2954184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D45D7-F387-43F2-AE99-02CD35386D4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Soft Tissue Injuries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E372010-2663-49DC-9F99-D95EFE51D2F7}"/>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Treat other soft-tissue injuries of the chest in the usual manner using standard bandages and dressings. </a:t>
            </a:r>
          </a:p>
          <a:p>
            <a:pPr marR="0" lvl="0" rtl="0"/>
            <a:r>
              <a:rPr lang="en-US" u="none" strike="noStrike" baseline="0" dirty="0">
                <a:latin typeface="Arial" panose="020B0604020202020204" pitchFamily="34" charset="0"/>
              </a:rPr>
              <a:t>Bulky pressure dressings may be needed to help control heavy bleeding.</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3117176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D45D7-F387-43F2-AE99-02CD35386D4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Rib Fractures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E372010-2663-49DC-9F99-D95EFE51D2F7}"/>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Rib fractures can be very painful, especially upon inspiration or movement. </a:t>
            </a:r>
          </a:p>
          <a:p>
            <a:pPr lvl="1"/>
            <a:r>
              <a:rPr lang="en-US" u="none" strike="noStrike" baseline="0" dirty="0">
                <a:latin typeface="Arial" panose="020B0604020202020204" pitchFamily="34" charset="0"/>
              </a:rPr>
              <a:t>Do not splint the chest as doing so will impair breathing. </a:t>
            </a:r>
          </a:p>
          <a:p>
            <a:pPr lvl="1"/>
            <a:r>
              <a:rPr lang="en-US" u="none" strike="noStrike" baseline="0" dirty="0">
                <a:latin typeface="Arial" panose="020B0604020202020204" pitchFamily="34" charset="0"/>
              </a:rPr>
              <a:t>Avoid</a:t>
            </a:r>
            <a:r>
              <a:rPr lang="en-US" u="none" strike="noStrike" dirty="0">
                <a:latin typeface="Arial" panose="020B0604020202020204" pitchFamily="34" charset="0"/>
              </a:rPr>
              <a:t> </a:t>
            </a:r>
            <a:r>
              <a:rPr lang="en-US" u="none" strike="noStrike" baseline="0" dirty="0">
                <a:latin typeface="Arial" panose="020B0604020202020204" pitchFamily="34" charset="0"/>
              </a:rPr>
              <a:t>placing a tightly constrictive bandage around the circumference of the chest.</a:t>
            </a:r>
          </a:p>
          <a:p>
            <a:pPr lvl="2"/>
            <a:r>
              <a:rPr lang="en-US" dirty="0"/>
              <a:t>I</a:t>
            </a:r>
            <a:r>
              <a:rPr lang="en-US" u="none" strike="noStrike" baseline="0" dirty="0">
                <a:latin typeface="Arial" panose="020B0604020202020204" pitchFamily="34" charset="0"/>
              </a:rPr>
              <a:t>t can inhibit chest wall expansion during inhalation. </a:t>
            </a:r>
          </a:p>
          <a:p>
            <a:pPr lvl="2"/>
            <a:r>
              <a:rPr lang="en-US" dirty="0"/>
              <a:t>This was once a standard of care. No longer recommended.</a:t>
            </a:r>
            <a:endParaRPr lang="en-US" u="none" strike="noStrike" baseline="0" dirty="0">
              <a:latin typeface="Arial" panose="020B0604020202020204" pitchFamily="34" charset="0"/>
            </a:endParaRPr>
          </a:p>
          <a:p>
            <a:pPr lvl="1"/>
            <a:r>
              <a:rPr lang="en-US" u="none" strike="noStrike" baseline="0" dirty="0">
                <a:latin typeface="Arial" panose="020B0604020202020204" pitchFamily="34" charset="0"/>
              </a:rPr>
              <a:t>Always consider patient may have damaged internal organs when you suspect a rib fracture.</a:t>
            </a:r>
          </a:p>
          <a:p>
            <a:pPr lvl="2"/>
            <a:r>
              <a:rPr lang="en-US" u="none" strike="noStrike" baseline="0" dirty="0">
                <a:latin typeface="Arial" panose="020B0604020202020204" pitchFamily="34" charset="0"/>
              </a:rPr>
              <a:t>The broken rib may puncture a lung, causing a pneumothorax.</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3093567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51013-9DE4-4C87-AE26-CC425883F01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Life Threatening</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3255B5B-BE60-4573-A382-E6619C8E9D0A}"/>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Chest injuries are often associated with multisystem trauma. </a:t>
            </a:r>
            <a:endParaRPr lang="en-US" dirty="0"/>
          </a:p>
          <a:p>
            <a:pPr lvl="1"/>
            <a:r>
              <a:rPr lang="en-US" dirty="0"/>
              <a:t>C</a:t>
            </a:r>
            <a:r>
              <a:rPr lang="en-US" u="none" strike="noStrike" baseline="0" dirty="0">
                <a:latin typeface="Arial" panose="020B0604020202020204" pitchFamily="34" charset="0"/>
              </a:rPr>
              <a:t>an very quickly progress to a life-threatening condition</a:t>
            </a:r>
          </a:p>
          <a:p>
            <a:r>
              <a:rPr lang="en-US" u="none" strike="noStrike" baseline="0" dirty="0">
                <a:latin typeface="Arial" panose="020B0604020202020204" pitchFamily="34" charset="0"/>
              </a:rPr>
              <a:t>Any chest injury that is associated with respiratory distress or hypotension is considered a “load-and-go” situation.</a:t>
            </a:r>
          </a:p>
          <a:p>
            <a:pPr lvl="1"/>
            <a:r>
              <a:rPr lang="en-US" u="none" strike="noStrike" baseline="0" dirty="0">
                <a:latin typeface="Arial" panose="020B0604020202020204" pitchFamily="34" charset="0"/>
              </a:rPr>
              <a:t>Correct any life-threatening conditions.</a:t>
            </a:r>
          </a:p>
          <a:p>
            <a:pPr lvl="1"/>
            <a:r>
              <a:rPr lang="en-US" dirty="0"/>
              <a:t>P</a:t>
            </a:r>
            <a:r>
              <a:rPr lang="en-US" u="none" strike="noStrike" baseline="0" dirty="0">
                <a:latin typeface="Arial" panose="020B0604020202020204" pitchFamily="34" charset="0"/>
              </a:rPr>
              <a:t>rovide oxygen.</a:t>
            </a:r>
          </a:p>
          <a:p>
            <a:pPr lvl="1"/>
            <a:r>
              <a:rPr lang="en-US" dirty="0"/>
              <a:t>I</a:t>
            </a:r>
            <a:r>
              <a:rPr lang="en-US" u="none" strike="noStrike" baseline="0" dirty="0">
                <a:latin typeface="Arial" panose="020B0604020202020204" pitchFamily="34" charset="0"/>
              </a:rPr>
              <a:t>mmobilize the spine if necessary</a:t>
            </a:r>
            <a:r>
              <a:rPr lang="en-US" dirty="0"/>
              <a:t>.</a:t>
            </a:r>
            <a:endParaRPr lang="en-US" u="none" strike="noStrike" baseline="0" dirty="0">
              <a:latin typeface="Arial" panose="020B0604020202020204" pitchFamily="34" charset="0"/>
            </a:endParaRPr>
          </a:p>
          <a:p>
            <a:pPr lvl="1"/>
            <a:r>
              <a:rPr lang="en-US" dirty="0"/>
              <a:t>R</a:t>
            </a:r>
            <a:r>
              <a:rPr lang="en-US" u="none" strike="noStrike" baseline="0" dirty="0">
                <a:latin typeface="Arial" panose="020B0604020202020204" pitchFamily="34" charset="0"/>
              </a:rPr>
              <a:t>apidly evacuate patient to a definitive-care facility, preferably a designated trauma center.</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2072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67D3F9-96C9-4ACE-ADAC-BFE0F912087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Commotio Cordis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FEB8040-452C-41B2-9191-9AF7A08A6A6E}"/>
              </a:ext>
            </a:extLst>
          </p:cNvPr>
          <p:cNvSpPr>
            <a:spLocks noGrp="1"/>
          </p:cNvSpPr>
          <p:nvPr>
            <p:ph type="body" idx="1"/>
          </p:nvPr>
        </p:nvSpPr>
        <p:spPr/>
        <p:txBody>
          <a:bodyPr/>
          <a:lstStyle/>
          <a:p>
            <a:pPr marR="0" lvl="0" rtl="0"/>
            <a:r>
              <a:rPr lang="en-US" dirty="0"/>
              <a:t>W</a:t>
            </a:r>
            <a:r>
              <a:rPr lang="en-US" u="none" strike="noStrike" baseline="0" dirty="0">
                <a:latin typeface="Arial" panose="020B0604020202020204" pitchFamily="34" charset="0"/>
              </a:rPr>
              <a:t>ill present in cardiac arrest</a:t>
            </a:r>
          </a:p>
          <a:p>
            <a:pPr marR="0" lvl="0" rtl="0"/>
            <a:r>
              <a:rPr lang="en-US" dirty="0"/>
              <a:t>M</a:t>
            </a:r>
            <a:r>
              <a:rPr lang="en-US" u="none" strike="noStrike" baseline="0" dirty="0">
                <a:latin typeface="Arial" panose="020B0604020202020204" pitchFamily="34" charset="0"/>
              </a:rPr>
              <a:t>ust be treated aggressively using current cardiopulmonary resuscitation techniques, including defibrillation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42374133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A247B-89AD-4FF2-A2A7-C85E4E9F177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Traumatic Asphyxia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E6DBA2F-4242-49ED-A11E-BDF98E2C9497}"/>
              </a:ext>
            </a:extLst>
          </p:cNvPr>
          <p:cNvSpPr>
            <a:spLocks noGrp="1"/>
          </p:cNvSpPr>
          <p:nvPr>
            <p:ph type="body" idx="1"/>
          </p:nvPr>
        </p:nvSpPr>
        <p:spPr/>
        <p:txBody>
          <a:bodyPr>
            <a:normAutofit/>
          </a:bodyPr>
          <a:lstStyle/>
          <a:p>
            <a:r>
              <a:rPr lang="en-US" dirty="0"/>
              <a:t>Relieve external pressure from the thoracic cage quickly.</a:t>
            </a:r>
          </a:p>
          <a:p>
            <a:pPr lvl="1"/>
            <a:r>
              <a:rPr lang="en-US" dirty="0"/>
              <a:t>Then give aggressive ventilatory support.</a:t>
            </a:r>
            <a:endParaRPr lang="en-US" u="none" strike="noStrike" baseline="0" dirty="0">
              <a:latin typeface="Arial" panose="020B0604020202020204" pitchFamily="34" charset="0"/>
            </a:endParaRPr>
          </a:p>
          <a:p>
            <a:pPr marR="0" lvl="0" rtl="0"/>
            <a:r>
              <a:rPr lang="en-US" u="none" strike="noStrike" baseline="0" dirty="0">
                <a:latin typeface="Arial" panose="020B0604020202020204" pitchFamily="34" charset="0"/>
              </a:rPr>
              <a:t>If patient has been caught in an avalanche, quickly remove snow or other avalanche debris from around patient’s chest. </a:t>
            </a:r>
          </a:p>
          <a:p>
            <a:pPr lvl="1"/>
            <a:r>
              <a:rPr lang="en-US" u="none" strike="noStrike" baseline="0" dirty="0">
                <a:latin typeface="Arial" panose="020B0604020202020204" pitchFamily="34" charset="0"/>
              </a:rPr>
              <a:t>Ensure that the airway is open and clear and that breathing efforts are effective. </a:t>
            </a:r>
          </a:p>
          <a:p>
            <a:pPr lvl="1"/>
            <a:r>
              <a:rPr lang="en-US" u="none" strike="noStrike" baseline="0" dirty="0">
                <a:latin typeface="Arial" panose="020B0604020202020204" pitchFamily="34" charset="0"/>
              </a:rPr>
              <a:t>Use suction as necessary to ensure airway patency.</a:t>
            </a:r>
          </a:p>
          <a:p>
            <a:pPr lvl="1"/>
            <a:r>
              <a:rPr lang="en-US" u="none" strike="noStrike" baseline="0" dirty="0">
                <a:latin typeface="Arial" panose="020B0604020202020204" pitchFamily="34" charset="0"/>
              </a:rPr>
              <a:t>If you suspect serious problems such as traumatic asphyxia, tension pneumothorax, or cardiac tamponade, summon additional assistance immediately. </a:t>
            </a:r>
          </a:p>
          <a:p>
            <a:pPr lvl="1"/>
            <a:r>
              <a:rPr lang="en-US" u="none" strike="noStrike" baseline="0" dirty="0">
                <a:latin typeface="Arial" panose="020B0604020202020204" pitchFamily="34" charset="0"/>
              </a:rPr>
              <a:t>Call for transport and advanced care providers.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41032907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BACFF-6D68-4F26-B201-BB416A49DC1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Use of High-Flow Oxygen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0637DFC-4478-4600-9A62-E3F99DCEEA11}"/>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If chest-injured patient’s breathing efforts are spontaneous and effective:</a:t>
            </a:r>
          </a:p>
          <a:p>
            <a:pPr lvl="1"/>
            <a:r>
              <a:rPr lang="en-US" u="none" strike="noStrike" baseline="0" dirty="0">
                <a:latin typeface="Arial" panose="020B0604020202020204" pitchFamily="34" charset="0"/>
              </a:rPr>
              <a:t>Apply high-flow oxygen via a nonrebreather mask.</a:t>
            </a:r>
          </a:p>
          <a:p>
            <a:pPr lvl="1"/>
            <a:r>
              <a:rPr lang="en-US" dirty="0"/>
              <a:t>U</a:t>
            </a:r>
            <a:r>
              <a:rPr lang="en-US" u="none" strike="noStrike" baseline="0" dirty="0">
                <a:latin typeface="Arial" panose="020B0604020202020204" pitchFamily="34" charset="0"/>
              </a:rPr>
              <a:t>se a pulse oximeter and titrate oxygen keeping the oxygen saturation between 94 and 99%. </a:t>
            </a:r>
          </a:p>
          <a:p>
            <a:r>
              <a:rPr lang="en-US" u="none" strike="noStrike" baseline="0" dirty="0">
                <a:latin typeface="Arial" panose="020B0604020202020204" pitchFamily="34" charset="0"/>
              </a:rPr>
              <a:t>If necessary, assist ventilations using a bag-valve mask and supplemental oxygen. </a:t>
            </a:r>
          </a:p>
          <a:p>
            <a:pPr lvl="1"/>
            <a:r>
              <a:rPr lang="en-US" dirty="0"/>
              <a:t>I</a:t>
            </a:r>
            <a:r>
              <a:rPr lang="en-US" u="none" strike="noStrike" baseline="0" dirty="0">
                <a:latin typeface="Arial" panose="020B0604020202020204" pitchFamily="34" charset="0"/>
              </a:rPr>
              <a:t>f patient worsens while bagging, think of tension pneumothorax.</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17655628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5A0F6-ED4D-4571-9790-08FD03C5006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Open Chest Injury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4E7F140-3B69-4422-926F-0707FBE7317F}"/>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Any obvious sucking chest wound should be treated immediately.</a:t>
            </a:r>
          </a:p>
          <a:p>
            <a:pPr lvl="1"/>
            <a:r>
              <a:rPr lang="en-US" dirty="0"/>
              <a:t>P</a:t>
            </a:r>
            <a:r>
              <a:rPr lang="en-US" u="none" strike="noStrike" baseline="0" dirty="0">
                <a:latin typeface="Arial" panose="020B0604020202020204" pitchFamily="34" charset="0"/>
              </a:rPr>
              <a:t>revents the development or worsening of an underlying pneumothorax</a:t>
            </a:r>
          </a:p>
          <a:p>
            <a:pPr lvl="1"/>
            <a:r>
              <a:rPr lang="en-US" u="none" strike="noStrike" baseline="0" dirty="0">
                <a:latin typeface="Arial" panose="020B0604020202020204" pitchFamily="34" charset="0"/>
              </a:rPr>
              <a:t>Begin by covering the wound with a gloved hand to occlude the opening. </a:t>
            </a:r>
          </a:p>
          <a:p>
            <a:pPr lvl="1"/>
            <a:r>
              <a:rPr lang="en-US" dirty="0"/>
              <a:t>Then, c</a:t>
            </a:r>
            <a:r>
              <a:rPr lang="en-US" u="none" strike="noStrike" baseline="0" dirty="0">
                <a:latin typeface="Arial" panose="020B0604020202020204" pitchFamily="34" charset="0"/>
              </a:rPr>
              <a:t>over the wound with an occlusive dressing. </a:t>
            </a:r>
          </a:p>
          <a:p>
            <a:pPr marR="0" lvl="0" rtl="0"/>
            <a:r>
              <a:rPr lang="en-US" u="none" strike="noStrike" baseline="0" dirty="0">
                <a:latin typeface="Arial" panose="020B0604020202020204" pitchFamily="34" charset="0"/>
              </a:rPr>
              <a:t>Even if there is no obvious “sucking” sound, it is appropriate to cover </a:t>
            </a:r>
            <a:r>
              <a:rPr lang="en-US" dirty="0"/>
              <a:t>ANY</a:t>
            </a:r>
            <a:r>
              <a:rPr lang="en-US" u="none" strike="noStrike" baseline="0" dirty="0">
                <a:latin typeface="Arial" panose="020B0604020202020204" pitchFamily="34" charset="0"/>
              </a:rPr>
              <a:t> penetrating chest wound with an occlusive dressing.</a:t>
            </a:r>
          </a:p>
          <a:p>
            <a:pPr lvl="1"/>
            <a:r>
              <a:rPr lang="en-US" u="none" strike="noStrike" baseline="0" dirty="0">
                <a:latin typeface="Arial" panose="020B0604020202020204" pitchFamily="34" charset="0"/>
              </a:rPr>
              <a:t>Among the several commercial products available for this purpose are Vaseline gauze,</a:t>
            </a:r>
            <a:r>
              <a:rPr lang="en-US" u="none" strike="noStrike" dirty="0">
                <a:latin typeface="Arial" panose="020B0604020202020204" pitchFamily="34" charset="0"/>
              </a:rPr>
              <a:t> </a:t>
            </a:r>
            <a:r>
              <a:rPr lang="en-US" u="none" strike="noStrike" baseline="0" dirty="0">
                <a:latin typeface="Arial" panose="020B0604020202020204" pitchFamily="34" charset="0"/>
              </a:rPr>
              <a:t>a Bolin chest seal, and an Asherman chest seal. </a:t>
            </a:r>
          </a:p>
          <a:p>
            <a:pPr lvl="1"/>
            <a:r>
              <a:rPr lang="en-US" dirty="0"/>
              <a:t>If not available, improvise using plastic wrap, a plastic bag, aluminum foil, or other impermeable material. </a:t>
            </a:r>
          </a:p>
          <a:p>
            <a:pPr lvl="1"/>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2916644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92D84-8B79-4A92-B0DA-E7CC2CEBA7E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Occlusive Dressing for Chest Injury</a:t>
            </a:r>
            <a:endParaRPr lang="en-US" b="1" i="0" u="none" strike="noStrike" kern="1600" baseline="0" dirty="0"/>
          </a:p>
        </p:txBody>
      </p:sp>
      <p:sp>
        <p:nvSpPr>
          <p:cNvPr id="3" name="Text Placeholder 2">
            <a:extLst>
              <a:ext uri="{FF2B5EF4-FFF2-40B4-BE49-F238E27FC236}">
                <a16:creationId xmlns:a16="http://schemas.microsoft.com/office/drawing/2014/main" xmlns="" id="{8C48B38F-834E-4587-9406-D94656F9C4E5}"/>
              </a:ext>
            </a:extLst>
          </p:cNvPr>
          <p:cNvSpPr>
            <a:spLocks noGrp="1"/>
          </p:cNvSpPr>
          <p:nvPr>
            <p:ph sz="half" idx="1"/>
          </p:nvPr>
        </p:nvSpPr>
        <p:spPr>
          <a:xfrm>
            <a:off x="921169" y="1943100"/>
            <a:ext cx="4855464" cy="4418837"/>
          </a:xfrm>
        </p:spPr>
        <p:txBody>
          <a:bodyPr>
            <a:normAutofit/>
          </a:bodyPr>
          <a:lstStyle/>
          <a:p>
            <a:pPr>
              <a:lnSpc>
                <a:spcPct val="90000"/>
              </a:lnSpc>
            </a:pPr>
            <a:r>
              <a:rPr lang="en-US" dirty="0"/>
              <a:t>Tape the occlusive dressing in place on three sides.</a:t>
            </a:r>
          </a:p>
          <a:p>
            <a:pPr lvl="1">
              <a:lnSpc>
                <a:spcPct val="90000"/>
              </a:lnSpc>
            </a:pPr>
            <a:r>
              <a:rPr lang="en-US" dirty="0"/>
              <a:t>Will prevent air intake through the wound upon inspiration</a:t>
            </a:r>
          </a:p>
          <a:p>
            <a:pPr lvl="1">
              <a:lnSpc>
                <a:spcPct val="90000"/>
              </a:lnSpc>
            </a:pPr>
            <a:r>
              <a:rPr lang="en-US" dirty="0"/>
              <a:t>Will allow pressurized air within the chest cavity to escape</a:t>
            </a:r>
          </a:p>
          <a:p>
            <a:pPr marR="0" lvl="0" rtl="0">
              <a:lnSpc>
                <a:spcPct val="90000"/>
              </a:lnSpc>
            </a:pPr>
            <a:r>
              <a:rPr lang="en-US" u="none" strike="noStrike" baseline="0" dirty="0"/>
              <a:t>Monitor patient closely for signs of tension pneumothorax.</a:t>
            </a:r>
          </a:p>
          <a:p>
            <a:pPr marR="0" lvl="0" rtl="0">
              <a:lnSpc>
                <a:spcPct val="90000"/>
              </a:lnSpc>
            </a:pPr>
            <a:r>
              <a:rPr lang="en-US" dirty="0"/>
              <a:t>R</a:t>
            </a:r>
            <a:r>
              <a:rPr lang="en-US" u="none" strike="noStrike" baseline="0" dirty="0"/>
              <a:t>eadjust the dressing so that air can escape if there is evidence of air buildup.</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pic>
        <p:nvPicPr>
          <p:cNvPr id="13314" name="Picture 2" descr="Illustration shows a man lying on his back with an oxygen mask and his hands over his shoulders. The occlusive dressing on his right chest is taped with three horizontal str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081" y="2593629"/>
            <a:ext cx="4615354" cy="238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18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A1B68-9DB2-4AED-B02F-FFD1F25753A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 </a:t>
            </a:r>
          </a:p>
        </p:txBody>
      </p:sp>
      <p:sp>
        <p:nvSpPr>
          <p:cNvPr id="3" name="Text Placeholder 2">
            <a:extLst>
              <a:ext uri="{FF2B5EF4-FFF2-40B4-BE49-F238E27FC236}">
                <a16:creationId xmlns:a16="http://schemas.microsoft.com/office/drawing/2014/main" xmlns="" id="{F7B72F23-513D-48E3-89DA-2966176C3C83}"/>
              </a:ext>
            </a:extLst>
          </p:cNvPr>
          <p:cNvSpPr>
            <a:spLocks noGrp="1"/>
          </p:cNvSpPr>
          <p:nvPr>
            <p:ph type="body" idx="1"/>
          </p:nvPr>
        </p:nvSpPr>
        <p:spPr>
          <a:xfrm>
            <a:off x="891540" y="1958110"/>
            <a:ext cx="10435590" cy="4231808"/>
          </a:xfrm>
        </p:spPr>
        <p:txBody>
          <a:bodyPr/>
          <a:lstStyle/>
          <a:p>
            <a:pPr marR="0" lvl="0" rtl="0"/>
            <a:r>
              <a:rPr lang="en-US" u="none" strike="noStrike" baseline="0" dirty="0">
                <a:latin typeface="Arial" panose="020B0604020202020204" pitchFamily="34" charset="0"/>
              </a:rPr>
              <a:t>Even seemingly minor chest injuries can present numerous challenges because they can create breathing problems, complicating other injuries or aggravate underlying medical conditions. </a:t>
            </a:r>
          </a:p>
          <a:p>
            <a:pPr lvl="1"/>
            <a:r>
              <a:rPr lang="en-US" dirty="0"/>
              <a:t>C</a:t>
            </a:r>
            <a:r>
              <a:rPr lang="en-US" u="none" strike="noStrike" baseline="0" dirty="0">
                <a:latin typeface="Arial" panose="020B0604020202020204" pitchFamily="34" charset="0"/>
              </a:rPr>
              <a:t>hest trauma may appear to be stable at first.</a:t>
            </a:r>
          </a:p>
          <a:p>
            <a:r>
              <a:rPr lang="en-US" dirty="0"/>
              <a:t>The care for serious chest injuries includes:</a:t>
            </a:r>
          </a:p>
          <a:p>
            <a:pPr lvl="1"/>
            <a:r>
              <a:rPr lang="en-US" dirty="0"/>
              <a:t>Controlling excessive bleeding</a:t>
            </a:r>
          </a:p>
          <a:p>
            <a:pPr lvl="1"/>
            <a:r>
              <a:rPr lang="en-US" dirty="0"/>
              <a:t>Addressing the ABCDs </a:t>
            </a:r>
          </a:p>
          <a:p>
            <a:pPr lvl="1"/>
            <a:r>
              <a:rPr lang="en-US" dirty="0"/>
              <a:t>Caring for the specific condition</a:t>
            </a:r>
          </a:p>
          <a:p>
            <a:pPr lvl="1"/>
            <a:r>
              <a:rPr lang="en-US" dirty="0"/>
              <a:t>Proper positioning</a:t>
            </a:r>
          </a:p>
          <a:p>
            <a:pPr lvl="1"/>
            <a:r>
              <a:rPr lang="en-US" dirty="0"/>
              <a:t>Providing oxygen if appropriate</a:t>
            </a:r>
          </a:p>
          <a:p>
            <a:pPr lvl="1"/>
            <a:r>
              <a:rPr lang="en-US" dirty="0"/>
              <a:t>Transporting rapidly to a higher level of care</a:t>
            </a:r>
          </a:p>
          <a:p>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1496872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C4E60-CE36-4169-B58B-92B32F0A418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 of Chest Injuries </a:t>
            </a:r>
          </a:p>
        </p:txBody>
      </p:sp>
      <p:sp>
        <p:nvSpPr>
          <p:cNvPr id="3" name="Text Placeholder 2">
            <a:extLst>
              <a:ext uri="{FF2B5EF4-FFF2-40B4-BE49-F238E27FC236}">
                <a16:creationId xmlns:a16="http://schemas.microsoft.com/office/drawing/2014/main" xmlns="" id="{BDE39408-2E66-4BDE-B00D-3A10BCEFF087}"/>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Remember that serious chest injuries are load-and-go situations. </a:t>
            </a:r>
          </a:p>
          <a:p>
            <a:pPr lvl="1"/>
            <a:r>
              <a:rPr lang="en-US" dirty="0"/>
              <a:t>I</a:t>
            </a:r>
            <a:r>
              <a:rPr lang="en-US" u="none" strike="noStrike" baseline="0" dirty="0">
                <a:latin typeface="Arial" panose="020B0604020202020204" pitchFamily="34" charset="0"/>
              </a:rPr>
              <a:t>f a spinal injury is suspected, apply manual cervical spine stabilization and rapidly immobilize the entire spine (spinal motion restriction) using conventional procedures and equipment.</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27421921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D82AA-F6E8-49EB-BAF6-C81D50D1592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Flail Chest</a:t>
            </a:r>
            <a:endParaRPr lang="en-US" b="1" i="0" u="none" strike="noStrike" kern="1600" baseline="0" dirty="0"/>
          </a:p>
        </p:txBody>
      </p:sp>
      <p:sp>
        <p:nvSpPr>
          <p:cNvPr id="3" name="Text Placeholder 2">
            <a:extLst>
              <a:ext uri="{FF2B5EF4-FFF2-40B4-BE49-F238E27FC236}">
                <a16:creationId xmlns:a16="http://schemas.microsoft.com/office/drawing/2014/main" xmlns="" id="{83DFFE8E-9B95-46CE-8711-5AA53042C262}"/>
              </a:ext>
            </a:extLst>
          </p:cNvPr>
          <p:cNvSpPr>
            <a:spLocks noGrp="1"/>
          </p:cNvSpPr>
          <p:nvPr>
            <p:ph idx="1"/>
          </p:nvPr>
        </p:nvSpPr>
        <p:spPr>
          <a:xfrm>
            <a:off x="935355" y="1652795"/>
            <a:ext cx="5234825" cy="4699047"/>
          </a:xfrm>
        </p:spPr>
        <p:txBody>
          <a:bodyPr>
            <a:normAutofit/>
          </a:bodyPr>
          <a:lstStyle/>
          <a:p>
            <a:pPr marR="0" lvl="0" rtl="0"/>
            <a:r>
              <a:rPr lang="en-US" u="none" strike="noStrike" baseline="0" dirty="0"/>
              <a:t>Splint flail segments above and below the fractured section in the same manner as for an isolated rib fracture. </a:t>
            </a:r>
          </a:p>
          <a:p>
            <a:pPr lvl="1"/>
            <a:r>
              <a:rPr lang="en-US" sz="2200" u="none" strike="noStrike" baseline="0" dirty="0"/>
              <a:t>Do not use a tight circumferential bandage. </a:t>
            </a:r>
          </a:p>
          <a:p>
            <a:pPr marL="228600" lvl="1">
              <a:spcBef>
                <a:spcPts val="1500"/>
              </a:spcBef>
            </a:pPr>
            <a:r>
              <a:rPr lang="en-US" sz="2200" dirty="0"/>
              <a:t>If large, stabilize the bones using:</a:t>
            </a:r>
          </a:p>
          <a:p>
            <a:pPr marL="685800" lvl="2"/>
            <a:r>
              <a:rPr lang="en-US" sz="2000" dirty="0"/>
              <a:t>A large trauma dressing</a:t>
            </a:r>
          </a:p>
          <a:p>
            <a:pPr marL="685800" lvl="2"/>
            <a:r>
              <a:rPr lang="en-US" sz="2000" dirty="0"/>
              <a:t>Pillow</a:t>
            </a:r>
          </a:p>
          <a:p>
            <a:pPr marL="685800" lvl="2"/>
            <a:r>
              <a:rPr lang="en-US" sz="2000" dirty="0"/>
              <a:t>Folded clothing</a:t>
            </a:r>
          </a:p>
          <a:p>
            <a:pPr marL="685800" lvl="2"/>
            <a:r>
              <a:rPr lang="en-US" sz="2000" dirty="0"/>
              <a:t>Magazine</a:t>
            </a:r>
          </a:p>
          <a:p>
            <a:pPr marL="685800" lvl="2"/>
            <a:r>
              <a:rPr lang="en-US" sz="2000" dirty="0"/>
              <a:t>Other material</a:t>
            </a:r>
            <a:endParaRPr lang="en-US" sz="2400"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pic>
        <p:nvPicPr>
          <p:cNvPr id="14338" name="Picture 2" descr="Photo shows a man lying on his back with an oxygen mask on his face and a pair of gloved hands splinting the flail segment on his left ch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86" y="2223991"/>
            <a:ext cx="5028080" cy="337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4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BE06B-FA65-47B8-89EF-E3358CC1958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Flail Chest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582323E-7987-492D-A5C1-B09EC8A97036}"/>
              </a:ext>
            </a:extLst>
          </p:cNvPr>
          <p:cNvSpPr>
            <a:spLocks noGrp="1"/>
          </p:cNvSpPr>
          <p:nvPr>
            <p:ph type="body" idx="1"/>
          </p:nvPr>
        </p:nvSpPr>
        <p:spPr/>
        <p:txBody>
          <a:bodyPr>
            <a:normAutofit lnSpcReduction="10000"/>
          </a:bodyPr>
          <a:lstStyle/>
          <a:p>
            <a:pPr marR="0" lvl="0" rtl="0"/>
            <a:r>
              <a:rPr lang="en-US" dirty="0"/>
              <a:t>P</a:t>
            </a:r>
            <a:r>
              <a:rPr lang="en-US" u="none" strike="noStrike" baseline="0" dirty="0">
                <a:latin typeface="Arial" panose="020B0604020202020204" pitchFamily="34" charset="0"/>
              </a:rPr>
              <a:t>atient can hold the splint in place.</a:t>
            </a:r>
          </a:p>
          <a:p>
            <a:pPr lvl="1"/>
            <a:r>
              <a:rPr lang="en-US" dirty="0"/>
              <a:t>T</a:t>
            </a:r>
            <a:r>
              <a:rPr lang="en-US" u="none" strike="noStrike" baseline="0" dirty="0">
                <a:latin typeface="Arial" panose="020B0604020202020204" pitchFamily="34" charset="0"/>
              </a:rPr>
              <a:t>hen secure the splint and dressing against the chest wall.</a:t>
            </a:r>
          </a:p>
          <a:p>
            <a:pPr marR="0" lvl="0" rtl="0"/>
            <a:r>
              <a:rPr lang="en-US" u="none" strike="noStrike" baseline="0" dirty="0">
                <a:latin typeface="Arial" panose="020B0604020202020204" pitchFamily="34" charset="0"/>
              </a:rPr>
              <a:t>If causes severe pain or respiratory distress, assist patient’s respirations using a bag-valve mask and oxygen. </a:t>
            </a:r>
          </a:p>
          <a:p>
            <a:pPr lvl="1"/>
            <a:r>
              <a:rPr lang="en-US" u="none" strike="noStrike" baseline="0" dirty="0">
                <a:latin typeface="Arial" panose="020B0604020202020204" pitchFamily="34" charset="0"/>
              </a:rPr>
              <a:t>The positive pressure from the bag-valve mask will reduce the paradoxical motion of the flail segment.</a:t>
            </a:r>
          </a:p>
          <a:p>
            <a:pPr marR="0" lvl="0" rtl="0"/>
            <a:r>
              <a:rPr lang="en-US" u="none" strike="noStrike" baseline="0" dirty="0">
                <a:latin typeface="Arial" panose="020B0604020202020204" pitchFamily="34" charset="0"/>
              </a:rPr>
              <a:t> If patient will not tolerate the bag-valve mask</a:t>
            </a:r>
            <a:r>
              <a:rPr lang="en-US" dirty="0"/>
              <a:t>:</a:t>
            </a:r>
          </a:p>
          <a:p>
            <a:pPr lvl="1"/>
            <a:r>
              <a:rPr lang="en-US" dirty="0"/>
              <a:t>U</a:t>
            </a:r>
            <a:r>
              <a:rPr lang="en-US" u="none" strike="noStrike" baseline="0" dirty="0">
                <a:latin typeface="Arial" panose="020B0604020202020204" pitchFamily="34" charset="0"/>
              </a:rPr>
              <a:t>se a high-flow nonrebreather mask</a:t>
            </a:r>
          </a:p>
          <a:p>
            <a:pPr lvl="1"/>
            <a:r>
              <a:rPr lang="en-US" dirty="0"/>
              <a:t>A</a:t>
            </a:r>
            <a:r>
              <a:rPr lang="en-US" u="none" strike="noStrike" baseline="0" dirty="0">
                <a:latin typeface="Arial" panose="020B0604020202020204" pitchFamily="34" charset="0"/>
              </a:rPr>
              <a:t>llowing patient to sit quietly</a:t>
            </a:r>
          </a:p>
          <a:p>
            <a:r>
              <a:rPr lang="en-US" u="none" strike="noStrike" baseline="0" dirty="0">
                <a:latin typeface="Arial" panose="020B0604020202020204" pitchFamily="34" charset="0"/>
              </a:rPr>
              <a:t>Put patient in a position of comfort, which most likely will be sitting.</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40561836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1847E-C2B3-4731-82A0-2F2E6E60ED9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Impaled Objects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A160905-FA7E-41E7-B7E6-D4986965B818}"/>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Impaled objects should be left in place.</a:t>
            </a:r>
          </a:p>
          <a:p>
            <a:pPr lvl="1"/>
            <a:r>
              <a:rPr lang="en-US" dirty="0"/>
              <a:t>T</a:t>
            </a:r>
            <a:r>
              <a:rPr lang="en-US" u="none" strike="noStrike" baseline="0" dirty="0">
                <a:latin typeface="Arial" panose="020B0604020202020204" pitchFamily="34" charset="0"/>
              </a:rPr>
              <a:t>ransport to a trauma center immediately. </a:t>
            </a:r>
          </a:p>
          <a:p>
            <a:r>
              <a:rPr lang="en-US" u="none" strike="noStrike" baseline="0" dirty="0">
                <a:latin typeface="Arial" panose="020B0604020202020204" pitchFamily="34" charset="0"/>
              </a:rPr>
              <a:t>Objects such as a tree branch, ski pole, or knife should not be removed because the object may be preventing hemorrhage, pneumothorax, or exsanguination.</a:t>
            </a:r>
          </a:p>
          <a:p>
            <a:pPr lvl="1"/>
            <a:r>
              <a:rPr lang="en-US" u="none" strike="noStrike" baseline="0" dirty="0">
                <a:latin typeface="Arial" panose="020B0604020202020204" pitchFamily="34" charset="0"/>
              </a:rPr>
              <a:t>If the impaled object is large, you may need to shorten it (e.g., trimming a tree branch) to facilitate safe, efficient transport.</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39898239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53010-2BD6-4FA9-BE4D-EACCDD725DF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Impaled Object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19D5D68D-3744-4BD4-88B9-3D8844548950}"/>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When shortening an impaled object, avoid causing further injury due to excessive movement of the object. </a:t>
            </a:r>
          </a:p>
          <a:p>
            <a:r>
              <a:rPr lang="en-US" u="none" strike="noStrike" baseline="0" dirty="0">
                <a:latin typeface="Arial" panose="020B0604020202020204" pitchFamily="34" charset="0"/>
              </a:rPr>
              <a:t>ONLY remove the impaled object</a:t>
            </a:r>
            <a:r>
              <a:rPr lang="en-US" u="none" strike="noStrike" dirty="0">
                <a:latin typeface="Arial" panose="020B0604020202020204" pitchFamily="34" charset="0"/>
              </a:rPr>
              <a:t> if </a:t>
            </a:r>
            <a:r>
              <a:rPr lang="en-US" u="none" strike="noStrike" baseline="0" dirty="0">
                <a:latin typeface="Arial" panose="020B0604020202020204" pitchFamily="34" charset="0"/>
              </a:rPr>
              <a:t>rapidly deteriorating conditions AND:</a:t>
            </a:r>
          </a:p>
          <a:p>
            <a:pPr lvl="1"/>
            <a:r>
              <a:rPr lang="en-US" u="none" strike="noStrike" baseline="0" dirty="0">
                <a:latin typeface="Arial" panose="020B0604020202020204" pitchFamily="34" charset="0"/>
              </a:rPr>
              <a:t>The object is fixed (immovable) or</a:t>
            </a:r>
          </a:p>
          <a:p>
            <a:pPr lvl="1"/>
            <a:r>
              <a:rPr lang="en-US" dirty="0"/>
              <a:t>I</a:t>
            </a:r>
            <a:r>
              <a:rPr lang="en-US" u="none" strike="noStrike" baseline="0" dirty="0">
                <a:latin typeface="Arial" panose="020B0604020202020204" pitchFamily="34" charset="0"/>
              </a:rPr>
              <a:t>f bringing in cutting equipment will take too long</a:t>
            </a:r>
          </a:p>
          <a:p>
            <a:r>
              <a:rPr lang="en-US" dirty="0"/>
              <a:t>B</a:t>
            </a:r>
            <a:r>
              <a:rPr lang="en-US" u="none" strike="noStrike" baseline="0" dirty="0">
                <a:latin typeface="Arial" panose="020B0604020202020204" pitchFamily="34" charset="0"/>
              </a:rPr>
              <a:t>e ready to care for excessive bleeding, pneumothorax, or other threats to life once the object has been removed. </a:t>
            </a:r>
          </a:p>
          <a:p>
            <a:pPr lvl="1"/>
            <a:r>
              <a:rPr lang="en-US" u="none" strike="noStrike" baseline="0" dirty="0">
                <a:latin typeface="Arial" panose="020B0604020202020204" pitchFamily="34" charset="0"/>
              </a:rPr>
              <a:t>It is always best to leave an impaled object in patient if you can do so.</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2004193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F22D4-8623-4C67-8379-16B50E772A1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Transport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864DE29-A5AB-459A-902A-FDF470205C83}"/>
              </a:ext>
            </a:extLst>
          </p:cNvPr>
          <p:cNvSpPr>
            <a:spLocks noGrp="1"/>
          </p:cNvSpPr>
          <p:nvPr>
            <p:ph type="body" idx="1"/>
          </p:nvPr>
        </p:nvSpPr>
        <p:spPr/>
        <p:txBody>
          <a:bodyPr>
            <a:normAutofit/>
          </a:bodyPr>
          <a:lstStyle/>
          <a:p>
            <a:pPr marR="0" lvl="0" rtl="0"/>
            <a:r>
              <a:rPr lang="en-US" sz="2400" dirty="0"/>
              <a:t>P</a:t>
            </a:r>
            <a:r>
              <a:rPr lang="en-US" sz="2400" u="none" strike="noStrike" baseline="0" dirty="0"/>
              <a:t>ositioning patient for transport:</a:t>
            </a:r>
            <a:endParaRPr lang="en-US" sz="2400" dirty="0"/>
          </a:p>
          <a:p>
            <a:pPr lvl="1"/>
            <a:r>
              <a:rPr lang="en-US" sz="2400" dirty="0"/>
              <a:t>P</a:t>
            </a:r>
            <a:r>
              <a:rPr lang="en-US" sz="2400" u="none" strike="noStrike" baseline="0" dirty="0"/>
              <a:t>lace in a head-uphill position in a toboggan.</a:t>
            </a:r>
          </a:p>
          <a:p>
            <a:pPr lvl="2"/>
            <a:r>
              <a:rPr lang="en-US" sz="2000" dirty="0"/>
              <a:t>R</a:t>
            </a:r>
            <a:r>
              <a:rPr lang="en-US" sz="2000" u="none" strike="noStrike" baseline="0" dirty="0"/>
              <a:t>educe pressure on the diaphragm and thoracic organs</a:t>
            </a:r>
          </a:p>
          <a:p>
            <a:pPr lvl="2"/>
            <a:r>
              <a:rPr lang="en-US" sz="2000" dirty="0"/>
              <a:t>M</a:t>
            </a:r>
            <a:r>
              <a:rPr lang="en-US" sz="2000" u="none" strike="noStrike" baseline="0" dirty="0"/>
              <a:t>ake breathing easier</a:t>
            </a:r>
          </a:p>
          <a:p>
            <a:pPr lvl="1"/>
            <a:r>
              <a:rPr lang="en-US" sz="2400" u="none" strike="noStrike" baseline="0" dirty="0">
                <a:latin typeface="Arial" panose="020B0604020202020204" pitchFamily="34" charset="0"/>
              </a:rPr>
              <a:t>A patient with dyspnea in the absence of trauma will benefit by sitting. </a:t>
            </a:r>
          </a:p>
          <a:p>
            <a:pPr lvl="1"/>
            <a:r>
              <a:rPr lang="en-US" sz="2400" dirty="0"/>
              <a:t>M</a:t>
            </a:r>
            <a:r>
              <a:rPr lang="en-US" sz="2400" u="none" strike="noStrike" baseline="0" dirty="0"/>
              <a:t>any cases of chest trauma are accompanied by spinal injury requiring spinal motion restriction, which precludes transporting patient in a seated position. </a:t>
            </a:r>
          </a:p>
          <a:p>
            <a:pPr lvl="2"/>
            <a:r>
              <a:rPr lang="en-US" sz="2000" dirty="0"/>
              <a:t>C</a:t>
            </a:r>
            <a:r>
              <a:rPr lang="en-US" sz="2000" u="none" strike="noStrike" baseline="0" dirty="0"/>
              <a:t>onsider elevating the head of the spinal immobilization device to ease breathing efforts.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15760479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C56E5-7502-4F42-A9AD-E8B426BE281C}"/>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Shock</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6ACEEDF-FBB5-4EC5-B9C7-421447BC56D7}"/>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When patient is in shock and breathing is the primary concern:</a:t>
            </a:r>
          </a:p>
          <a:p>
            <a:pPr lvl="1"/>
            <a:r>
              <a:rPr lang="en-US" dirty="0"/>
              <a:t>K</a:t>
            </a:r>
            <a:r>
              <a:rPr lang="en-US" u="none" strike="noStrike" baseline="0" dirty="0">
                <a:latin typeface="Arial" panose="020B0604020202020204" pitchFamily="34" charset="0"/>
              </a:rPr>
              <a:t>eep patient warm.</a:t>
            </a:r>
          </a:p>
          <a:p>
            <a:pPr lvl="1"/>
            <a:r>
              <a:rPr lang="en-US" dirty="0"/>
              <a:t>O</a:t>
            </a:r>
            <a:r>
              <a:rPr lang="en-US" u="none" strike="noStrike" baseline="0" dirty="0">
                <a:latin typeface="Arial" panose="020B0604020202020204" pitchFamily="34" charset="0"/>
              </a:rPr>
              <a:t>xygenate.</a:t>
            </a:r>
          </a:p>
          <a:p>
            <a:pPr lvl="1"/>
            <a:r>
              <a:rPr lang="en-US" dirty="0"/>
              <a:t>Position </a:t>
            </a:r>
            <a:r>
              <a:rPr lang="en-US" u="none" strike="noStrike" baseline="0" dirty="0">
                <a:latin typeface="Arial" panose="020B0604020202020204" pitchFamily="34" charset="0"/>
              </a:rPr>
              <a:t>in a head-uphill position to assist with the breathing issue.</a:t>
            </a:r>
          </a:p>
          <a:p>
            <a:r>
              <a:rPr lang="en-US" u="none" strike="noStrike" baseline="0" dirty="0">
                <a:latin typeface="Arial" panose="020B0604020202020204" pitchFamily="34" charset="0"/>
              </a:rPr>
              <a:t>Shock is no longer a determining factor in the placement of a patient in the toboggan for transport.</a:t>
            </a:r>
          </a:p>
          <a:p>
            <a:pPr lvl="1"/>
            <a:r>
              <a:rPr lang="en-US" u="none" strike="noStrike" baseline="0" dirty="0">
                <a:latin typeface="Arial" panose="020B0604020202020204" pitchFamily="34" charset="0"/>
              </a:rPr>
              <a:t>Elevating the legs for shock is no longer recommended. </a:t>
            </a:r>
          </a:p>
          <a:p>
            <a:r>
              <a:rPr lang="en-US" u="none" strike="noStrike" baseline="0" dirty="0">
                <a:latin typeface="Arial" panose="020B0604020202020204" pitchFamily="34" charset="0"/>
              </a:rPr>
              <a:t>Consideration for placement of patient in the toboggan is based on their other injuries.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spTree>
    <p:extLst>
      <p:ext uri="{BB962C8B-B14F-4D97-AF65-F5344CB8AC3E}">
        <p14:creationId xmlns:p14="http://schemas.microsoft.com/office/powerpoint/2010/main" val="17786722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C9149-084C-4B76-93B7-EB3745EF5A4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Serious Chest Injuries</a:t>
            </a:r>
            <a:endParaRPr lang="en-US" b="1" i="0" u="none" strike="noStrike" kern="1600" baseline="0" dirty="0"/>
          </a:p>
        </p:txBody>
      </p:sp>
      <p:sp>
        <p:nvSpPr>
          <p:cNvPr id="3" name="Text Placeholder 2">
            <a:extLst>
              <a:ext uri="{FF2B5EF4-FFF2-40B4-BE49-F238E27FC236}">
                <a16:creationId xmlns:a16="http://schemas.microsoft.com/office/drawing/2014/main" xmlns="" id="{17F3EF98-E047-42F5-874E-A759C851B075}"/>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Table 23-2 summarizes the actions to take in managing serious chest injuries.</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178472" y="892289"/>
            <a:ext cx="1403927" cy="461665"/>
          </a:xfrm>
          <a:prstGeom prst="rect">
            <a:avLst/>
          </a:prstGeom>
          <a:noFill/>
        </p:spPr>
        <p:txBody>
          <a:bodyPr wrap="square" rtlCol="0">
            <a:spAutoFit/>
          </a:bodyPr>
          <a:lstStyle/>
          <a:p>
            <a:pPr algn="ctr"/>
            <a:r>
              <a:rPr lang="en-US" sz="2400" b="1" dirty="0"/>
              <a:t>23-4</a:t>
            </a:r>
          </a:p>
        </p:txBody>
      </p:sp>
      <p:pic>
        <p:nvPicPr>
          <p:cNvPr id="2050" name="Picture 2" descr="Text reads: Rapid care for A B C Ds. Support ventilation with bag-valve mask if needed. Oxygen: 15 L P M via nonrebreather mask. Use occlusive dressing on chest wounds, especially sucking chest wounds. Immobilize spine if spinal injury is suspected. Call for A L S if available. Rapid transport to definitive care at a hospital. Consider air medical transport." title="A table shows the Management of Serious Chest Inj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714" y="1805933"/>
            <a:ext cx="4624548" cy="364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7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C032C-8D4B-4D33-8682-047AA42191B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PRESENTATION</a:t>
            </a:r>
          </a:p>
        </p:txBody>
      </p:sp>
      <p:sp>
        <p:nvSpPr>
          <p:cNvPr id="3" name="Text Placeholder 2">
            <a:extLst>
              <a:ext uri="{FF2B5EF4-FFF2-40B4-BE49-F238E27FC236}">
                <a16:creationId xmlns:a16="http://schemas.microsoft.com/office/drawing/2014/main" xmlns="" id="{8D10DC0E-158F-4ACB-95A6-3747B8BF0AF6}"/>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You are riding the chair lift when you observe a snowboarder entering the terrain park. He launches onto a rail and slams into the end of the rail. When he comes to a stop, you can see that he is lying on the snow and gasping for breath. You radio for someone to respond until you can get there. Upon reaching the summit, you hear another patroller at the scene requesting a trauma pack and an ambulance with advanced life support (ALS). Grabbing the trauma pack that includes oxygen from the summit hut, you proceed to the scene. Upon your arrival, patient is sitting up and is complaining of pain in the left chest and is having severe breathing difficulty.</a:t>
            </a:r>
          </a:p>
          <a:p>
            <a:pPr marR="0" lvl="0"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the other patroller and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207436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374795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251C3-38C8-4595-8584-E2EEC53EEC0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UPDATE</a:t>
            </a:r>
          </a:p>
        </p:txBody>
      </p:sp>
      <p:sp>
        <p:nvSpPr>
          <p:cNvPr id="3" name="Text Placeholder 2">
            <a:extLst>
              <a:ext uri="{FF2B5EF4-FFF2-40B4-BE49-F238E27FC236}">
                <a16:creationId xmlns:a16="http://schemas.microsoft.com/office/drawing/2014/main" xmlns="" id="{986D1432-E7A6-4F0F-B47D-6E78B122DFED}"/>
              </a:ext>
            </a:extLst>
          </p:cNvPr>
          <p:cNvSpPr>
            <a:spLocks noGrp="1"/>
          </p:cNvSpPr>
          <p:nvPr>
            <p:ph type="body" idx="1"/>
          </p:nvPr>
        </p:nvSpPr>
        <p:spPr/>
        <p:txBody>
          <a:bodyPr>
            <a:normAutofit fontScale="92500" lnSpcReduction="10000"/>
          </a:bodyPr>
          <a:lstStyle/>
          <a:p>
            <a:pPr marR="0" lvl="0" rtl="0"/>
            <a:r>
              <a:rPr lang="en-US" u="none" strike="noStrike" baseline="0" dirty="0">
                <a:latin typeface="Arial" panose="020B0604020202020204" pitchFamily="34" charset="0"/>
              </a:rPr>
              <a:t>You calm patient and convince him to allow your partner to maintain manual cervical spine stabilization while you perform secondary assessment. Patient’s airway is open, there is no external bleeding, and circulation to all extremities is normal. Patient’s mental status is also normal. His spine exam and neurologic exam are normal. He appears to be having severe difficulty breathing and is holding his left upper chest and side with both hands. He has shallow respirations at 28 breaths per minute that are unrelieved with high-flow oxygen via a nonrebreather mask. His pulse is 102 beats per minute, and he is able to speak in only one- to two-word phrases. When you palpate patient’s left rib cage, he winces in pain. He states that his chest hurts “really bad” and that it is painful to breathe. Other patrollers arrive to assist.</a:t>
            </a:r>
          </a:p>
          <a:p>
            <a:pPr marR="0" lvl="0"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you do now?</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15910877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CFCF8-D86B-436A-A87E-23B8BC0150AA}"/>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OUTCOME</a:t>
            </a:r>
          </a:p>
        </p:txBody>
      </p:sp>
      <p:sp>
        <p:nvSpPr>
          <p:cNvPr id="3" name="Text Placeholder 2">
            <a:extLst>
              <a:ext uri="{FF2B5EF4-FFF2-40B4-BE49-F238E27FC236}">
                <a16:creationId xmlns:a16="http://schemas.microsoft.com/office/drawing/2014/main" xmlns="" id="{C254CF08-F929-4ADA-ABFE-33B99A6FB9B0}"/>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With the assistance of the other patrollers, you load him into a toboggan in a head-uphill position, place blankets behind the head and neck to assist with breathing and transport him to the first-aid room at the base lodge. Once inside, you take a full set of vital signs; the pulse has increased to 114 beats per minute, the blood pressure is 100/70 mm Hg, and the respiratory rate is 28 breaths per minute. On high-flow oxygen, the oxygen saturation level using a pulse oximeter is maintained at just above 90%. As you deliver your handoff report to the paramedic, you show them a large bruise on the left upper chest wall that extends beneath patient’s armpit. The paramedic uses his stethoscope and does not hear breath sounds suggesting a complete pneumothorax on the left side.</a:t>
            </a:r>
          </a:p>
        </p:txBody>
      </p:sp>
    </p:spTree>
    <p:extLst>
      <p:ext uri="{BB962C8B-B14F-4D97-AF65-F5344CB8AC3E}">
        <p14:creationId xmlns:p14="http://schemas.microsoft.com/office/powerpoint/2010/main" val="16306913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B7E9C6-A683-4BD6-BC02-292886ABE77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OUTCOME</a:t>
            </a:r>
          </a:p>
        </p:txBody>
      </p:sp>
      <p:sp>
        <p:nvSpPr>
          <p:cNvPr id="3" name="Text Placeholder 2">
            <a:extLst>
              <a:ext uri="{FF2B5EF4-FFF2-40B4-BE49-F238E27FC236}">
                <a16:creationId xmlns:a16="http://schemas.microsoft.com/office/drawing/2014/main" xmlns="" id="{6E9D03B8-CB85-4A8C-88EE-1A1E53A81E91}"/>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Several days later during a patrol meeting, your medical advisor informs you that patient was admitted to the hospital with a displaced rib fracture that had punctured the lung. Patient had a significant pneumothorax that required inserting a chest tube for several days. He compliments you on the care you and your team provided and states that patient is expected to recover fully.</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2287817356"/>
      </p:ext>
    </p:extLst>
  </p:cSld>
  <p:clrMapOvr>
    <a:masterClrMapping/>
  </p:clrMapOvr>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3138</TotalTime>
  <Words>6368</Words>
  <Application>Microsoft Office PowerPoint</Application>
  <PresentationFormat>Widescreen</PresentationFormat>
  <Paragraphs>621</Paragraphs>
  <Slides>92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Arial</vt:lpstr>
      <vt:lpstr>Arial Black</vt:lpstr>
      <vt:lpstr>Calibri</vt:lpstr>
      <vt:lpstr>Wingdings</vt:lpstr>
      <vt:lpstr>Educational subjects 16x9</vt:lpstr>
      <vt:lpstr>Chest Trauma</vt:lpstr>
      <vt:lpstr>The following presentation will utilize two symbols to identify material necessary for an OEC Technician to comprehend:</vt:lpstr>
      <vt:lpstr>Objectives</vt:lpstr>
      <vt:lpstr>Objectives</vt:lpstr>
      <vt:lpstr>Key Terms</vt:lpstr>
      <vt:lpstr>PowerPoint Presentation</vt:lpstr>
      <vt:lpstr>Chapter Overview </vt:lpstr>
      <vt:lpstr>Chapter Overview </vt:lpstr>
      <vt:lpstr>PowerPoint Presentation</vt:lpstr>
      <vt:lpstr>Anatomy and Physiology of The Chest</vt:lpstr>
      <vt:lpstr>Anatomy and Physiology: Chest Cavity</vt:lpstr>
      <vt:lpstr>Anatomy and Physiology: The Diaphragm</vt:lpstr>
      <vt:lpstr>Anatomy and Physiology: Respiratory Arrest</vt:lpstr>
      <vt:lpstr>Anatomy and Physiology: The Pleura</vt:lpstr>
      <vt:lpstr>Anatomy and Physiology: The Pericardium</vt:lpstr>
      <vt:lpstr>Anatomy and Physiology: Varying Chest Size</vt:lpstr>
      <vt:lpstr>PowerPoint Presentation</vt:lpstr>
      <vt:lpstr>Chest Injuries: Mechanism of Injury</vt:lpstr>
      <vt:lpstr>Chest Injuries: Contusions</vt:lpstr>
      <vt:lpstr>Chest Injuries: Pulmonary Contusion</vt:lpstr>
      <vt:lpstr>Chest Injuries: Myocardial Contusion</vt:lpstr>
      <vt:lpstr>Chest Injuries: Fractures</vt:lpstr>
      <vt:lpstr>Chest Injuries: Rib Fractures</vt:lpstr>
      <vt:lpstr>Chest Injuries Flail Chest</vt:lpstr>
      <vt:lpstr>Chest Injuries: Flail Chest</vt:lpstr>
      <vt:lpstr>Chest Injuries: Sternum Fracture</vt:lpstr>
      <vt:lpstr>Chest Injuries: Sternum Fracture</vt:lpstr>
      <vt:lpstr>Chest Injuries: Aortic Rupture </vt:lpstr>
      <vt:lpstr>Chest Injuries: Aortic Rupture</vt:lpstr>
      <vt:lpstr>Chest Injuries: Aortic Dissection</vt:lpstr>
      <vt:lpstr>Chest Injuries: Aortic Dissection</vt:lpstr>
      <vt:lpstr>Chest Injuries: Lower Rib Cage Injury</vt:lpstr>
      <vt:lpstr>Chest Injuries: Pneumothorax</vt:lpstr>
      <vt:lpstr>Chest Injuries: Pneumothorax</vt:lpstr>
      <vt:lpstr>Chest Injuries: Open Pneumothorax</vt:lpstr>
      <vt:lpstr>Chest Injuries: Open Pneumothorax</vt:lpstr>
      <vt:lpstr>Chest Injuries: Pneumothorax</vt:lpstr>
      <vt:lpstr>Chest Injuries: Tension Pneumothorax</vt:lpstr>
      <vt:lpstr>Chest Injuries: Tension Pneumothorax</vt:lpstr>
      <vt:lpstr>Chest Injuries: Tension Pneumothorax</vt:lpstr>
      <vt:lpstr>Chest Injuries: Tension Pneumothorax</vt:lpstr>
      <vt:lpstr>Chest Injuries: Subcutaneous Emphysema</vt:lpstr>
      <vt:lpstr>Chest Injuries: Pneumothorax</vt:lpstr>
      <vt:lpstr>Chest Injuries: Hemothorax</vt:lpstr>
      <vt:lpstr>Chest Injuries: Hemothorax</vt:lpstr>
      <vt:lpstr>Chest Injuries: Hemopneumothorax</vt:lpstr>
      <vt:lpstr>Chest Injuries: Pericardial Tamponade</vt:lpstr>
      <vt:lpstr>Chest Injuries: Pericardial Tamponade</vt:lpstr>
      <vt:lpstr>Chest Injuries: Pericardial Tamponade</vt:lpstr>
      <vt:lpstr>Chest Injuries: Pericardial Tamponade</vt:lpstr>
      <vt:lpstr>Chest Injuries: Pericardial Tamponade</vt:lpstr>
      <vt:lpstr>Chest Injuries: Commotio Cordis</vt:lpstr>
      <vt:lpstr>Chest Injuries: Commotio Cordis</vt:lpstr>
      <vt:lpstr>Chest Injuries: Traumatic Asphyxia</vt:lpstr>
      <vt:lpstr>Chest Injuries: Traumatic Asphyxia</vt:lpstr>
      <vt:lpstr>Chest Injuries: Environmental Factors</vt:lpstr>
      <vt:lpstr>Chest Injuries: Environmental Factors</vt:lpstr>
      <vt:lpstr>PowerPoint Presentation</vt:lpstr>
      <vt:lpstr>Patient Assessment for Chest Injuries</vt:lpstr>
      <vt:lpstr>Patient Assessment: Primary Assessment</vt:lpstr>
      <vt:lpstr>Patient Assessment: Secondary Assessment</vt:lpstr>
      <vt:lpstr>Patient Assessment: Secondary Assessment</vt:lpstr>
      <vt:lpstr>Patient Assessment: LAP of Chest</vt:lpstr>
      <vt:lpstr>Patient Assessment: LAP of Chest</vt:lpstr>
      <vt:lpstr>Patient Assessment: LAP of Chest</vt:lpstr>
      <vt:lpstr>Patient Assessment: LAP</vt:lpstr>
      <vt:lpstr>Patient Assessment: LAP</vt:lpstr>
      <vt:lpstr>Patient Assessment: Vitals</vt:lpstr>
      <vt:lpstr>Patient Assessment: Signs and Symptoms</vt:lpstr>
      <vt:lpstr>PowerPoint Presentation</vt:lpstr>
      <vt:lpstr>Management: Pneumothorax</vt:lpstr>
      <vt:lpstr>Management: Soft Tissue Injuries</vt:lpstr>
      <vt:lpstr>Management: Rib Fractures</vt:lpstr>
      <vt:lpstr>Management: Life Threatening</vt:lpstr>
      <vt:lpstr>Management: Commotio Cordis</vt:lpstr>
      <vt:lpstr>Management: Traumatic Asphyxia</vt:lpstr>
      <vt:lpstr>Management: Use of High-Flow Oxygen</vt:lpstr>
      <vt:lpstr>Management: Open Chest Injury</vt:lpstr>
      <vt:lpstr>Management: Occlusive Dressing for Chest Injury</vt:lpstr>
      <vt:lpstr>Management of Chest Injuries </vt:lpstr>
      <vt:lpstr>Management: Flail Chest</vt:lpstr>
      <vt:lpstr>Management: Flail Chest</vt:lpstr>
      <vt:lpstr>Management: Impaled Objects</vt:lpstr>
      <vt:lpstr>Management: Impaled Object</vt:lpstr>
      <vt:lpstr>Management: Transport</vt:lpstr>
      <vt:lpstr>Management: Shock</vt:lpstr>
      <vt:lpstr>Management: Serious Chest Injuries</vt:lpstr>
      <vt:lpstr>PowerPoint Presentation</vt:lpstr>
      <vt:lpstr>CASE PRESENTATION</vt:lpstr>
      <vt:lpstr>CASE UPDATE</vt:lpstr>
      <vt:lpstr>CASE OUTCOME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Trauma</dc:title>
  <dc:creator>Marisa Hines</dc:creator>
  <cp:lastModifiedBy>Sue M</cp:lastModifiedBy>
  <cp:revision>58</cp:revision>
  <dcterms:created xsi:type="dcterms:W3CDTF">2020-04-15T05:03:45Z</dcterms:created>
  <dcterms:modified xsi:type="dcterms:W3CDTF">2024-01-25T17:10:09Z</dcterms:modified>
</cp:coreProperties>
</file>