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258" r:id="rId2"/>
    <p:sldId id="383" r:id="rId3"/>
    <p:sldId id="256" r:id="rId4"/>
    <p:sldId id="257" r:id="rId5"/>
    <p:sldId id="382" r:id="rId6"/>
    <p:sldId id="267" r:id="rId7"/>
    <p:sldId id="260" r:id="rId8"/>
    <p:sldId id="262" r:id="rId9"/>
    <p:sldId id="377" r:id="rId10"/>
    <p:sldId id="263" r:id="rId11"/>
    <p:sldId id="264" r:id="rId12"/>
    <p:sldId id="265" r:id="rId13"/>
    <p:sldId id="266" r:id="rId14"/>
    <p:sldId id="370" r:id="rId15"/>
    <p:sldId id="268" r:id="rId16"/>
    <p:sldId id="269" r:id="rId17"/>
    <p:sldId id="384" r:id="rId18"/>
    <p:sldId id="378" r:id="rId19"/>
    <p:sldId id="271" r:id="rId20"/>
    <p:sldId id="375" r:id="rId21"/>
    <p:sldId id="273" r:id="rId22"/>
    <p:sldId id="274" r:id="rId23"/>
    <p:sldId id="275" r:id="rId24"/>
    <p:sldId id="276" r:id="rId25"/>
    <p:sldId id="373" r:id="rId26"/>
    <p:sldId id="278" r:id="rId27"/>
    <p:sldId id="279" r:id="rId28"/>
    <p:sldId id="280" r:id="rId29"/>
    <p:sldId id="386" r:id="rId30"/>
    <p:sldId id="385" r:id="rId31"/>
    <p:sldId id="281" r:id="rId32"/>
    <p:sldId id="381" r:id="rId33"/>
    <p:sldId id="282" r:id="rId34"/>
    <p:sldId id="283" r:id="rId35"/>
    <p:sldId id="286" r:id="rId36"/>
    <p:sldId id="379" r:id="rId37"/>
    <p:sldId id="287" r:id="rId38"/>
    <p:sldId id="288" r:id="rId39"/>
    <p:sldId id="289" r:id="rId40"/>
    <p:sldId id="291" r:id="rId41"/>
    <p:sldId id="292" r:id="rId42"/>
    <p:sldId id="380" r:id="rId43"/>
    <p:sldId id="293" r:id="rId44"/>
    <p:sldId id="294" r:id="rId45"/>
    <p:sldId id="374" r:id="rId46"/>
    <p:sldId id="297" r:id="rId47"/>
    <p:sldId id="299" r:id="rId48"/>
    <p:sldId id="300" r:id="rId49"/>
    <p:sldId id="371" r:id="rId50"/>
    <p:sldId id="301" r:id="rId51"/>
    <p:sldId id="367" r:id="rId52"/>
    <p:sldId id="311" r:id="rId53"/>
    <p:sldId id="312" r:id="rId54"/>
    <p:sldId id="31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946" autoAdjust="0"/>
    <p:restoredTop sz="94633"/>
  </p:normalViewPr>
  <p:slideViewPr>
    <p:cSldViewPr snapToGrid="0">
      <p:cViewPr varScale="1">
        <p:scale>
          <a:sx n="38" d="100"/>
          <a:sy n="38" d="100"/>
        </p:scale>
        <p:origin x="54"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FBE9C02C-29FC-4AB0-9A35-EAEA81AF64D4}"/>
    <pc:docChg chg="modSld">
      <pc:chgData name="Kathy Moczerniak" userId="482eff44a8730993" providerId="LiveId" clId="{FBE9C02C-29FC-4AB0-9A35-EAEA81AF64D4}" dt="2020-07-01T04:06:24.470" v="6" actId="20577"/>
      <pc:docMkLst>
        <pc:docMk/>
      </pc:docMkLst>
      <pc:sldChg chg="modSp mod">
        <pc:chgData name="Kathy Moczerniak" userId="482eff44a8730993" providerId="LiveId" clId="{FBE9C02C-29FC-4AB0-9A35-EAEA81AF64D4}" dt="2020-07-01T04:05:26.581" v="0" actId="12"/>
        <pc:sldMkLst>
          <pc:docMk/>
          <pc:sldMk cId="1380322204" sldId="271"/>
        </pc:sldMkLst>
        <pc:spChg chg="mod">
          <ac:chgData name="Kathy Moczerniak" userId="482eff44a8730993" providerId="LiveId" clId="{FBE9C02C-29FC-4AB0-9A35-EAEA81AF64D4}" dt="2020-07-01T04:05:26.581" v="0" actId="12"/>
          <ac:spMkLst>
            <pc:docMk/>
            <pc:sldMk cId="1380322204" sldId="271"/>
            <ac:spMk id="3" creationId="{964638AC-177A-436D-9ED0-DADF47D06C85}"/>
          </ac:spMkLst>
        </pc:spChg>
      </pc:sldChg>
      <pc:sldChg chg="modSp mod">
        <pc:chgData name="Kathy Moczerniak" userId="482eff44a8730993" providerId="LiveId" clId="{FBE9C02C-29FC-4AB0-9A35-EAEA81AF64D4}" dt="2020-07-01T04:06:24.470" v="6" actId="20577"/>
        <pc:sldMkLst>
          <pc:docMk/>
          <pc:sldMk cId="2981802273" sldId="382"/>
        </pc:sldMkLst>
        <pc:spChg chg="mod">
          <ac:chgData name="Kathy Moczerniak" userId="482eff44a8730993" providerId="LiveId" clId="{FBE9C02C-29FC-4AB0-9A35-EAEA81AF64D4}" dt="2020-07-01T04:06:24.470" v="6" actId="20577"/>
          <ac:spMkLst>
            <pc:docMk/>
            <pc:sldMk cId="2981802273" sldId="382"/>
            <ac:spMk id="3" creationId="{00000000-0000-0000-0000-000000000000}"/>
          </ac:spMkLst>
        </pc:spChg>
      </pc:sldChg>
    </pc:docChg>
  </pc:docChgLst>
  <pc:docChgLst>
    <pc:chgData name="Kathy Moczerniak" userId="482eff44a8730993" providerId="LiveId" clId="{A284696C-8BEF-43A7-9626-F33FF658E58D}"/>
    <pc:docChg chg="custSel modSld">
      <pc:chgData name="Kathy Moczerniak" userId="482eff44a8730993" providerId="LiveId" clId="{A284696C-8BEF-43A7-9626-F33FF658E58D}" dt="2020-06-16T03:02:42.601" v="63" actId="207"/>
      <pc:docMkLst>
        <pc:docMk/>
      </pc:docMkLst>
      <pc:sldChg chg="modSp">
        <pc:chgData name="Kathy Moczerniak" userId="482eff44a8730993" providerId="LiveId" clId="{A284696C-8BEF-43A7-9626-F33FF658E58D}" dt="2020-06-16T01:05:35.065" v="60"/>
        <pc:sldMkLst>
          <pc:docMk/>
          <pc:sldMk cId="362319317" sldId="256"/>
        </pc:sldMkLst>
        <pc:spChg chg="mod">
          <ac:chgData name="Kathy Moczerniak" userId="482eff44a8730993" providerId="LiveId" clId="{A284696C-8BEF-43A7-9626-F33FF658E58D}" dt="2020-06-16T01:05:35.065" v="60"/>
          <ac:spMkLst>
            <pc:docMk/>
            <pc:sldMk cId="362319317" sldId="256"/>
            <ac:spMk id="3" creationId="{5D3E74B7-448A-4ED8-A624-57603C2D4131}"/>
          </ac:spMkLst>
        </pc:spChg>
      </pc:sldChg>
      <pc:sldChg chg="modSp">
        <pc:chgData name="Kathy Moczerniak" userId="482eff44a8730993" providerId="LiveId" clId="{A284696C-8BEF-43A7-9626-F33FF658E58D}" dt="2020-06-16T01:05:35.065" v="60"/>
        <pc:sldMkLst>
          <pc:docMk/>
          <pc:sldMk cId="1059507639" sldId="257"/>
        </pc:sldMkLst>
        <pc:spChg chg="mod">
          <ac:chgData name="Kathy Moczerniak" userId="482eff44a8730993" providerId="LiveId" clId="{A284696C-8BEF-43A7-9626-F33FF658E58D}" dt="2020-06-16T01:05:35.065" v="60"/>
          <ac:spMkLst>
            <pc:docMk/>
            <pc:sldMk cId="1059507639" sldId="257"/>
            <ac:spMk id="3" creationId="{F47FC871-2AEC-4A3F-9DC8-AD383BB7EBAD}"/>
          </ac:spMkLst>
        </pc:spChg>
      </pc:sldChg>
      <pc:sldChg chg="modSp mod">
        <pc:chgData name="Kathy Moczerniak" userId="482eff44a8730993" providerId="LiveId" clId="{A284696C-8BEF-43A7-9626-F33FF658E58D}" dt="2020-06-15T22:37:17.154" v="30" actId="1076"/>
        <pc:sldMkLst>
          <pc:docMk/>
          <pc:sldMk cId="3968853811" sldId="260"/>
        </pc:sldMkLst>
        <pc:spChg chg="mod">
          <ac:chgData name="Kathy Moczerniak" userId="482eff44a8730993" providerId="LiveId" clId="{A284696C-8BEF-43A7-9626-F33FF658E58D}" dt="2020-06-15T22:37:17.154" v="30" actId="1076"/>
          <ac:spMkLst>
            <pc:docMk/>
            <pc:sldMk cId="3968853811" sldId="260"/>
            <ac:spMk id="3" creationId="{A2019735-BE69-4FA5-BC93-4A2BCA47C0CA}"/>
          </ac:spMkLst>
        </pc:spChg>
      </pc:sldChg>
      <pc:sldChg chg="modSp mod">
        <pc:chgData name="Kathy Moczerniak" userId="482eff44a8730993" providerId="LiveId" clId="{A284696C-8BEF-43A7-9626-F33FF658E58D}" dt="2020-06-15T22:40:03.099" v="35" actId="20577"/>
        <pc:sldMkLst>
          <pc:docMk/>
          <pc:sldMk cId="60930291" sldId="262"/>
        </pc:sldMkLst>
        <pc:spChg chg="mod">
          <ac:chgData name="Kathy Moczerniak" userId="482eff44a8730993" providerId="LiveId" clId="{A284696C-8BEF-43A7-9626-F33FF658E58D}" dt="2020-06-15T22:40:03.099" v="35" actId="20577"/>
          <ac:spMkLst>
            <pc:docMk/>
            <pc:sldMk cId="60930291" sldId="262"/>
            <ac:spMk id="3" creationId="{947FD93C-EF11-4C52-84CC-D9BF93D979B9}"/>
          </ac:spMkLst>
        </pc:spChg>
      </pc:sldChg>
      <pc:sldChg chg="modSp">
        <pc:chgData name="Kathy Moczerniak" userId="482eff44a8730993" providerId="LiveId" clId="{A284696C-8BEF-43A7-9626-F33FF658E58D}" dt="2020-06-15T22:30:51.510" v="1" actId="207"/>
        <pc:sldMkLst>
          <pc:docMk/>
          <pc:sldMk cId="545251411" sldId="263"/>
        </pc:sldMkLst>
        <pc:spChg chg="mod">
          <ac:chgData name="Kathy Moczerniak" userId="482eff44a8730993" providerId="LiveId" clId="{A284696C-8BEF-43A7-9626-F33FF658E58D}" dt="2020-06-15T22:30:51.510" v="1" actId="207"/>
          <ac:spMkLst>
            <pc:docMk/>
            <pc:sldMk cId="545251411" sldId="263"/>
            <ac:spMk id="3" creationId="{1562CA0C-BC6C-4739-B773-52B90AA876A2}"/>
          </ac:spMkLst>
        </pc:spChg>
      </pc:sldChg>
      <pc:sldChg chg="modSp">
        <pc:chgData name="Kathy Moczerniak" userId="482eff44a8730993" providerId="LiveId" clId="{A284696C-8BEF-43A7-9626-F33FF658E58D}" dt="2020-06-15T22:30:58.394" v="2" actId="207"/>
        <pc:sldMkLst>
          <pc:docMk/>
          <pc:sldMk cId="1203132260" sldId="265"/>
        </pc:sldMkLst>
        <pc:spChg chg="mod">
          <ac:chgData name="Kathy Moczerniak" userId="482eff44a8730993" providerId="LiveId" clId="{A284696C-8BEF-43A7-9626-F33FF658E58D}" dt="2020-06-15T22:30:58.394" v="2" actId="207"/>
          <ac:spMkLst>
            <pc:docMk/>
            <pc:sldMk cId="1203132260" sldId="265"/>
            <ac:spMk id="3" creationId="{ECB30AD2-24E6-4F69-BA54-B2DC343C1BCE}"/>
          </ac:spMkLst>
        </pc:spChg>
      </pc:sldChg>
      <pc:sldChg chg="modSp">
        <pc:chgData name="Kathy Moczerniak" userId="482eff44a8730993" providerId="LiveId" clId="{A284696C-8BEF-43A7-9626-F33FF658E58D}" dt="2020-06-15T22:31:03.356" v="3" actId="207"/>
        <pc:sldMkLst>
          <pc:docMk/>
          <pc:sldMk cId="1070529814" sldId="266"/>
        </pc:sldMkLst>
        <pc:spChg chg="mod">
          <ac:chgData name="Kathy Moczerniak" userId="482eff44a8730993" providerId="LiveId" clId="{A284696C-8BEF-43A7-9626-F33FF658E58D}" dt="2020-06-15T22:31:03.356" v="3" actId="207"/>
          <ac:spMkLst>
            <pc:docMk/>
            <pc:sldMk cId="1070529814" sldId="266"/>
            <ac:spMk id="3" creationId="{83F55D86-6281-43CE-BED3-63876D98A332}"/>
          </ac:spMkLst>
        </pc:spChg>
      </pc:sldChg>
      <pc:sldChg chg="modSp mod">
        <pc:chgData name="Kathy Moczerniak" userId="482eff44a8730993" providerId="LiveId" clId="{A284696C-8BEF-43A7-9626-F33FF658E58D}" dt="2020-06-15T23:24:09.693" v="36" actId="1076"/>
        <pc:sldMkLst>
          <pc:docMk/>
          <pc:sldMk cId="2579666977" sldId="268"/>
        </pc:sldMkLst>
        <pc:spChg chg="mod">
          <ac:chgData name="Kathy Moczerniak" userId="482eff44a8730993" providerId="LiveId" clId="{A284696C-8BEF-43A7-9626-F33FF658E58D}" dt="2020-06-15T23:24:09.693" v="36" actId="1076"/>
          <ac:spMkLst>
            <pc:docMk/>
            <pc:sldMk cId="2579666977" sldId="268"/>
            <ac:spMk id="3" creationId="{23C646BC-F30E-4B82-B3A8-97E1FEA6B2E9}"/>
          </ac:spMkLst>
        </pc:spChg>
      </pc:sldChg>
      <pc:sldChg chg="modSp">
        <pc:chgData name="Kathy Moczerniak" userId="482eff44a8730993" providerId="LiveId" clId="{A284696C-8BEF-43A7-9626-F33FF658E58D}" dt="2020-06-15T22:31:25.980" v="6" actId="207"/>
        <pc:sldMkLst>
          <pc:docMk/>
          <pc:sldMk cId="1380322204" sldId="271"/>
        </pc:sldMkLst>
        <pc:spChg chg="mod">
          <ac:chgData name="Kathy Moczerniak" userId="482eff44a8730993" providerId="LiveId" clId="{A284696C-8BEF-43A7-9626-F33FF658E58D}" dt="2020-06-15T22:31:25.980" v="6" actId="207"/>
          <ac:spMkLst>
            <pc:docMk/>
            <pc:sldMk cId="1380322204" sldId="271"/>
            <ac:spMk id="3" creationId="{964638AC-177A-436D-9ED0-DADF47D06C85}"/>
          </ac:spMkLst>
        </pc:spChg>
      </pc:sldChg>
      <pc:sldChg chg="modSp">
        <pc:chgData name="Kathy Moczerniak" userId="482eff44a8730993" providerId="LiveId" clId="{A284696C-8BEF-43A7-9626-F33FF658E58D}" dt="2020-06-15T22:31:37.517" v="7" actId="207"/>
        <pc:sldMkLst>
          <pc:docMk/>
          <pc:sldMk cId="2988762019" sldId="274"/>
        </pc:sldMkLst>
        <pc:spChg chg="mod">
          <ac:chgData name="Kathy Moczerniak" userId="482eff44a8730993" providerId="LiveId" clId="{A284696C-8BEF-43A7-9626-F33FF658E58D}" dt="2020-06-15T22:31:37.517" v="7" actId="207"/>
          <ac:spMkLst>
            <pc:docMk/>
            <pc:sldMk cId="2988762019" sldId="274"/>
            <ac:spMk id="3" creationId="{59673D2C-1461-477B-AB3D-475352AE3EBB}"/>
          </ac:spMkLst>
        </pc:spChg>
      </pc:sldChg>
      <pc:sldChg chg="modSp mod">
        <pc:chgData name="Kathy Moczerniak" userId="482eff44a8730993" providerId="LiveId" clId="{A284696C-8BEF-43A7-9626-F33FF658E58D}" dt="2020-06-16T00:02:15.686" v="38" actId="20577"/>
        <pc:sldMkLst>
          <pc:docMk/>
          <pc:sldMk cId="2352785873" sldId="276"/>
        </pc:sldMkLst>
        <pc:spChg chg="mod">
          <ac:chgData name="Kathy Moczerniak" userId="482eff44a8730993" providerId="LiveId" clId="{A284696C-8BEF-43A7-9626-F33FF658E58D}" dt="2020-06-16T00:02:15.686" v="38" actId="20577"/>
          <ac:spMkLst>
            <pc:docMk/>
            <pc:sldMk cId="2352785873" sldId="276"/>
            <ac:spMk id="3" creationId="{D88277C5-479F-4696-ABE7-CD929943A087}"/>
          </ac:spMkLst>
        </pc:spChg>
      </pc:sldChg>
      <pc:sldChg chg="modSp">
        <pc:chgData name="Kathy Moczerniak" userId="482eff44a8730993" providerId="LiveId" clId="{A284696C-8BEF-43A7-9626-F33FF658E58D}" dt="2020-06-15T22:31:51.350" v="8" actId="207"/>
        <pc:sldMkLst>
          <pc:docMk/>
          <pc:sldMk cId="1480189445" sldId="278"/>
        </pc:sldMkLst>
        <pc:spChg chg="mod">
          <ac:chgData name="Kathy Moczerniak" userId="482eff44a8730993" providerId="LiveId" clId="{A284696C-8BEF-43A7-9626-F33FF658E58D}" dt="2020-06-15T22:31:51.350" v="8" actId="207"/>
          <ac:spMkLst>
            <pc:docMk/>
            <pc:sldMk cId="1480189445" sldId="278"/>
            <ac:spMk id="3" creationId="{A8147412-D8E3-4632-B04E-1C5FC39612D1}"/>
          </ac:spMkLst>
        </pc:spChg>
      </pc:sldChg>
      <pc:sldChg chg="modSp mod">
        <pc:chgData name="Kathy Moczerniak" userId="482eff44a8730993" providerId="LiveId" clId="{A284696C-8BEF-43A7-9626-F33FF658E58D}" dt="2020-06-16T03:02:42.601" v="63" actId="207"/>
        <pc:sldMkLst>
          <pc:docMk/>
          <pc:sldMk cId="2430732148" sldId="279"/>
        </pc:sldMkLst>
        <pc:spChg chg="mod">
          <ac:chgData name="Kathy Moczerniak" userId="482eff44a8730993" providerId="LiveId" clId="{A284696C-8BEF-43A7-9626-F33FF658E58D}" dt="2020-06-16T03:02:42.601" v="63" actId="207"/>
          <ac:spMkLst>
            <pc:docMk/>
            <pc:sldMk cId="2430732148" sldId="279"/>
            <ac:spMk id="3" creationId="{120D9574-E54B-4AFA-BBB4-D5567C3E643E}"/>
          </ac:spMkLst>
        </pc:spChg>
      </pc:sldChg>
      <pc:sldChg chg="modSp mod">
        <pc:chgData name="Kathy Moczerniak" userId="482eff44a8730993" providerId="LiveId" clId="{A284696C-8BEF-43A7-9626-F33FF658E58D}" dt="2020-06-16T00:17:45.649" v="42" actId="20577"/>
        <pc:sldMkLst>
          <pc:docMk/>
          <pc:sldMk cId="3996736108" sldId="287"/>
        </pc:sldMkLst>
        <pc:spChg chg="mod">
          <ac:chgData name="Kathy Moczerniak" userId="482eff44a8730993" providerId="LiveId" clId="{A284696C-8BEF-43A7-9626-F33FF658E58D}" dt="2020-06-16T00:17:45.649" v="42" actId="20577"/>
          <ac:spMkLst>
            <pc:docMk/>
            <pc:sldMk cId="3996736108" sldId="287"/>
            <ac:spMk id="3" creationId="{536FB9B9-51B2-4839-96E8-AAC58302863D}"/>
          </ac:spMkLst>
        </pc:spChg>
      </pc:sldChg>
      <pc:sldChg chg="modSp mod">
        <pc:chgData name="Kathy Moczerniak" userId="482eff44a8730993" providerId="LiveId" clId="{A284696C-8BEF-43A7-9626-F33FF658E58D}" dt="2020-06-16T00:25:33.819" v="43" actId="1076"/>
        <pc:sldMkLst>
          <pc:docMk/>
          <pc:sldMk cId="2231967092" sldId="293"/>
        </pc:sldMkLst>
        <pc:spChg chg="mod">
          <ac:chgData name="Kathy Moczerniak" userId="482eff44a8730993" providerId="LiveId" clId="{A284696C-8BEF-43A7-9626-F33FF658E58D}" dt="2020-06-16T00:25:33.819" v="43" actId="1076"/>
          <ac:spMkLst>
            <pc:docMk/>
            <pc:sldMk cId="2231967092" sldId="293"/>
            <ac:spMk id="3" creationId="{4C5EF036-A98C-472A-B722-F9C8279A9BC7}"/>
          </ac:spMkLst>
        </pc:spChg>
      </pc:sldChg>
      <pc:sldChg chg="modSp mod">
        <pc:chgData name="Kathy Moczerniak" userId="482eff44a8730993" providerId="LiveId" clId="{A284696C-8BEF-43A7-9626-F33FF658E58D}" dt="2020-06-16T00:28:03.124" v="44" actId="20577"/>
        <pc:sldMkLst>
          <pc:docMk/>
          <pc:sldMk cId="3365379471" sldId="294"/>
        </pc:sldMkLst>
        <pc:spChg chg="mod">
          <ac:chgData name="Kathy Moczerniak" userId="482eff44a8730993" providerId="LiveId" clId="{A284696C-8BEF-43A7-9626-F33FF658E58D}" dt="2020-06-16T00:28:03.124" v="44" actId="20577"/>
          <ac:spMkLst>
            <pc:docMk/>
            <pc:sldMk cId="3365379471" sldId="294"/>
            <ac:spMk id="3" creationId="{468FE3BA-9F0C-4A5C-B5CE-B24199F91C78}"/>
          </ac:spMkLst>
        </pc:spChg>
      </pc:sldChg>
      <pc:sldChg chg="modSp mod">
        <pc:chgData name="Kathy Moczerniak" userId="482eff44a8730993" providerId="LiveId" clId="{A284696C-8BEF-43A7-9626-F33FF658E58D}" dt="2020-06-16T00:32:14.030" v="47" actId="6549"/>
        <pc:sldMkLst>
          <pc:docMk/>
          <pc:sldMk cId="1643401408" sldId="299"/>
        </pc:sldMkLst>
        <pc:spChg chg="mod">
          <ac:chgData name="Kathy Moczerniak" userId="482eff44a8730993" providerId="LiveId" clId="{A284696C-8BEF-43A7-9626-F33FF658E58D}" dt="2020-06-16T00:32:14.030" v="47" actId="6549"/>
          <ac:spMkLst>
            <pc:docMk/>
            <pc:sldMk cId="1643401408" sldId="299"/>
            <ac:spMk id="2" creationId="{CBC7B438-D22C-4B35-9C81-1BF0193F323F}"/>
          </ac:spMkLst>
        </pc:spChg>
      </pc:sldChg>
      <pc:sldChg chg="modSp mod">
        <pc:chgData name="Kathy Moczerniak" userId="482eff44a8730993" providerId="LiveId" clId="{A284696C-8BEF-43A7-9626-F33FF658E58D}" dt="2020-06-16T00:33:21.574" v="51" actId="207"/>
        <pc:sldMkLst>
          <pc:docMk/>
          <pc:sldMk cId="4097195814" sldId="300"/>
        </pc:sldMkLst>
        <pc:spChg chg="mod">
          <ac:chgData name="Kathy Moczerniak" userId="482eff44a8730993" providerId="LiveId" clId="{A284696C-8BEF-43A7-9626-F33FF658E58D}" dt="2020-06-16T00:32:18.979" v="48" actId="6549"/>
          <ac:spMkLst>
            <pc:docMk/>
            <pc:sldMk cId="4097195814" sldId="300"/>
            <ac:spMk id="2" creationId="{3E33827F-D857-4E00-886F-3585D0EA3E65}"/>
          </ac:spMkLst>
        </pc:spChg>
        <pc:spChg chg="mod">
          <ac:chgData name="Kathy Moczerniak" userId="482eff44a8730993" providerId="LiveId" clId="{A284696C-8BEF-43A7-9626-F33FF658E58D}" dt="2020-06-16T00:33:21.574" v="51" actId="207"/>
          <ac:spMkLst>
            <pc:docMk/>
            <pc:sldMk cId="4097195814" sldId="300"/>
            <ac:spMk id="3" creationId="{2B4A1D0D-B6C4-437A-9969-8B79630DC931}"/>
          </ac:spMkLst>
        </pc:spChg>
      </pc:sldChg>
      <pc:sldChg chg="modSp mod">
        <pc:chgData name="Kathy Moczerniak" userId="482eff44a8730993" providerId="LiveId" clId="{A284696C-8BEF-43A7-9626-F33FF658E58D}" dt="2020-06-15T22:32:34.209" v="10" actId="114"/>
        <pc:sldMkLst>
          <pc:docMk/>
          <pc:sldMk cId="1070621506" sldId="311"/>
        </pc:sldMkLst>
        <pc:spChg chg="mod">
          <ac:chgData name="Kathy Moczerniak" userId="482eff44a8730993" providerId="LiveId" clId="{A284696C-8BEF-43A7-9626-F33FF658E58D}" dt="2020-06-15T22:32:34.209" v="10" actId="114"/>
          <ac:spMkLst>
            <pc:docMk/>
            <pc:sldMk cId="1070621506" sldId="311"/>
            <ac:spMk id="3" creationId="{AFA8E26D-45D6-4F06-B346-2693A8825F7A}"/>
          </ac:spMkLst>
        </pc:spChg>
      </pc:sldChg>
      <pc:sldChg chg="modSp mod">
        <pc:chgData name="Kathy Moczerniak" userId="482eff44a8730993" providerId="LiveId" clId="{A284696C-8BEF-43A7-9626-F33FF658E58D}" dt="2020-06-16T00:44:16.885" v="59" actId="20577"/>
        <pc:sldMkLst>
          <pc:docMk/>
          <pc:sldMk cId="3147081105" sldId="312"/>
        </pc:sldMkLst>
        <pc:spChg chg="mod">
          <ac:chgData name="Kathy Moczerniak" userId="482eff44a8730993" providerId="LiveId" clId="{A284696C-8BEF-43A7-9626-F33FF658E58D}" dt="2020-06-16T00:44:16.885" v="59" actId="20577"/>
          <ac:spMkLst>
            <pc:docMk/>
            <pc:sldMk cId="3147081105" sldId="312"/>
            <ac:spMk id="3" creationId="{D2070C41-02C0-4BF1-9712-D69CFA31D5FE}"/>
          </ac:spMkLst>
        </pc:spChg>
      </pc:sldChg>
      <pc:sldChg chg="modSp mod">
        <pc:chgData name="Kathy Moczerniak" userId="482eff44a8730993" providerId="LiveId" clId="{A284696C-8BEF-43A7-9626-F33FF658E58D}" dt="2020-06-16T00:32:22.509" v="49" actId="6549"/>
        <pc:sldMkLst>
          <pc:docMk/>
          <pc:sldMk cId="6788749" sldId="371"/>
        </pc:sldMkLst>
        <pc:spChg chg="mod">
          <ac:chgData name="Kathy Moczerniak" userId="482eff44a8730993" providerId="LiveId" clId="{A284696C-8BEF-43A7-9626-F33FF658E58D}" dt="2020-06-16T00:32:22.509" v="49" actId="6549"/>
          <ac:spMkLst>
            <pc:docMk/>
            <pc:sldMk cId="6788749" sldId="371"/>
            <ac:spMk id="2" creationId="{3E33827F-D857-4E00-886F-3585D0EA3E65}"/>
          </ac:spMkLst>
        </pc:spChg>
      </pc:sldChg>
      <pc:sldChg chg="modSp mod">
        <pc:chgData name="Kathy Moczerniak" userId="482eff44a8730993" providerId="LiveId" clId="{A284696C-8BEF-43A7-9626-F33FF658E58D}" dt="2020-06-16T00:28:23.248" v="46" actId="14100"/>
        <pc:sldMkLst>
          <pc:docMk/>
          <pc:sldMk cId="1838238918" sldId="374"/>
        </pc:sldMkLst>
        <pc:spChg chg="mod">
          <ac:chgData name="Kathy Moczerniak" userId="482eff44a8730993" providerId="LiveId" clId="{A284696C-8BEF-43A7-9626-F33FF658E58D}" dt="2020-06-16T00:28:23.248" v="46" actId="14100"/>
          <ac:spMkLst>
            <pc:docMk/>
            <pc:sldMk cId="1838238918" sldId="374"/>
            <ac:spMk id="3" creationId="{656AAA62-38BD-45F9-A50D-E3BF0C45FECA}"/>
          </ac:spMkLst>
        </pc:spChg>
      </pc:sldChg>
      <pc:sldChg chg="modSp mod">
        <pc:chgData name="Kathy Moczerniak" userId="482eff44a8730993" providerId="LiveId" clId="{A284696C-8BEF-43A7-9626-F33FF658E58D}" dt="2020-06-16T00:08:40.715" v="41" actId="13926"/>
        <pc:sldMkLst>
          <pc:docMk/>
          <pc:sldMk cId="4004594078" sldId="381"/>
        </pc:sldMkLst>
        <pc:spChg chg="mod">
          <ac:chgData name="Kathy Moczerniak" userId="482eff44a8730993" providerId="LiveId" clId="{A284696C-8BEF-43A7-9626-F33FF658E58D}" dt="2020-06-16T00:08:40.715" v="41" actId="13926"/>
          <ac:spMkLst>
            <pc:docMk/>
            <pc:sldMk cId="4004594078" sldId="381"/>
            <ac:spMk id="3" creationId="{3969BDD3-660E-47A6-988A-E94C7C2D53EE}"/>
          </ac:spMkLst>
        </pc:spChg>
      </pc:sldChg>
      <pc:sldChg chg="modSp">
        <pc:chgData name="Kathy Moczerniak" userId="482eff44a8730993" providerId="LiveId" clId="{A284696C-8BEF-43A7-9626-F33FF658E58D}" dt="2020-06-15T22:28:04.525" v="0" actId="207"/>
        <pc:sldMkLst>
          <pc:docMk/>
          <pc:sldMk cId="233527182" sldId="383"/>
        </pc:sldMkLst>
        <pc:spChg chg="mod">
          <ac:chgData name="Kathy Moczerniak" userId="482eff44a8730993" providerId="LiveId" clId="{A284696C-8BEF-43A7-9626-F33FF658E58D}" dt="2020-06-15T22:28:04.525" v="0" actId="207"/>
          <ac:spMkLst>
            <pc:docMk/>
            <pc:sldMk cId="233527182" sldId="383"/>
            <ac:spMk id="6" creationId="{00000000-0000-0000-0000-000000000000}"/>
          </ac:spMkLst>
        </pc:spChg>
      </pc:sldChg>
      <pc:sldChg chg="modSp mod">
        <pc:chgData name="Kathy Moczerniak" userId="482eff44a8730993" providerId="LiveId" clId="{A284696C-8BEF-43A7-9626-F33FF658E58D}" dt="2020-06-15T23:24:22.245" v="37" actId="14100"/>
        <pc:sldMkLst>
          <pc:docMk/>
          <pc:sldMk cId="3749449079" sldId="384"/>
        </pc:sldMkLst>
        <pc:spChg chg="mod">
          <ac:chgData name="Kathy Moczerniak" userId="482eff44a8730993" providerId="LiveId" clId="{A284696C-8BEF-43A7-9626-F33FF658E58D}" dt="2020-06-15T23:24:22.245" v="37" actId="14100"/>
          <ac:spMkLst>
            <pc:docMk/>
            <pc:sldMk cId="3749449079" sldId="384"/>
            <ac:spMk id="3" creationId="{00000000-0000-0000-0000-000000000000}"/>
          </ac:spMkLst>
        </pc:spChg>
      </pc:sldChg>
      <pc:sldChg chg="modSp mod">
        <pc:chgData name="Kathy Moczerniak" userId="482eff44a8730993" providerId="LiveId" clId="{A284696C-8BEF-43A7-9626-F33FF658E58D}" dt="2020-06-16T00:06:36.112" v="40" actId="20577"/>
        <pc:sldMkLst>
          <pc:docMk/>
          <pc:sldMk cId="2524806001" sldId="386"/>
        </pc:sldMkLst>
        <pc:spChg chg="mod">
          <ac:chgData name="Kathy Moczerniak" userId="482eff44a8730993" providerId="LiveId" clId="{A284696C-8BEF-43A7-9626-F33FF658E58D}" dt="2020-06-16T00:06:36.112" v="40" actId="20577"/>
          <ac:spMkLst>
            <pc:docMk/>
            <pc:sldMk cId="2524806001" sldId="386"/>
            <ac:spMk id="3" creationId="{00000000-0000-0000-0000-000000000000}"/>
          </ac:spMkLst>
        </pc:spChg>
      </pc:sldChg>
    </pc:docChg>
  </pc:docChgLst>
  <pc:docChgLst>
    <pc:chgData name="Kathy Moczerniak" userId="482eff44a8730993" providerId="LiveId" clId="{748DD045-7974-4D69-A73A-37E2D60DE610}"/>
    <pc:docChg chg="undo redo custSel modSld">
      <pc:chgData name="Kathy Moczerniak" userId="482eff44a8730993" providerId="LiveId" clId="{748DD045-7974-4D69-A73A-37E2D60DE610}" dt="2020-05-26T04:03:16.922" v="63" actId="1076"/>
      <pc:docMkLst>
        <pc:docMk/>
      </pc:docMkLst>
      <pc:sldChg chg="modSp">
        <pc:chgData name="Kathy Moczerniak" userId="482eff44a8730993" providerId="LiveId" clId="{748DD045-7974-4D69-A73A-37E2D60DE610}" dt="2020-05-26T03:58:22.127" v="0"/>
        <pc:sldMkLst>
          <pc:docMk/>
          <pc:sldMk cId="362319317" sldId="256"/>
        </pc:sldMkLst>
        <pc:spChg chg="mod">
          <ac:chgData name="Kathy Moczerniak" userId="482eff44a8730993" providerId="LiveId" clId="{748DD045-7974-4D69-A73A-37E2D60DE610}" dt="2020-05-26T03:58:22.127" v="0"/>
          <ac:spMkLst>
            <pc:docMk/>
            <pc:sldMk cId="362319317" sldId="256"/>
            <ac:spMk id="3" creationId="{5D3E74B7-448A-4ED8-A624-57603C2D4131}"/>
          </ac:spMkLst>
        </pc:spChg>
      </pc:sldChg>
      <pc:sldChg chg="modSp">
        <pc:chgData name="Kathy Moczerniak" userId="482eff44a8730993" providerId="LiveId" clId="{748DD045-7974-4D69-A73A-37E2D60DE610}" dt="2020-05-26T03:58:22.127" v="0"/>
        <pc:sldMkLst>
          <pc:docMk/>
          <pc:sldMk cId="1059507639" sldId="257"/>
        </pc:sldMkLst>
        <pc:spChg chg="mod">
          <ac:chgData name="Kathy Moczerniak" userId="482eff44a8730993" providerId="LiveId" clId="{748DD045-7974-4D69-A73A-37E2D60DE610}" dt="2020-05-26T03:58:22.127" v="0"/>
          <ac:spMkLst>
            <pc:docMk/>
            <pc:sldMk cId="1059507639" sldId="257"/>
            <ac:spMk id="3" creationId="{F47FC871-2AEC-4A3F-9DC8-AD383BB7EBAD}"/>
          </ac:spMkLst>
        </pc:spChg>
      </pc:sldChg>
      <pc:sldChg chg="modSp">
        <pc:chgData name="Kathy Moczerniak" userId="482eff44a8730993" providerId="LiveId" clId="{748DD045-7974-4D69-A73A-37E2D60DE610}" dt="2020-05-26T03:58:22.127" v="0"/>
        <pc:sldMkLst>
          <pc:docMk/>
          <pc:sldMk cId="60930291" sldId="262"/>
        </pc:sldMkLst>
        <pc:spChg chg="mod">
          <ac:chgData name="Kathy Moczerniak" userId="482eff44a8730993" providerId="LiveId" clId="{748DD045-7974-4D69-A73A-37E2D60DE610}" dt="2020-05-26T03:58:22.127" v="0"/>
          <ac:spMkLst>
            <pc:docMk/>
            <pc:sldMk cId="60930291" sldId="262"/>
            <ac:spMk id="3" creationId="{947FD93C-EF11-4C52-84CC-D9BF93D979B9}"/>
          </ac:spMkLst>
        </pc:spChg>
      </pc:sldChg>
      <pc:sldChg chg="modSp mod">
        <pc:chgData name="Kathy Moczerniak" userId="482eff44a8730993" providerId="LiveId" clId="{748DD045-7974-4D69-A73A-37E2D60DE610}" dt="2020-05-26T03:58:53.413" v="3" actId="20577"/>
        <pc:sldMkLst>
          <pc:docMk/>
          <pc:sldMk cId="545251411" sldId="263"/>
        </pc:sldMkLst>
        <pc:spChg chg="mod">
          <ac:chgData name="Kathy Moczerniak" userId="482eff44a8730993" providerId="LiveId" clId="{748DD045-7974-4D69-A73A-37E2D60DE610}" dt="2020-05-26T03:58:53.413" v="3" actId="20577"/>
          <ac:spMkLst>
            <pc:docMk/>
            <pc:sldMk cId="545251411" sldId="263"/>
            <ac:spMk id="3" creationId="{1562CA0C-BC6C-4739-B773-52B90AA876A2}"/>
          </ac:spMkLst>
        </pc:spChg>
      </pc:sldChg>
      <pc:sldChg chg="modSp mod">
        <pc:chgData name="Kathy Moczerniak" userId="482eff44a8730993" providerId="LiveId" clId="{748DD045-7974-4D69-A73A-37E2D60DE610}" dt="2020-05-26T03:59:24.368" v="9" actId="20577"/>
        <pc:sldMkLst>
          <pc:docMk/>
          <pc:sldMk cId="2579666977" sldId="268"/>
        </pc:sldMkLst>
        <pc:spChg chg="mod">
          <ac:chgData name="Kathy Moczerniak" userId="482eff44a8730993" providerId="LiveId" clId="{748DD045-7974-4D69-A73A-37E2D60DE610}" dt="2020-05-26T03:59:24.368" v="9" actId="20577"/>
          <ac:spMkLst>
            <pc:docMk/>
            <pc:sldMk cId="2579666977" sldId="268"/>
            <ac:spMk id="3" creationId="{23C646BC-F30E-4B82-B3A8-97E1FEA6B2E9}"/>
          </ac:spMkLst>
        </pc:spChg>
      </pc:sldChg>
      <pc:sldChg chg="modSp mod">
        <pc:chgData name="Kathy Moczerniak" userId="482eff44a8730993" providerId="LiveId" clId="{748DD045-7974-4D69-A73A-37E2D60DE610}" dt="2020-05-26T03:59:46.264" v="14" actId="20577"/>
        <pc:sldMkLst>
          <pc:docMk/>
          <pc:sldMk cId="1380322204" sldId="271"/>
        </pc:sldMkLst>
        <pc:spChg chg="mod">
          <ac:chgData name="Kathy Moczerniak" userId="482eff44a8730993" providerId="LiveId" clId="{748DD045-7974-4D69-A73A-37E2D60DE610}" dt="2020-05-26T03:59:46.264" v="14" actId="20577"/>
          <ac:spMkLst>
            <pc:docMk/>
            <pc:sldMk cId="1380322204" sldId="271"/>
            <ac:spMk id="3" creationId="{964638AC-177A-436D-9ED0-DADF47D06C85}"/>
          </ac:spMkLst>
        </pc:spChg>
      </pc:sldChg>
      <pc:sldChg chg="modSp mod">
        <pc:chgData name="Kathy Moczerniak" userId="482eff44a8730993" providerId="LiveId" clId="{748DD045-7974-4D69-A73A-37E2D60DE610}" dt="2020-05-26T04:00:21.953" v="30" actId="20577"/>
        <pc:sldMkLst>
          <pc:docMk/>
          <pc:sldMk cId="2352785873" sldId="276"/>
        </pc:sldMkLst>
        <pc:spChg chg="mod">
          <ac:chgData name="Kathy Moczerniak" userId="482eff44a8730993" providerId="LiveId" clId="{748DD045-7974-4D69-A73A-37E2D60DE610}" dt="2020-05-26T04:00:21.953" v="30" actId="20577"/>
          <ac:spMkLst>
            <pc:docMk/>
            <pc:sldMk cId="2352785873" sldId="276"/>
            <ac:spMk id="3" creationId="{D88277C5-479F-4696-ABE7-CD929943A087}"/>
          </ac:spMkLst>
        </pc:spChg>
      </pc:sldChg>
      <pc:sldChg chg="modSp mod">
        <pc:chgData name="Kathy Moczerniak" userId="482eff44a8730993" providerId="LiveId" clId="{748DD045-7974-4D69-A73A-37E2D60DE610}" dt="2020-05-26T04:01:05.556" v="47" actId="6549"/>
        <pc:sldMkLst>
          <pc:docMk/>
          <pc:sldMk cId="2430732148" sldId="279"/>
        </pc:sldMkLst>
        <pc:spChg chg="mod">
          <ac:chgData name="Kathy Moczerniak" userId="482eff44a8730993" providerId="LiveId" clId="{748DD045-7974-4D69-A73A-37E2D60DE610}" dt="2020-05-26T04:01:05.556" v="47" actId="6549"/>
          <ac:spMkLst>
            <pc:docMk/>
            <pc:sldMk cId="2430732148" sldId="279"/>
            <ac:spMk id="3" creationId="{120D9574-E54B-4AFA-BBB4-D5567C3E643E}"/>
          </ac:spMkLst>
        </pc:spChg>
      </pc:sldChg>
      <pc:sldChg chg="modSp">
        <pc:chgData name="Kathy Moczerniak" userId="482eff44a8730993" providerId="LiveId" clId="{748DD045-7974-4D69-A73A-37E2D60DE610}" dt="2020-05-26T03:58:22.127" v="0"/>
        <pc:sldMkLst>
          <pc:docMk/>
          <pc:sldMk cId="301018915" sldId="283"/>
        </pc:sldMkLst>
        <pc:spChg chg="mod">
          <ac:chgData name="Kathy Moczerniak" userId="482eff44a8730993" providerId="LiveId" clId="{748DD045-7974-4D69-A73A-37E2D60DE610}" dt="2020-05-26T03:58:22.127" v="0"/>
          <ac:spMkLst>
            <pc:docMk/>
            <pc:sldMk cId="301018915" sldId="283"/>
            <ac:spMk id="2" creationId="{342DE6E7-6EB9-4B0C-83E9-446A6568FF55}"/>
          </ac:spMkLst>
        </pc:spChg>
      </pc:sldChg>
      <pc:sldChg chg="modSp">
        <pc:chgData name="Kathy Moczerniak" userId="482eff44a8730993" providerId="LiveId" clId="{748DD045-7974-4D69-A73A-37E2D60DE610}" dt="2020-05-26T03:58:22.127" v="0"/>
        <pc:sldMkLst>
          <pc:docMk/>
          <pc:sldMk cId="2133940984" sldId="286"/>
        </pc:sldMkLst>
        <pc:spChg chg="mod">
          <ac:chgData name="Kathy Moczerniak" userId="482eff44a8730993" providerId="LiveId" clId="{748DD045-7974-4D69-A73A-37E2D60DE610}" dt="2020-05-26T03:58:22.127" v="0"/>
          <ac:spMkLst>
            <pc:docMk/>
            <pc:sldMk cId="2133940984" sldId="286"/>
            <ac:spMk id="2" creationId="{4FA7B6B4-5C8C-4B9B-AFC8-9CA94657A0EA}"/>
          </ac:spMkLst>
        </pc:spChg>
        <pc:spChg chg="mod">
          <ac:chgData name="Kathy Moczerniak" userId="482eff44a8730993" providerId="LiveId" clId="{748DD045-7974-4D69-A73A-37E2D60DE610}" dt="2020-05-26T03:58:22.127" v="0"/>
          <ac:spMkLst>
            <pc:docMk/>
            <pc:sldMk cId="2133940984" sldId="286"/>
            <ac:spMk id="3" creationId="{A4BF0561-C2A5-42AC-824B-595E4765DB96}"/>
          </ac:spMkLst>
        </pc:spChg>
      </pc:sldChg>
      <pc:sldChg chg="modSp">
        <pc:chgData name="Kathy Moczerniak" userId="482eff44a8730993" providerId="LiveId" clId="{748DD045-7974-4D69-A73A-37E2D60DE610}" dt="2020-05-26T03:58:22.127" v="0"/>
        <pc:sldMkLst>
          <pc:docMk/>
          <pc:sldMk cId="3330711979" sldId="289"/>
        </pc:sldMkLst>
        <pc:spChg chg="mod">
          <ac:chgData name="Kathy Moczerniak" userId="482eff44a8730993" providerId="LiveId" clId="{748DD045-7974-4D69-A73A-37E2D60DE610}" dt="2020-05-26T03:58:22.127" v="0"/>
          <ac:spMkLst>
            <pc:docMk/>
            <pc:sldMk cId="3330711979" sldId="289"/>
            <ac:spMk id="3" creationId="{6C935B3E-E570-40A5-844E-60DCE038D0ED}"/>
          </ac:spMkLst>
        </pc:spChg>
      </pc:sldChg>
      <pc:sldChg chg="modSp">
        <pc:chgData name="Kathy Moczerniak" userId="482eff44a8730993" providerId="LiveId" clId="{748DD045-7974-4D69-A73A-37E2D60DE610}" dt="2020-05-26T03:58:22.127" v="0"/>
        <pc:sldMkLst>
          <pc:docMk/>
          <pc:sldMk cId="842403776" sldId="291"/>
        </pc:sldMkLst>
        <pc:spChg chg="mod">
          <ac:chgData name="Kathy Moczerniak" userId="482eff44a8730993" providerId="LiveId" clId="{748DD045-7974-4D69-A73A-37E2D60DE610}" dt="2020-05-26T03:58:22.127" v="0"/>
          <ac:spMkLst>
            <pc:docMk/>
            <pc:sldMk cId="842403776" sldId="291"/>
            <ac:spMk id="3" creationId="{47811006-486E-46C5-88A0-8BFFCDAB9745}"/>
          </ac:spMkLst>
        </pc:spChg>
      </pc:sldChg>
      <pc:sldChg chg="modSp">
        <pc:chgData name="Kathy Moczerniak" userId="482eff44a8730993" providerId="LiveId" clId="{748DD045-7974-4D69-A73A-37E2D60DE610}" dt="2020-05-26T03:58:22.127" v="0"/>
        <pc:sldMkLst>
          <pc:docMk/>
          <pc:sldMk cId="3365379471" sldId="294"/>
        </pc:sldMkLst>
        <pc:spChg chg="mod">
          <ac:chgData name="Kathy Moczerniak" userId="482eff44a8730993" providerId="LiveId" clId="{748DD045-7974-4D69-A73A-37E2D60DE610}" dt="2020-05-26T03:58:22.127" v="0"/>
          <ac:spMkLst>
            <pc:docMk/>
            <pc:sldMk cId="3365379471" sldId="294"/>
            <ac:spMk id="2" creationId="{FDF73216-81FB-4367-9704-E889A24DDAD6}"/>
          </ac:spMkLst>
        </pc:spChg>
      </pc:sldChg>
      <pc:sldChg chg="modSp">
        <pc:chgData name="Kathy Moczerniak" userId="482eff44a8730993" providerId="LiveId" clId="{748DD045-7974-4D69-A73A-37E2D60DE610}" dt="2020-05-26T03:58:22.127" v="0"/>
        <pc:sldMkLst>
          <pc:docMk/>
          <pc:sldMk cId="961077011" sldId="297"/>
        </pc:sldMkLst>
        <pc:spChg chg="mod">
          <ac:chgData name="Kathy Moczerniak" userId="482eff44a8730993" providerId="LiveId" clId="{748DD045-7974-4D69-A73A-37E2D60DE610}" dt="2020-05-26T03:58:22.127" v="0"/>
          <ac:spMkLst>
            <pc:docMk/>
            <pc:sldMk cId="961077011" sldId="297"/>
            <ac:spMk id="2" creationId="{54E274D1-F272-415A-8C8E-2F3E09AAE5D8}"/>
          </ac:spMkLst>
        </pc:spChg>
        <pc:spChg chg="mod">
          <ac:chgData name="Kathy Moczerniak" userId="482eff44a8730993" providerId="LiveId" clId="{748DD045-7974-4D69-A73A-37E2D60DE610}" dt="2020-05-26T03:58:22.127" v="0"/>
          <ac:spMkLst>
            <pc:docMk/>
            <pc:sldMk cId="961077011" sldId="297"/>
            <ac:spMk id="3" creationId="{037D19DA-992E-4947-8814-D4E6C4318972}"/>
          </ac:spMkLst>
        </pc:spChg>
      </pc:sldChg>
      <pc:sldChg chg="modSp">
        <pc:chgData name="Kathy Moczerniak" userId="482eff44a8730993" providerId="LiveId" clId="{748DD045-7974-4D69-A73A-37E2D60DE610}" dt="2020-05-26T03:58:22.127" v="0"/>
        <pc:sldMkLst>
          <pc:docMk/>
          <pc:sldMk cId="1643401408" sldId="299"/>
        </pc:sldMkLst>
        <pc:spChg chg="mod">
          <ac:chgData name="Kathy Moczerniak" userId="482eff44a8730993" providerId="LiveId" clId="{748DD045-7974-4D69-A73A-37E2D60DE610}" dt="2020-05-26T03:58:22.127" v="0"/>
          <ac:spMkLst>
            <pc:docMk/>
            <pc:sldMk cId="1643401408" sldId="299"/>
            <ac:spMk id="2" creationId="{CBC7B438-D22C-4B35-9C81-1BF0193F323F}"/>
          </ac:spMkLst>
        </pc:spChg>
      </pc:sldChg>
      <pc:sldChg chg="modSp">
        <pc:chgData name="Kathy Moczerniak" userId="482eff44a8730993" providerId="LiveId" clId="{748DD045-7974-4D69-A73A-37E2D60DE610}" dt="2020-05-26T03:58:22.127" v="0"/>
        <pc:sldMkLst>
          <pc:docMk/>
          <pc:sldMk cId="4097195814" sldId="300"/>
        </pc:sldMkLst>
        <pc:spChg chg="mod">
          <ac:chgData name="Kathy Moczerniak" userId="482eff44a8730993" providerId="LiveId" clId="{748DD045-7974-4D69-A73A-37E2D60DE610}" dt="2020-05-26T03:58:22.127" v="0"/>
          <ac:spMkLst>
            <pc:docMk/>
            <pc:sldMk cId="4097195814" sldId="300"/>
            <ac:spMk id="2" creationId="{3E33827F-D857-4E00-886F-3585D0EA3E65}"/>
          </ac:spMkLst>
        </pc:spChg>
      </pc:sldChg>
      <pc:sldChg chg="modSp">
        <pc:chgData name="Kathy Moczerniak" userId="482eff44a8730993" providerId="LiveId" clId="{748DD045-7974-4D69-A73A-37E2D60DE610}" dt="2020-05-26T03:58:22.127" v="0"/>
        <pc:sldMkLst>
          <pc:docMk/>
          <pc:sldMk cId="2297814144" sldId="301"/>
        </pc:sldMkLst>
        <pc:spChg chg="mod">
          <ac:chgData name="Kathy Moczerniak" userId="482eff44a8730993" providerId="LiveId" clId="{748DD045-7974-4D69-A73A-37E2D60DE610}" dt="2020-05-26T03:58:22.127" v="0"/>
          <ac:spMkLst>
            <pc:docMk/>
            <pc:sldMk cId="2297814144" sldId="301"/>
            <ac:spMk id="2" creationId="{46A31992-F884-44BE-8F5D-8616BC9542CE}"/>
          </ac:spMkLst>
        </pc:spChg>
      </pc:sldChg>
      <pc:sldChg chg="modSp mod">
        <pc:chgData name="Kathy Moczerniak" userId="482eff44a8730993" providerId="LiveId" clId="{748DD045-7974-4D69-A73A-37E2D60DE610}" dt="2020-05-26T04:03:16.922" v="63" actId="1076"/>
        <pc:sldMkLst>
          <pc:docMk/>
          <pc:sldMk cId="1070621506" sldId="311"/>
        </pc:sldMkLst>
        <pc:spChg chg="mod">
          <ac:chgData name="Kathy Moczerniak" userId="482eff44a8730993" providerId="LiveId" clId="{748DD045-7974-4D69-A73A-37E2D60DE610}" dt="2020-05-26T04:03:16.922" v="63" actId="1076"/>
          <ac:spMkLst>
            <pc:docMk/>
            <pc:sldMk cId="1070621506" sldId="311"/>
            <ac:spMk id="3" creationId="{AFA8E26D-45D6-4F06-B346-2693A8825F7A}"/>
          </ac:spMkLst>
        </pc:spChg>
      </pc:sldChg>
      <pc:sldChg chg="modSp mod">
        <pc:chgData name="Kathy Moczerniak" userId="482eff44a8730993" providerId="LiveId" clId="{748DD045-7974-4D69-A73A-37E2D60DE610}" dt="2020-05-26T04:02:48.290" v="56" actId="113"/>
        <pc:sldMkLst>
          <pc:docMk/>
          <pc:sldMk cId="3147081105" sldId="312"/>
        </pc:sldMkLst>
        <pc:spChg chg="mod">
          <ac:chgData name="Kathy Moczerniak" userId="482eff44a8730993" providerId="LiveId" clId="{748DD045-7974-4D69-A73A-37E2D60DE610}" dt="2020-05-26T04:02:48.290" v="56" actId="113"/>
          <ac:spMkLst>
            <pc:docMk/>
            <pc:sldMk cId="3147081105" sldId="312"/>
            <ac:spMk id="3" creationId="{D2070C41-02C0-4BF1-9712-D69CFA31D5FE}"/>
          </ac:spMkLst>
        </pc:spChg>
      </pc:sldChg>
      <pc:sldChg chg="modSp mod">
        <pc:chgData name="Kathy Moczerniak" userId="482eff44a8730993" providerId="LiveId" clId="{748DD045-7974-4D69-A73A-37E2D60DE610}" dt="2020-05-26T04:03:09.818" v="62" actId="1076"/>
        <pc:sldMkLst>
          <pc:docMk/>
          <pc:sldMk cId="534147475" sldId="313"/>
        </pc:sldMkLst>
        <pc:spChg chg="mod">
          <ac:chgData name="Kathy Moczerniak" userId="482eff44a8730993" providerId="LiveId" clId="{748DD045-7974-4D69-A73A-37E2D60DE610}" dt="2020-05-26T04:03:09.818" v="62" actId="1076"/>
          <ac:spMkLst>
            <pc:docMk/>
            <pc:sldMk cId="534147475" sldId="313"/>
            <ac:spMk id="3" creationId="{FD38E14C-C254-4225-8A25-39B38875832A}"/>
          </ac:spMkLst>
        </pc:spChg>
      </pc:sldChg>
      <pc:sldChg chg="modSp">
        <pc:chgData name="Kathy Moczerniak" userId="482eff44a8730993" providerId="LiveId" clId="{748DD045-7974-4D69-A73A-37E2D60DE610}" dt="2020-05-26T03:58:22.127" v="0"/>
        <pc:sldMkLst>
          <pc:docMk/>
          <pc:sldMk cId="6788749" sldId="371"/>
        </pc:sldMkLst>
        <pc:spChg chg="mod">
          <ac:chgData name="Kathy Moczerniak" userId="482eff44a8730993" providerId="LiveId" clId="{748DD045-7974-4D69-A73A-37E2D60DE610}" dt="2020-05-26T03:58:22.127" v="0"/>
          <ac:spMkLst>
            <pc:docMk/>
            <pc:sldMk cId="6788749" sldId="371"/>
            <ac:spMk id="2" creationId="{3E33827F-D857-4E00-886F-3585D0EA3E65}"/>
          </ac:spMkLst>
        </pc:spChg>
      </pc:sldChg>
      <pc:sldChg chg="modSp mod">
        <pc:chgData name="Kathy Moczerniak" userId="482eff44a8730993" providerId="LiveId" clId="{748DD045-7974-4D69-A73A-37E2D60DE610}" dt="2020-05-26T04:00:30.796" v="31" actId="20577"/>
        <pc:sldMkLst>
          <pc:docMk/>
          <pc:sldMk cId="533436376" sldId="373"/>
        </pc:sldMkLst>
        <pc:spChg chg="mod">
          <ac:chgData name="Kathy Moczerniak" userId="482eff44a8730993" providerId="LiveId" clId="{748DD045-7974-4D69-A73A-37E2D60DE610}" dt="2020-05-26T04:00:30.796" v="31" actId="20577"/>
          <ac:spMkLst>
            <pc:docMk/>
            <pc:sldMk cId="533436376" sldId="373"/>
            <ac:spMk id="3" creationId="{D88277C5-479F-4696-ABE7-CD929943A087}"/>
          </ac:spMkLst>
        </pc:spChg>
      </pc:sldChg>
      <pc:sldChg chg="modSp">
        <pc:chgData name="Kathy Moczerniak" userId="482eff44a8730993" providerId="LiveId" clId="{748DD045-7974-4D69-A73A-37E2D60DE610}" dt="2020-05-26T03:58:22.127" v="0"/>
        <pc:sldMkLst>
          <pc:docMk/>
          <pc:sldMk cId="1838238918" sldId="374"/>
        </pc:sldMkLst>
        <pc:spChg chg="mod">
          <ac:chgData name="Kathy Moczerniak" userId="482eff44a8730993" providerId="LiveId" clId="{748DD045-7974-4D69-A73A-37E2D60DE610}" dt="2020-05-26T03:58:22.127" v="0"/>
          <ac:spMkLst>
            <pc:docMk/>
            <pc:sldMk cId="1838238918" sldId="374"/>
            <ac:spMk id="2" creationId="{07EA1D2F-DCC1-41B8-A65D-4138D93C68FC}"/>
          </ac:spMkLst>
        </pc:spChg>
        <pc:spChg chg="mod">
          <ac:chgData name="Kathy Moczerniak" userId="482eff44a8730993" providerId="LiveId" clId="{748DD045-7974-4D69-A73A-37E2D60DE610}" dt="2020-05-26T03:58:22.127" v="0"/>
          <ac:spMkLst>
            <pc:docMk/>
            <pc:sldMk cId="1838238918" sldId="374"/>
            <ac:spMk id="3" creationId="{656AAA62-38BD-45F9-A50D-E3BF0C45FECA}"/>
          </ac:spMkLst>
        </pc:spChg>
      </pc:sldChg>
      <pc:sldChg chg="modSp mod">
        <pc:chgData name="Kathy Moczerniak" userId="482eff44a8730993" providerId="LiveId" clId="{748DD045-7974-4D69-A73A-37E2D60DE610}" dt="2020-05-26T04:00:09.925" v="29" actId="20577"/>
        <pc:sldMkLst>
          <pc:docMk/>
          <pc:sldMk cId="1687739026" sldId="375"/>
        </pc:sldMkLst>
        <pc:spChg chg="mod">
          <ac:chgData name="Kathy Moczerniak" userId="482eff44a8730993" providerId="LiveId" clId="{748DD045-7974-4D69-A73A-37E2D60DE610}" dt="2020-05-26T04:00:09.925" v="29" actId="20577"/>
          <ac:spMkLst>
            <pc:docMk/>
            <pc:sldMk cId="1687739026" sldId="375"/>
            <ac:spMk id="3" creationId="{BE0E749B-1DD9-4A5E-BE5B-6A8DA490BEBE}"/>
          </ac:spMkLst>
        </pc:spChg>
      </pc:sldChg>
      <pc:sldChg chg="modSp">
        <pc:chgData name="Kathy Moczerniak" userId="482eff44a8730993" providerId="LiveId" clId="{748DD045-7974-4D69-A73A-37E2D60DE610}" dt="2020-05-26T03:58:22.127" v="0"/>
        <pc:sldMkLst>
          <pc:docMk/>
          <pc:sldMk cId="233527182" sldId="383"/>
        </pc:sldMkLst>
        <pc:spChg chg="mod">
          <ac:chgData name="Kathy Moczerniak" userId="482eff44a8730993" providerId="LiveId" clId="{748DD045-7974-4D69-A73A-37E2D60DE610}" dt="2020-05-26T03:58:22.127" v="0"/>
          <ac:spMkLst>
            <pc:docMk/>
            <pc:sldMk cId="233527182" sldId="383"/>
            <ac:spMk id="4" creationId="{00000000-0000-0000-0000-000000000000}"/>
          </ac:spMkLst>
        </pc:spChg>
      </pc:sldChg>
      <pc:sldChg chg="modSp mod">
        <pc:chgData name="Kathy Moczerniak" userId="482eff44a8730993" providerId="LiveId" clId="{748DD045-7974-4D69-A73A-37E2D60DE610}" dt="2020-05-26T04:02:31.867" v="52" actId="6549"/>
        <pc:sldMkLst>
          <pc:docMk/>
          <pc:sldMk cId="2524806001" sldId="386"/>
        </pc:sldMkLst>
        <pc:spChg chg="mod">
          <ac:chgData name="Kathy Moczerniak" userId="482eff44a8730993" providerId="LiveId" clId="{748DD045-7974-4D69-A73A-37E2D60DE610}" dt="2020-05-26T04:02:31.867" v="52" actId="6549"/>
          <ac:spMkLst>
            <pc:docMk/>
            <pc:sldMk cId="2524806001" sldId="38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28</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Altitude-Related 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0B7C7-759A-4BC6-AB71-8F0EF8181BCF}"/>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Altitude</a:t>
            </a:r>
          </a:p>
        </p:txBody>
      </p:sp>
      <p:sp>
        <p:nvSpPr>
          <p:cNvPr id="3" name="Text Placeholder 2">
            <a:extLst>
              <a:ext uri="{FF2B5EF4-FFF2-40B4-BE49-F238E27FC236}">
                <a16:creationId xmlns:a16="http://schemas.microsoft.com/office/drawing/2014/main" xmlns="" id="{1562CA0C-BC6C-4739-B773-52B90AA876A2}"/>
              </a:ext>
            </a:extLst>
          </p:cNvPr>
          <p:cNvSpPr>
            <a:spLocks noGrp="1"/>
          </p:cNvSpPr>
          <p:nvPr>
            <p:ph sz="half" idx="1"/>
          </p:nvPr>
        </p:nvSpPr>
        <p:spPr>
          <a:xfrm>
            <a:off x="914399" y="2041236"/>
            <a:ext cx="4987637" cy="4149252"/>
          </a:xfrm>
        </p:spPr>
        <p:txBody>
          <a:bodyPr>
            <a:noAutofit/>
          </a:bodyPr>
          <a:lstStyle/>
          <a:p>
            <a:pPr marR="0" lvl="0" rtl="0">
              <a:lnSpc>
                <a:spcPct val="90000"/>
              </a:lnSpc>
            </a:pPr>
            <a:r>
              <a:rPr lang="en-US" sz="2400" u="none" strike="noStrike" baseline="0" dirty="0"/>
              <a:t>The body’s ability to preserve homeostasis includes the ability to adapt to changes in altitude. </a:t>
            </a:r>
          </a:p>
          <a:p>
            <a:pPr marR="0" lvl="0" rtl="0">
              <a:lnSpc>
                <a:spcPct val="90000"/>
              </a:lnSpc>
            </a:pPr>
            <a:r>
              <a:rPr lang="en-US" sz="2400" b="1" dirty="0"/>
              <a:t>A</a:t>
            </a:r>
            <a:r>
              <a:rPr lang="en-US" sz="2400" b="1" u="none" strike="noStrike" baseline="0" dirty="0"/>
              <a:t>ltitude</a:t>
            </a:r>
            <a:r>
              <a:rPr lang="en-US" sz="2400" u="none" strike="noStrike" baseline="0" dirty="0"/>
              <a:t> </a:t>
            </a:r>
            <a:r>
              <a:rPr lang="en-US" sz="2400" dirty="0"/>
              <a:t>i</a:t>
            </a:r>
            <a:r>
              <a:rPr lang="en-US" sz="2400" u="none" strike="noStrike" baseline="0" dirty="0"/>
              <a:t>s </a:t>
            </a:r>
            <a:r>
              <a:rPr lang="en-US" sz="2400" strike="noStrike" baseline="0" dirty="0"/>
              <a:t>the height or vertical elevation above sea level, which is “0 feet.”</a:t>
            </a:r>
          </a:p>
          <a:p>
            <a:pPr>
              <a:lnSpc>
                <a:spcPct val="90000"/>
              </a:lnSpc>
            </a:pPr>
            <a:r>
              <a:rPr lang="en-US" dirty="0"/>
              <a:t>M</a:t>
            </a:r>
            <a:r>
              <a:rPr lang="en-US" u="none" strike="noStrike" baseline="0" dirty="0"/>
              <a:t>ost </a:t>
            </a:r>
            <a:r>
              <a:rPr lang="en-US" u="dbl" strike="noStrike" dirty="0">
                <a:solidFill>
                  <a:srgbClr val="FF0000"/>
                </a:solidFill>
              </a:rPr>
              <a:t>altitude illness </a:t>
            </a:r>
            <a:r>
              <a:rPr lang="en-US" u="none" strike="noStrike" baseline="0" dirty="0"/>
              <a:t>occurs at elevations higher than 8,000 feet above sea level.</a:t>
            </a:r>
          </a:p>
          <a:p>
            <a:pPr lvl="2">
              <a:lnSpc>
                <a:spcPct val="90000"/>
              </a:lnSpc>
            </a:pPr>
            <a:r>
              <a:rPr lang="en-US" dirty="0"/>
              <a:t>But </a:t>
            </a:r>
            <a:r>
              <a:rPr lang="en-US" u="none" strike="noStrike" baseline="0" dirty="0"/>
              <a:t>can occur at altitudes as low as 6,500 feet</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28-1</a:t>
            </a:r>
          </a:p>
        </p:txBody>
      </p:sp>
      <p:pic>
        <p:nvPicPr>
          <p:cNvPr id="2050" name="Picture 2" descr="Photo shows a woman standing near a site marked 11000 feet with boards marked ca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588" y="2410885"/>
            <a:ext cx="4669848" cy="306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5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EF7B3-6FD4-419E-9772-54F1B100BC91}"/>
              </a:ext>
            </a:extLst>
          </p:cNvPr>
          <p:cNvSpPr>
            <a:spLocks noGrp="1"/>
          </p:cNvSpPr>
          <p:nvPr>
            <p:ph type="title"/>
          </p:nvPr>
        </p:nvSpPr>
        <p:spPr/>
        <p:txBody>
          <a:bodyPr/>
          <a:lstStyle/>
          <a:p>
            <a:pPr marR="0" rtl="0"/>
            <a:r>
              <a:rPr lang="en-US" b="1" i="0" u="none" strike="noStrike" kern="1600" baseline="0" dirty="0"/>
              <a:t>Altitude Physiology</a:t>
            </a:r>
          </a:p>
        </p:txBody>
      </p:sp>
      <p:sp>
        <p:nvSpPr>
          <p:cNvPr id="3" name="Text Placeholder 2">
            <a:extLst>
              <a:ext uri="{FF2B5EF4-FFF2-40B4-BE49-F238E27FC236}">
                <a16:creationId xmlns:a16="http://schemas.microsoft.com/office/drawing/2014/main" xmlns="" id="{3AD87327-9D36-48F2-8524-FB8CE42D34AC}"/>
              </a:ext>
            </a:extLst>
          </p:cNvPr>
          <p:cNvSpPr>
            <a:spLocks noGrp="1"/>
          </p:cNvSpPr>
          <p:nvPr>
            <p:ph type="body" idx="1"/>
          </p:nvPr>
        </p:nvSpPr>
        <p:spPr/>
        <p:txBody>
          <a:bodyPr/>
          <a:lstStyle/>
          <a:p>
            <a:pPr>
              <a:lnSpc>
                <a:spcPct val="90000"/>
              </a:lnSpc>
            </a:pPr>
            <a:r>
              <a:rPr lang="en-US" dirty="0"/>
              <a:t>Rate of ascent is very important in determining the probability of developing altitude illness.</a:t>
            </a:r>
          </a:p>
          <a:p>
            <a:pPr>
              <a:lnSpc>
                <a:spcPct val="90000"/>
              </a:lnSpc>
            </a:pPr>
            <a:r>
              <a:rPr lang="en-US" dirty="0"/>
              <a:t>Rapid ascent is more likely to cause problems than a slower ascent.</a:t>
            </a:r>
            <a:endParaRPr lang="en-US" u="none" strike="noStrike" baseline="0" dirty="0"/>
          </a:p>
          <a:p>
            <a:pPr marR="0" lvl="0" rtl="0"/>
            <a:r>
              <a:rPr lang="en-US" u="none" strike="noStrike" baseline="0" dirty="0"/>
              <a:t>Even though the deadliest forms of altitude illness occur more frequently at extreme elevations, they can occur at intermediate altitudes as well. </a:t>
            </a:r>
          </a:p>
          <a:p>
            <a:pPr marR="0" lvl="0" rtl="0"/>
            <a:r>
              <a:rPr lang="en-US" u="none" strike="noStrike" baseline="0" dirty="0"/>
              <a:t>Scientific evidence suggests that the genetic makeup of some individuals helps them avoid altitude illness and acclimate to high altitudes more easily than other individuals.</a:t>
            </a:r>
          </a:p>
        </p:txBody>
      </p:sp>
      <p:pic>
        <p:nvPicPr>
          <p:cNvPr id="8" name="Picture 7"/>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28-3</a:t>
            </a:r>
          </a:p>
        </p:txBody>
      </p:sp>
    </p:spTree>
    <p:extLst>
      <p:ext uri="{BB962C8B-B14F-4D97-AF65-F5344CB8AC3E}">
        <p14:creationId xmlns:p14="http://schemas.microsoft.com/office/powerpoint/2010/main" val="126850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0BDD4-EA43-44D5-9DA6-6FCB9F0D8A49}"/>
              </a:ext>
            </a:extLst>
          </p:cNvPr>
          <p:cNvSpPr>
            <a:spLocks noGrp="1"/>
          </p:cNvSpPr>
          <p:nvPr>
            <p:ph type="title"/>
          </p:nvPr>
        </p:nvSpPr>
        <p:spPr/>
        <p:txBody>
          <a:bodyPr/>
          <a:lstStyle/>
          <a:p>
            <a:pPr marR="0" rtl="0"/>
            <a:r>
              <a:rPr lang="en-US" b="1" i="0" u="none" strike="noStrike" kern="1600" baseline="0" dirty="0"/>
              <a:t>Altitude Physiology</a:t>
            </a:r>
          </a:p>
        </p:txBody>
      </p:sp>
      <p:sp>
        <p:nvSpPr>
          <p:cNvPr id="3" name="Text Placeholder 2">
            <a:extLst>
              <a:ext uri="{FF2B5EF4-FFF2-40B4-BE49-F238E27FC236}">
                <a16:creationId xmlns:a16="http://schemas.microsoft.com/office/drawing/2014/main" xmlns="" id="{ECB30AD2-24E6-4F69-BA54-B2DC343C1BCE}"/>
              </a:ext>
            </a:extLst>
          </p:cNvPr>
          <p:cNvSpPr>
            <a:spLocks noGrp="1"/>
          </p:cNvSpPr>
          <p:nvPr>
            <p:ph type="body" idx="1"/>
          </p:nvPr>
        </p:nvSpPr>
        <p:spPr/>
        <p:txBody>
          <a:bodyPr/>
          <a:lstStyle/>
          <a:p>
            <a:pPr marR="0" lvl="0" rtl="0"/>
            <a:r>
              <a:rPr lang="en-US" u="none" strike="noStrike" baseline="0" dirty="0"/>
              <a:t>High altitude dramatically affects the amount of oxygen available to the body’s cells, which can have a profound effect on normal body function.</a:t>
            </a:r>
          </a:p>
          <a:p>
            <a:pPr lvl="1"/>
            <a:r>
              <a:rPr lang="en-US" u="none" strike="noStrike" baseline="0" dirty="0"/>
              <a:t>Low blood oxygen content is called </a:t>
            </a:r>
            <a:r>
              <a:rPr lang="en-US" u="dbl" strike="noStrike" dirty="0">
                <a:solidFill>
                  <a:srgbClr val="FF0000"/>
                </a:solidFill>
              </a:rPr>
              <a:t>hypoxemia</a:t>
            </a:r>
            <a:r>
              <a:rPr lang="en-US" u="none" strike="noStrike" baseline="0" dirty="0"/>
              <a:t>. </a:t>
            </a:r>
          </a:p>
          <a:p>
            <a:pPr lvl="1"/>
            <a:r>
              <a:rPr lang="en-US" u="none" strike="noStrike" baseline="0" dirty="0"/>
              <a:t>As altitude increases, the atmosphere contains less air. </a:t>
            </a:r>
          </a:p>
          <a:p>
            <a:pPr lvl="1"/>
            <a:r>
              <a:rPr lang="en-US" u="none" strike="noStrike" baseline="0" dirty="0"/>
              <a:t>At a high altitude, oxygen remains at the same percentage, 21% of air. </a:t>
            </a:r>
          </a:p>
          <a:p>
            <a:pPr lvl="1"/>
            <a:r>
              <a:rPr lang="en-US" dirty="0"/>
              <a:t>A</a:t>
            </a:r>
            <a:r>
              <a:rPr lang="en-US" u="none" strike="noStrike" baseline="0" dirty="0"/>
              <a:t>mount of oxygen contained in one cubic foot of air at a high altitude is less than in one cubic foot at sea level. </a:t>
            </a:r>
          </a:p>
          <a:p>
            <a:pPr lvl="1"/>
            <a:r>
              <a:rPr lang="en-US" u="none" strike="noStrike" baseline="0" dirty="0"/>
              <a:t>At 10,000 feet, oxygen taken in with each breath is only 69% of that taken in at sea level.</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28-2</a:t>
            </a:r>
          </a:p>
        </p:txBody>
      </p:sp>
    </p:spTree>
    <p:extLst>
      <p:ext uri="{BB962C8B-B14F-4D97-AF65-F5344CB8AC3E}">
        <p14:creationId xmlns:p14="http://schemas.microsoft.com/office/powerpoint/2010/main" val="1203132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0E38E-A5C7-4EAB-88E1-1CC2417B036E}"/>
              </a:ext>
            </a:extLst>
          </p:cNvPr>
          <p:cNvSpPr>
            <a:spLocks noGrp="1"/>
          </p:cNvSpPr>
          <p:nvPr>
            <p:ph type="title"/>
          </p:nvPr>
        </p:nvSpPr>
        <p:spPr/>
        <p:txBody>
          <a:bodyPr/>
          <a:lstStyle/>
          <a:p>
            <a:pPr marR="0" rtl="0"/>
            <a:r>
              <a:rPr lang="en-US" b="1" i="0" u="none" strike="noStrike" kern="1600" baseline="0" dirty="0"/>
              <a:t>Altitude Acclimatization</a:t>
            </a:r>
          </a:p>
        </p:txBody>
      </p:sp>
      <p:sp>
        <p:nvSpPr>
          <p:cNvPr id="3" name="Text Placeholder 2">
            <a:extLst>
              <a:ext uri="{FF2B5EF4-FFF2-40B4-BE49-F238E27FC236}">
                <a16:creationId xmlns:a16="http://schemas.microsoft.com/office/drawing/2014/main" xmlns="" id="{83F55D86-6281-43CE-BED3-63876D98A332}"/>
              </a:ext>
            </a:extLst>
          </p:cNvPr>
          <p:cNvSpPr>
            <a:spLocks noGrp="1"/>
          </p:cNvSpPr>
          <p:nvPr>
            <p:ph type="body" idx="1"/>
          </p:nvPr>
        </p:nvSpPr>
        <p:spPr/>
        <p:txBody>
          <a:bodyPr/>
          <a:lstStyle/>
          <a:p>
            <a:pPr lvl="1"/>
            <a:r>
              <a:rPr lang="en-US" sz="2400" dirty="0"/>
              <a:t>S</a:t>
            </a:r>
            <a:r>
              <a:rPr lang="en-US" sz="2400" u="none" strike="noStrike" baseline="0" dirty="0"/>
              <a:t>erious medical consequences of ascending to a high altitude can be prevented through </a:t>
            </a:r>
            <a:r>
              <a:rPr lang="en-US" sz="2400" u="dbl" strike="noStrike" dirty="0">
                <a:solidFill>
                  <a:srgbClr val="FF0000"/>
                </a:solidFill>
              </a:rPr>
              <a:t>acclimatization</a:t>
            </a:r>
            <a:r>
              <a:rPr lang="en-US" sz="2400" u="none" strike="noStrike" baseline="0" dirty="0"/>
              <a:t>, which is the body’s process of gradual adjustment to changes in altitude. </a:t>
            </a:r>
          </a:p>
          <a:p>
            <a:pPr lvl="1"/>
            <a:endParaRPr lang="en-US" sz="2400" u="none" strike="noStrike" baseline="0" dirty="0"/>
          </a:p>
          <a:p>
            <a:pPr lvl="1"/>
            <a:r>
              <a:rPr lang="en-US" sz="2400" u="none" strike="noStrike" baseline="0" dirty="0"/>
              <a:t>The ability to adapt has allowed humans to travel to and inhabit some of the most inhospitable places on earth at high elevations.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28-4</a:t>
            </a:r>
          </a:p>
        </p:txBody>
      </p:sp>
    </p:spTree>
    <p:extLst>
      <p:ext uri="{BB962C8B-B14F-4D97-AF65-F5344CB8AC3E}">
        <p14:creationId xmlns:p14="http://schemas.microsoft.com/office/powerpoint/2010/main" val="107052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FD8C3-FF44-4B59-A862-C73BEF49108B}"/>
              </a:ext>
            </a:extLst>
          </p:cNvPr>
          <p:cNvSpPr>
            <a:spLocks noGrp="1"/>
          </p:cNvSpPr>
          <p:nvPr>
            <p:ph type="title"/>
          </p:nvPr>
        </p:nvSpPr>
        <p:spPr/>
        <p:txBody>
          <a:bodyPr/>
          <a:lstStyle/>
          <a:p>
            <a:pPr marR="0" rtl="0"/>
            <a:r>
              <a:rPr lang="en-US" b="1" i="0" u="none" strike="noStrike" kern="1600" baseline="0" dirty="0"/>
              <a:t>Altitude</a:t>
            </a:r>
            <a:r>
              <a:rPr lang="en-US" b="1" i="0" u="none" strike="noStrike" kern="1600" dirty="0"/>
              <a:t> Acclimatization</a:t>
            </a:r>
            <a:endParaRPr lang="en-US" b="1" i="0" u="none" strike="noStrike" kern="1600" baseline="0" dirty="0"/>
          </a:p>
        </p:txBody>
      </p:sp>
      <p:sp>
        <p:nvSpPr>
          <p:cNvPr id="3" name="Text Placeholder 2">
            <a:extLst>
              <a:ext uri="{FF2B5EF4-FFF2-40B4-BE49-F238E27FC236}">
                <a16:creationId xmlns:a16="http://schemas.microsoft.com/office/drawing/2014/main" xmlns="" id="{E0251A6D-B02A-4A6A-8038-1267E1588859}"/>
              </a:ext>
            </a:extLst>
          </p:cNvPr>
          <p:cNvSpPr>
            <a:spLocks noGrp="1"/>
          </p:cNvSpPr>
          <p:nvPr>
            <p:ph type="body" idx="1"/>
          </p:nvPr>
        </p:nvSpPr>
        <p:spPr/>
        <p:txBody>
          <a:bodyPr/>
          <a:lstStyle/>
          <a:p>
            <a:pPr marR="0" lvl="0" rtl="0"/>
            <a:r>
              <a:rPr lang="en-US" u="none" strike="noStrike" baseline="0" dirty="0"/>
              <a:t>With less oxygen available, the body must adjust to improve the delivery of oxygen to the tissues and cells.</a:t>
            </a:r>
          </a:p>
          <a:p>
            <a:pPr lvl="1"/>
            <a:r>
              <a:rPr lang="en-US" u="none" strike="noStrike" baseline="0" dirty="0"/>
              <a:t>When traveling to high altitude too rapidly, altitude illness may occur because the body may not adjust fast enough to keep up with the body’s oxygen demand. </a:t>
            </a:r>
          </a:p>
          <a:p>
            <a:pPr lvl="1"/>
            <a:r>
              <a:rPr lang="en-US" dirty="0"/>
              <a:t>K</a:t>
            </a:r>
            <a:r>
              <a:rPr lang="en-US" u="none" strike="noStrike" baseline="0" dirty="0"/>
              <a:t>eys to preventing altitude illness are knowing when to expect it, how to avoid it, how to identify it, and what to do if symptoms arise.</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28-4</a:t>
            </a:r>
          </a:p>
        </p:txBody>
      </p:sp>
    </p:spTree>
    <p:extLst>
      <p:ext uri="{BB962C8B-B14F-4D97-AF65-F5344CB8AC3E}">
        <p14:creationId xmlns:p14="http://schemas.microsoft.com/office/powerpoint/2010/main" val="159201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4F2EE-163C-4D43-BC9A-4AB72EAA52F0}"/>
              </a:ext>
            </a:extLst>
          </p:cNvPr>
          <p:cNvSpPr>
            <a:spLocks noGrp="1"/>
          </p:cNvSpPr>
          <p:nvPr>
            <p:ph type="title"/>
          </p:nvPr>
        </p:nvSpPr>
        <p:spPr/>
        <p:txBody>
          <a:bodyPr/>
          <a:lstStyle/>
          <a:p>
            <a:pPr marR="0" rtl="0"/>
            <a:r>
              <a:rPr lang="en-US" b="1" i="0" u="none" strike="noStrike" kern="1600" baseline="0" dirty="0"/>
              <a:t>Altitude Acclimatization</a:t>
            </a:r>
          </a:p>
        </p:txBody>
      </p:sp>
      <p:sp>
        <p:nvSpPr>
          <p:cNvPr id="3" name="Text Placeholder 2">
            <a:extLst>
              <a:ext uri="{FF2B5EF4-FFF2-40B4-BE49-F238E27FC236}">
                <a16:creationId xmlns:a16="http://schemas.microsoft.com/office/drawing/2014/main" xmlns="" id="{23C646BC-F30E-4B82-B3A8-97E1FEA6B2E9}"/>
              </a:ext>
            </a:extLst>
          </p:cNvPr>
          <p:cNvSpPr>
            <a:spLocks noGrp="1"/>
          </p:cNvSpPr>
          <p:nvPr>
            <p:ph type="body" idx="1"/>
          </p:nvPr>
        </p:nvSpPr>
        <p:spPr>
          <a:xfrm>
            <a:off x="878205" y="2125211"/>
            <a:ext cx="10435590" cy="3986213"/>
          </a:xfrm>
        </p:spPr>
        <p:txBody>
          <a:bodyPr/>
          <a:lstStyle/>
          <a:p>
            <a:r>
              <a:rPr lang="en-US" dirty="0"/>
              <a:t>During acclimatization, the body makes a series of physiological adjustments that increase the delivery of oxygen to the body’s cells.</a:t>
            </a:r>
          </a:p>
          <a:p>
            <a:pPr marR="0" lvl="0" rtl="0"/>
            <a:r>
              <a:rPr lang="en-US" dirty="0"/>
              <a:t>G</a:t>
            </a:r>
            <a:r>
              <a:rPr lang="en-US" u="none" strike="noStrike" baseline="0" dirty="0"/>
              <a:t>radual adjustment to hypoxia allows a person to temporarily endure extreme altitudes.</a:t>
            </a:r>
          </a:p>
          <a:p>
            <a:pPr marR="0" lvl="0" rtl="0"/>
            <a:r>
              <a:rPr lang="en-US" dirty="0"/>
              <a:t>P</a:t>
            </a:r>
            <a:r>
              <a:rPr lang="en-US" u="none" strike="noStrike" baseline="0" dirty="0"/>
              <a:t>hysiological adaptations that help preserve homeostasis include the following:</a:t>
            </a:r>
          </a:p>
          <a:p>
            <a:pPr lvl="1"/>
            <a:r>
              <a:rPr lang="en-US" u="none" strike="noStrike" baseline="0" dirty="0"/>
              <a:t>Increased rate and depth of respiration</a:t>
            </a:r>
          </a:p>
          <a:p>
            <a:pPr lvl="1"/>
            <a:r>
              <a:rPr lang="en-US" u="none" strike="noStrike" baseline="0" dirty="0"/>
              <a:t>Increased heart rate</a:t>
            </a:r>
          </a:p>
          <a:p>
            <a:pPr lvl="1"/>
            <a:r>
              <a:rPr lang="en-US" u="none" strike="noStrike" baseline="0" dirty="0"/>
              <a:t>Increased red blood cell production</a:t>
            </a:r>
          </a:p>
          <a:p>
            <a:pPr lvl="1"/>
            <a:r>
              <a:rPr lang="en-US" u="none" strike="noStrike" baseline="0" dirty="0"/>
              <a:t>Constriction of pulmonary blood vessels</a:t>
            </a:r>
          </a:p>
          <a:p>
            <a:pPr lvl="1"/>
            <a:r>
              <a:rPr lang="en-US" u="none" strike="noStrike" baseline="0" dirty="0"/>
              <a:t>Increased urine production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26-2</a:t>
            </a:r>
          </a:p>
        </p:txBody>
      </p:sp>
    </p:spTree>
    <p:extLst>
      <p:ext uri="{BB962C8B-B14F-4D97-AF65-F5344CB8AC3E}">
        <p14:creationId xmlns:p14="http://schemas.microsoft.com/office/powerpoint/2010/main" val="257966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519FC-EC54-445B-813D-7FBFB2C9773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Altitude Acclimatization</a:t>
            </a:r>
          </a:p>
        </p:txBody>
      </p:sp>
      <p:sp>
        <p:nvSpPr>
          <p:cNvPr id="3" name="Text Placeholder 2">
            <a:extLst>
              <a:ext uri="{FF2B5EF4-FFF2-40B4-BE49-F238E27FC236}">
                <a16:creationId xmlns:a16="http://schemas.microsoft.com/office/drawing/2014/main" xmlns="" id="{B75856CC-C1FA-4F18-934F-C6D47EC3C85A}"/>
              </a:ext>
            </a:extLst>
          </p:cNvPr>
          <p:cNvSpPr>
            <a:spLocks noGrp="1"/>
          </p:cNvSpPr>
          <p:nvPr>
            <p:ph sz="half" idx="1"/>
          </p:nvPr>
        </p:nvSpPr>
        <p:spPr>
          <a:xfrm>
            <a:off x="914400" y="2105890"/>
            <a:ext cx="4855464" cy="4084597"/>
          </a:xfrm>
        </p:spPr>
        <p:txBody>
          <a:bodyPr>
            <a:normAutofit/>
          </a:bodyPr>
          <a:lstStyle/>
          <a:p>
            <a:pPr marR="0" lvl="0" rtl="0"/>
            <a:r>
              <a:rPr lang="en-US" u="none" strike="noStrike" baseline="0" dirty="0"/>
              <a:t>The ability to acclimatize varies from person to person and has nothing to do with how physically fit someone is. </a:t>
            </a:r>
          </a:p>
          <a:p>
            <a:pPr lvl="0"/>
            <a:r>
              <a:rPr lang="en-US" dirty="0"/>
              <a:t>Some people can adapt quickly to altitude changes without any apparent discomfort, whereas others develop varying degrees of altitude illness.</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pic>
        <p:nvPicPr>
          <p:cNvPr id="3074" name="Picture 2" descr="Photo shows four people skiing down a slope toge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161" y="2067671"/>
            <a:ext cx="3425826" cy="41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8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 the Severity of Altitude</a:t>
            </a:r>
          </a:p>
        </p:txBody>
      </p:sp>
      <p:sp>
        <p:nvSpPr>
          <p:cNvPr id="3" name="Content Placeholder 2"/>
          <p:cNvSpPr>
            <a:spLocks noGrp="1"/>
          </p:cNvSpPr>
          <p:nvPr>
            <p:ph sz="half" idx="1"/>
          </p:nvPr>
        </p:nvSpPr>
        <p:spPr>
          <a:xfrm>
            <a:off x="914400" y="2022609"/>
            <a:ext cx="4855464" cy="4267771"/>
          </a:xfrm>
        </p:spPr>
        <p:txBody>
          <a:bodyPr/>
          <a:lstStyle/>
          <a:p>
            <a:r>
              <a:rPr lang="en-US" sz="2400" dirty="0"/>
              <a:t>The severity of altitude illness depends on:</a:t>
            </a:r>
          </a:p>
          <a:p>
            <a:pPr lvl="1"/>
            <a:r>
              <a:rPr lang="en-US" sz="2400" dirty="0"/>
              <a:t>Rate of altitude ascent</a:t>
            </a:r>
          </a:p>
          <a:p>
            <a:pPr lvl="1"/>
            <a:r>
              <a:rPr lang="en-US" sz="2400" dirty="0"/>
              <a:t>Ultimate elevation attainted</a:t>
            </a:r>
          </a:p>
          <a:p>
            <a:pPr lvl="2"/>
            <a:r>
              <a:rPr lang="en-US" sz="2000" dirty="0"/>
              <a:t>More importantly the </a:t>
            </a:r>
            <a:r>
              <a:rPr lang="en-US" sz="2000" u="dbl" dirty="0">
                <a:solidFill>
                  <a:srgbClr val="FF0000"/>
                </a:solidFill>
              </a:rPr>
              <a:t>sleeping</a:t>
            </a:r>
            <a:r>
              <a:rPr lang="en-US" sz="2000" u="dbl" dirty="0"/>
              <a:t> </a:t>
            </a:r>
            <a:r>
              <a:rPr lang="en-US" sz="2000" u="dbl" dirty="0">
                <a:solidFill>
                  <a:srgbClr val="FF0000"/>
                </a:solidFill>
              </a:rPr>
              <a:t>altitude</a:t>
            </a:r>
          </a:p>
          <a:p>
            <a:pPr lvl="1"/>
            <a:r>
              <a:rPr lang="en-US" sz="2400" dirty="0"/>
              <a:t>Time spent at high altitudes</a:t>
            </a:r>
          </a:p>
          <a:p>
            <a:pPr lvl="1"/>
            <a:r>
              <a:rPr lang="en-US" sz="2400" dirty="0"/>
              <a:t>Level of exertion</a:t>
            </a:r>
          </a:p>
          <a:p>
            <a:pPr lvl="1"/>
            <a:r>
              <a:rPr lang="en-US" sz="2400" dirty="0"/>
              <a:t>Genetic susceptibility</a:t>
            </a:r>
          </a:p>
        </p:txBody>
      </p:sp>
      <p:pic>
        <p:nvPicPr>
          <p:cNvPr id="4098" name="Picture 2" descr="Photo shows a child standing in the water at the beach with water up to just above the ankle and bending and splashing the water with both the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230" y="2242724"/>
            <a:ext cx="4182240" cy="289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4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Altitude-Related Problems</a:t>
            </a:r>
          </a:p>
        </p:txBody>
      </p:sp>
    </p:spTree>
    <p:extLst>
      <p:ext uri="{BB962C8B-B14F-4D97-AF65-F5344CB8AC3E}">
        <p14:creationId xmlns:p14="http://schemas.microsoft.com/office/powerpoint/2010/main" val="184802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8C1A6-B31B-4703-9385-AA7777675922}"/>
              </a:ext>
            </a:extLst>
          </p:cNvPr>
          <p:cNvSpPr>
            <a:spLocks noGrp="1"/>
          </p:cNvSpPr>
          <p:nvPr>
            <p:ph type="title"/>
          </p:nvPr>
        </p:nvSpPr>
        <p:spPr/>
        <p:txBody>
          <a:bodyPr/>
          <a:lstStyle/>
          <a:p>
            <a:pPr marR="0" rtl="0"/>
            <a:r>
              <a:rPr lang="en-US" b="1" i="0" u="none" strike="noStrike" kern="1600" baseline="0" dirty="0"/>
              <a:t>Acute Mountain Sickness (AMS)</a:t>
            </a:r>
          </a:p>
        </p:txBody>
      </p:sp>
      <p:sp>
        <p:nvSpPr>
          <p:cNvPr id="3" name="Text Placeholder 2">
            <a:extLst>
              <a:ext uri="{FF2B5EF4-FFF2-40B4-BE49-F238E27FC236}">
                <a16:creationId xmlns:a16="http://schemas.microsoft.com/office/drawing/2014/main" xmlns="" id="{964638AC-177A-436D-9ED0-DADF47D06C85}"/>
              </a:ext>
            </a:extLst>
          </p:cNvPr>
          <p:cNvSpPr>
            <a:spLocks noGrp="1"/>
          </p:cNvSpPr>
          <p:nvPr>
            <p:ph type="body" idx="1"/>
          </p:nvPr>
        </p:nvSpPr>
        <p:spPr/>
        <p:txBody>
          <a:bodyPr/>
          <a:lstStyle/>
          <a:p>
            <a:pPr>
              <a:buClr>
                <a:schemeClr val="tx2"/>
              </a:buClr>
            </a:pPr>
            <a:r>
              <a:rPr lang="en-US" u="dbl" dirty="0">
                <a:solidFill>
                  <a:srgbClr val="FF0000"/>
                </a:solidFill>
              </a:rPr>
              <a:t>Acute Mountain Sickness (AMS)</a:t>
            </a:r>
            <a:r>
              <a:rPr lang="en-US" dirty="0">
                <a:solidFill>
                  <a:srgbClr val="FF0000"/>
                </a:solidFill>
              </a:rPr>
              <a:t> </a:t>
            </a:r>
            <a:r>
              <a:rPr lang="en-US" dirty="0"/>
              <a:t>is d</a:t>
            </a:r>
            <a:r>
              <a:rPr lang="en-US" u="none" strike="noStrike" baseline="0" dirty="0"/>
              <a:t>efined as a medical condition caused by exposure to high altitude.</a:t>
            </a:r>
          </a:p>
          <a:p>
            <a:r>
              <a:rPr lang="en-US" dirty="0"/>
              <a:t>U</a:t>
            </a:r>
            <a:r>
              <a:rPr lang="en-US" u="none" strike="noStrike" baseline="0" dirty="0"/>
              <a:t>sually occurs within several hours to 1 day after ascending to a higher altitude </a:t>
            </a:r>
            <a:endParaRPr lang="en-US" dirty="0"/>
          </a:p>
          <a:p>
            <a:pPr lvl="0"/>
            <a:r>
              <a:rPr lang="en-US" dirty="0"/>
              <a:t>Occurs when the rate of ascent outpaces the body’s ability to adjust to the change in altitude</a:t>
            </a:r>
          </a:p>
          <a:p>
            <a:pPr lvl="0"/>
            <a:r>
              <a:rPr lang="en-US" dirty="0"/>
              <a:t>Rarely occurs at altitudes below 6,500 feet and is more often encountered at altitudes greater than 8,000 feet</a:t>
            </a:r>
          </a:p>
          <a:p>
            <a:pPr lvl="0"/>
            <a:r>
              <a:rPr lang="en-US" dirty="0"/>
              <a:t>Especially prevalent among individuals who rapidly ascend to high altitude from elevations below 2,000 feet</a:t>
            </a:r>
          </a:p>
          <a:p>
            <a:pPr lvl="1"/>
            <a:r>
              <a:rPr lang="en-US" dirty="0"/>
              <a:t>For example, AMS affects 25% of all visitors who sleep above 8,000 feet in Colorado. </a:t>
            </a:r>
          </a:p>
          <a:p>
            <a:pPr lvl="2"/>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spTree>
    <p:extLst>
      <p:ext uri="{BB962C8B-B14F-4D97-AF65-F5344CB8AC3E}">
        <p14:creationId xmlns:p14="http://schemas.microsoft.com/office/powerpoint/2010/main" val="138032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2335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01EC6-0875-486D-A223-834D1BFF847D}"/>
              </a:ext>
            </a:extLst>
          </p:cNvPr>
          <p:cNvSpPr>
            <a:spLocks noGrp="1"/>
          </p:cNvSpPr>
          <p:nvPr>
            <p:ph type="title"/>
          </p:nvPr>
        </p:nvSpPr>
        <p:spPr>
          <a:xfrm>
            <a:off x="0" y="121033"/>
            <a:ext cx="12192000" cy="1002089"/>
          </a:xfrm>
        </p:spPr>
        <p:txBody>
          <a:bodyPr anchor="ctr">
            <a:normAutofit/>
          </a:bodyPr>
          <a:lstStyle/>
          <a:p>
            <a:r>
              <a:rPr lang="en-US" kern="1600" dirty="0"/>
              <a:t>Acute Mountain Sickness</a:t>
            </a:r>
            <a:endParaRPr lang="en-US" b="1" i="0" u="none" strike="noStrike" kern="1600" baseline="0" dirty="0"/>
          </a:p>
        </p:txBody>
      </p:sp>
      <p:sp>
        <p:nvSpPr>
          <p:cNvPr id="3" name="Text Placeholder 2">
            <a:extLst>
              <a:ext uri="{FF2B5EF4-FFF2-40B4-BE49-F238E27FC236}">
                <a16:creationId xmlns:a16="http://schemas.microsoft.com/office/drawing/2014/main" xmlns="" id="{BE0E749B-1DD9-4A5E-BE5B-6A8DA490BEBE}"/>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AMS is characterized by</a:t>
            </a:r>
            <a:r>
              <a:rPr lang="en-US" u="none" strike="noStrike" dirty="0"/>
              <a:t> </a:t>
            </a:r>
            <a:r>
              <a:rPr lang="en-US" u="none" strike="noStrike" baseline="0" dirty="0"/>
              <a:t>mild to moderate headache accompanied by one or more of the following symptoms: </a:t>
            </a:r>
          </a:p>
          <a:p>
            <a:pPr lvl="1"/>
            <a:r>
              <a:rPr lang="en-US" u="none" strike="noStrike" baseline="0" dirty="0"/>
              <a:t>Dizziness</a:t>
            </a:r>
          </a:p>
          <a:p>
            <a:pPr lvl="1"/>
            <a:r>
              <a:rPr lang="en-US" u="none" strike="noStrike" baseline="0" dirty="0"/>
              <a:t>Fatigue</a:t>
            </a:r>
          </a:p>
          <a:p>
            <a:pPr lvl="1"/>
            <a:r>
              <a:rPr lang="en-US" u="none" strike="noStrike" baseline="0" dirty="0"/>
              <a:t>Dyspnea on exertion</a:t>
            </a:r>
          </a:p>
          <a:p>
            <a:pPr lvl="1"/>
            <a:r>
              <a:rPr lang="en-US" u="none" strike="noStrike" baseline="0" dirty="0"/>
              <a:t>Loss of appetite</a:t>
            </a:r>
          </a:p>
          <a:p>
            <a:pPr lvl="1"/>
            <a:r>
              <a:rPr lang="en-US" u="none" strike="noStrike" baseline="0" dirty="0"/>
              <a:t>Nausea</a:t>
            </a:r>
          </a:p>
          <a:p>
            <a:pPr lvl="1"/>
            <a:r>
              <a:rPr lang="en-US" u="none" strike="noStrike" baseline="0" dirty="0"/>
              <a:t>A general feeling of malaise</a:t>
            </a:r>
          </a:p>
          <a:p>
            <a:pPr marR="0" lvl="0" rtl="0"/>
            <a:r>
              <a:rPr lang="en-US" dirty="0"/>
              <a:t>H</a:t>
            </a:r>
            <a:r>
              <a:rPr lang="en-US" u="none" strike="noStrike" baseline="0" dirty="0"/>
              <a:t>eadache usually develops in 2 to 12 hours. </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pic>
        <p:nvPicPr>
          <p:cNvPr id="5122" name="Picture 2" descr="Illustration shows a man sitting on a hilltop with his head held in his hand. Accompanying text lists Symptoms of Mild A M S. Headache, Malaise, Anorexia, Nausea/vomiting, Dizziness, Dyspnea on exertion, Dry cough, Inner chill, Low urine outp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281" y="2499562"/>
            <a:ext cx="4604188" cy="254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90D0CA-43D1-49B3-AF21-762BFAAC10FC}"/>
              </a:ext>
            </a:extLst>
          </p:cNvPr>
          <p:cNvSpPr>
            <a:spLocks noGrp="1"/>
          </p:cNvSpPr>
          <p:nvPr>
            <p:ph type="title"/>
          </p:nvPr>
        </p:nvSpPr>
        <p:spPr/>
        <p:txBody>
          <a:bodyPr/>
          <a:lstStyle/>
          <a:p>
            <a:pPr marR="0" rtl="0"/>
            <a:r>
              <a:rPr lang="en-US" b="1" i="0" u="none" strike="noStrike" kern="1600" baseline="0" dirty="0"/>
              <a:t>Acute Mountain Sickness</a:t>
            </a:r>
          </a:p>
        </p:txBody>
      </p:sp>
      <p:sp>
        <p:nvSpPr>
          <p:cNvPr id="3" name="Text Placeholder 2">
            <a:extLst>
              <a:ext uri="{FF2B5EF4-FFF2-40B4-BE49-F238E27FC236}">
                <a16:creationId xmlns:a16="http://schemas.microsoft.com/office/drawing/2014/main" xmlns="" id="{573D3D06-EC0E-4A20-8362-3654697E40BF}"/>
              </a:ext>
            </a:extLst>
          </p:cNvPr>
          <p:cNvSpPr>
            <a:spLocks noGrp="1"/>
          </p:cNvSpPr>
          <p:nvPr>
            <p:ph type="body" idx="1"/>
          </p:nvPr>
        </p:nvSpPr>
        <p:spPr/>
        <p:txBody>
          <a:bodyPr/>
          <a:lstStyle/>
          <a:p>
            <a:pPr marR="0" lvl="0" rtl="0"/>
            <a:r>
              <a:rPr lang="en-US" dirty="0"/>
              <a:t>O</a:t>
            </a:r>
            <a:r>
              <a:rPr lang="en-US" u="none" strike="noStrike" baseline="0" dirty="0"/>
              <a:t>ther symptoms, which many patients compare to the feeling of an alcoholic hangover, commonly develop within 12 to 24 hours after arrival at a higher altitude but can appear in as few as 4 to 6 hours in susceptible individuals. </a:t>
            </a:r>
          </a:p>
          <a:p>
            <a:pPr marR="0" lvl="0" rtl="0"/>
            <a:r>
              <a:rPr lang="en-US" u="none" strike="noStrike" baseline="0" dirty="0"/>
              <a:t>If the person can acclimatize successfully, the symptoms decrease in severity by about the third day.</a:t>
            </a:r>
          </a:p>
          <a:p>
            <a:pPr marR="0" lvl="0" rtl="0"/>
            <a:r>
              <a:rPr lang="en-US" dirty="0"/>
              <a:t>O</a:t>
            </a:r>
            <a:r>
              <a:rPr lang="en-US" u="none" strike="noStrike" baseline="0" dirty="0"/>
              <a:t>ften misdiagnosed as a viral flu-like illness, a hangover, exhaustion, dehydration, or a drug-related effect.</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spTree>
    <p:extLst>
      <p:ext uri="{BB962C8B-B14F-4D97-AF65-F5344CB8AC3E}">
        <p14:creationId xmlns:p14="http://schemas.microsoft.com/office/powerpoint/2010/main" val="341587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F8461-7A4E-4BF9-A79D-4664E6F8C382}"/>
              </a:ext>
            </a:extLst>
          </p:cNvPr>
          <p:cNvSpPr>
            <a:spLocks noGrp="1"/>
          </p:cNvSpPr>
          <p:nvPr>
            <p:ph type="title"/>
          </p:nvPr>
        </p:nvSpPr>
        <p:spPr/>
        <p:txBody>
          <a:bodyPr/>
          <a:lstStyle/>
          <a:p>
            <a:pPr marR="0" rtl="0"/>
            <a:r>
              <a:rPr lang="en-US" b="1" i="0" u="none" strike="noStrike" kern="1600" baseline="0" dirty="0"/>
              <a:t>High-Altitude</a:t>
            </a:r>
            <a:r>
              <a:rPr lang="en-US" b="1" i="0" u="none" strike="noStrike" kern="1600" dirty="0"/>
              <a:t> Pulmonary Edema </a:t>
            </a:r>
            <a:r>
              <a:rPr lang="en-US" b="1" i="0" u="none" strike="noStrike" kern="1600" baseline="0" dirty="0"/>
              <a:t>(HAPE)</a:t>
            </a:r>
          </a:p>
        </p:txBody>
      </p:sp>
      <p:sp>
        <p:nvSpPr>
          <p:cNvPr id="3" name="Text Placeholder 2">
            <a:extLst>
              <a:ext uri="{FF2B5EF4-FFF2-40B4-BE49-F238E27FC236}">
                <a16:creationId xmlns:a16="http://schemas.microsoft.com/office/drawing/2014/main" xmlns="" id="{59673D2C-1461-477B-AB3D-475352AE3EBB}"/>
              </a:ext>
            </a:extLst>
          </p:cNvPr>
          <p:cNvSpPr>
            <a:spLocks noGrp="1"/>
          </p:cNvSpPr>
          <p:nvPr>
            <p:ph type="body" idx="1"/>
          </p:nvPr>
        </p:nvSpPr>
        <p:spPr/>
        <p:txBody>
          <a:bodyPr/>
          <a:lstStyle/>
          <a:p>
            <a:r>
              <a:rPr lang="en-US" u="dbl" strike="noStrike" dirty="0">
                <a:solidFill>
                  <a:srgbClr val="FF0000"/>
                </a:solidFill>
              </a:rPr>
              <a:t>High-altitude pulmonary edema (HAPE)</a:t>
            </a:r>
            <a:r>
              <a:rPr lang="en-US" strike="noStrike" dirty="0">
                <a:solidFill>
                  <a:srgbClr val="FF0000"/>
                </a:solidFill>
              </a:rPr>
              <a:t> </a:t>
            </a:r>
            <a:r>
              <a:rPr lang="en-US" u="none" strike="noStrike" baseline="0" dirty="0"/>
              <a:t>is a condition in which fluid accumulates in the lungs of an individual at high altitude. </a:t>
            </a:r>
          </a:p>
          <a:p>
            <a:r>
              <a:rPr lang="en-US" dirty="0"/>
              <a:t>N</a:t>
            </a:r>
            <a:r>
              <a:rPr lang="en-US" u="none" strike="noStrike" baseline="0" dirty="0"/>
              <a:t>ot due to a preexisting cardiac disorder.</a:t>
            </a:r>
          </a:p>
          <a:p>
            <a:pPr lvl="1"/>
            <a:r>
              <a:rPr lang="en-US" u="none" strike="noStrike" baseline="0" dirty="0"/>
              <a:t>In cardiac pulmonary edema, fluid builds up in the lungs because the heart is not pumping correctly. </a:t>
            </a:r>
          </a:p>
          <a:p>
            <a:pPr lvl="1"/>
            <a:r>
              <a:rPr lang="en-US" dirty="0"/>
              <a:t>F</a:t>
            </a:r>
            <a:r>
              <a:rPr lang="en-US" u="none" strike="noStrike" baseline="0" dirty="0"/>
              <a:t>luid buildup is caused by excessive blood pressure in the pulmonary artery. </a:t>
            </a:r>
          </a:p>
          <a:p>
            <a:r>
              <a:rPr lang="en-US" u="none" strike="noStrike" baseline="0" dirty="0"/>
              <a:t>When at high altitude, it is thought that the body is stressed by cold, exertion, and anoxia, causing HAPE.</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spTree>
    <p:extLst>
      <p:ext uri="{BB962C8B-B14F-4D97-AF65-F5344CB8AC3E}">
        <p14:creationId xmlns:p14="http://schemas.microsoft.com/office/powerpoint/2010/main" val="298876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067628-CA5E-4727-A3B5-5664CB64D230}"/>
              </a:ext>
            </a:extLst>
          </p:cNvPr>
          <p:cNvSpPr>
            <a:spLocks noGrp="1"/>
          </p:cNvSpPr>
          <p:nvPr>
            <p:ph type="title"/>
          </p:nvPr>
        </p:nvSpPr>
        <p:spPr/>
        <p:txBody>
          <a:bodyPr/>
          <a:lstStyle/>
          <a:p>
            <a:r>
              <a:rPr lang="en-US" kern="1600" dirty="0"/>
              <a:t>High-Altitude Pulmonary Edema</a:t>
            </a:r>
            <a:endParaRPr lang="en-US" b="1" i="0" u="none" strike="noStrike" kern="1600" baseline="0" dirty="0"/>
          </a:p>
        </p:txBody>
      </p:sp>
      <p:sp>
        <p:nvSpPr>
          <p:cNvPr id="3" name="Text Placeholder 2">
            <a:extLst>
              <a:ext uri="{FF2B5EF4-FFF2-40B4-BE49-F238E27FC236}">
                <a16:creationId xmlns:a16="http://schemas.microsoft.com/office/drawing/2014/main" xmlns="" id="{54BEE290-59BB-4FBC-A43F-9B717B6002D0}"/>
              </a:ext>
            </a:extLst>
          </p:cNvPr>
          <p:cNvSpPr>
            <a:spLocks noGrp="1"/>
          </p:cNvSpPr>
          <p:nvPr>
            <p:ph type="body" idx="1"/>
          </p:nvPr>
        </p:nvSpPr>
        <p:spPr/>
        <p:txBody>
          <a:bodyPr/>
          <a:lstStyle/>
          <a:p>
            <a:pPr marR="0" lvl="0" rtl="0"/>
            <a:r>
              <a:rPr lang="en-US" u="none" strike="noStrike" baseline="0" dirty="0"/>
              <a:t>HAPE is the most common cause of altitude-related death and rarely occurs at elevations below 8,000 feet.</a:t>
            </a:r>
          </a:p>
          <a:p>
            <a:pPr marR="0" lvl="0" rtl="0"/>
            <a:r>
              <a:rPr lang="en-US" u="none" strike="noStrike" baseline="0" dirty="0"/>
              <a:t>Like AMS, HAPE develops as a result of several factors, including individual susceptibility, ascent rate, altitude reached, physical exertion, and certain underlying medical conditions. </a:t>
            </a:r>
          </a:p>
          <a:p>
            <a:pPr marR="0" lvl="0" rtl="0"/>
            <a:r>
              <a:rPr lang="en-US" u="none" strike="noStrike" baseline="0" dirty="0"/>
              <a:t>HAPE usually occurs within the first 2 to 4 days of ascent to altitudes above 8,200 feet and is heralded by the onset of marked fatigue during exercise. </a:t>
            </a:r>
          </a:p>
          <a:p>
            <a:pPr lvl="1"/>
            <a:r>
              <a:rPr lang="en-US" u="none" strike="noStrike" baseline="0" dirty="0"/>
              <a:t>Untreated, fatigue is soon accompanied by severe dyspnea upon exertion, such as walking uphill or upstairs.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spTree>
    <p:extLst>
      <p:ext uri="{BB962C8B-B14F-4D97-AF65-F5344CB8AC3E}">
        <p14:creationId xmlns:p14="http://schemas.microsoft.com/office/powerpoint/2010/main" val="427072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8EFF0-FCB1-4206-BEC2-2AB6556A639A}"/>
              </a:ext>
            </a:extLst>
          </p:cNvPr>
          <p:cNvSpPr>
            <a:spLocks noGrp="1"/>
          </p:cNvSpPr>
          <p:nvPr>
            <p:ph type="title"/>
          </p:nvPr>
        </p:nvSpPr>
        <p:spPr/>
        <p:txBody>
          <a:bodyPr/>
          <a:lstStyle/>
          <a:p>
            <a:r>
              <a:rPr lang="en-US" kern="1600" dirty="0"/>
              <a:t>High-Altitude Pulmonary Edema</a:t>
            </a:r>
            <a:endParaRPr lang="en-US" b="1" i="0" u="none" strike="noStrike" kern="1600" baseline="0" dirty="0"/>
          </a:p>
        </p:txBody>
      </p:sp>
      <p:sp>
        <p:nvSpPr>
          <p:cNvPr id="3" name="Text Placeholder 2">
            <a:extLst>
              <a:ext uri="{FF2B5EF4-FFF2-40B4-BE49-F238E27FC236}">
                <a16:creationId xmlns:a16="http://schemas.microsoft.com/office/drawing/2014/main" xmlns="" id="{D88277C5-479F-4696-ABE7-CD929943A087}"/>
              </a:ext>
            </a:extLst>
          </p:cNvPr>
          <p:cNvSpPr>
            <a:spLocks noGrp="1"/>
          </p:cNvSpPr>
          <p:nvPr>
            <p:ph type="body" idx="1"/>
          </p:nvPr>
        </p:nvSpPr>
        <p:spPr/>
        <p:txBody>
          <a:bodyPr/>
          <a:lstStyle/>
          <a:p>
            <a:pPr marR="0" lvl="0" rtl="0"/>
            <a:r>
              <a:rPr lang="en-US" u="none" strike="noStrike" baseline="0" dirty="0"/>
              <a:t>About half of HAPE patients have symptoms of AMS first, but one can get HAPE without having AMS first. </a:t>
            </a:r>
          </a:p>
          <a:p>
            <a:pPr marR="0" lvl="0" rtl="0"/>
            <a:r>
              <a:rPr lang="en-US" u="none" strike="noStrike" baseline="0" dirty="0"/>
              <a:t>Patients may also complain of a persistent dry cough during the early stages, and their nail beds and lips may become cyanotic. </a:t>
            </a:r>
          </a:p>
          <a:p>
            <a:pPr lvl="1"/>
            <a:r>
              <a:rPr lang="en-US" dirty="0"/>
              <a:t>T</a:t>
            </a:r>
            <a:r>
              <a:rPr lang="en-US" u="none" strike="noStrike" baseline="0" dirty="0"/>
              <a:t>ypically worsens at night</a:t>
            </a:r>
          </a:p>
          <a:p>
            <a:pPr lvl="0"/>
            <a:r>
              <a:rPr lang="en-US" dirty="0"/>
              <a:t>Labored breathing at rest and audible chest congestion herald the development of a serious, potentially life-threatening condition. </a:t>
            </a:r>
          </a:p>
          <a:p>
            <a:endParaRPr lang="en-US"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spTree>
    <p:extLst>
      <p:ext uri="{BB962C8B-B14F-4D97-AF65-F5344CB8AC3E}">
        <p14:creationId xmlns:p14="http://schemas.microsoft.com/office/powerpoint/2010/main" val="235278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8EFF0-FCB1-4206-BEC2-2AB6556A639A}"/>
              </a:ext>
            </a:extLst>
          </p:cNvPr>
          <p:cNvSpPr>
            <a:spLocks noGrp="1"/>
          </p:cNvSpPr>
          <p:nvPr>
            <p:ph type="title"/>
          </p:nvPr>
        </p:nvSpPr>
        <p:spPr>
          <a:xfrm>
            <a:off x="0" y="121033"/>
            <a:ext cx="12192000" cy="1002089"/>
          </a:xfrm>
        </p:spPr>
        <p:txBody>
          <a:bodyPr anchor="ctr">
            <a:normAutofit/>
          </a:bodyPr>
          <a:lstStyle/>
          <a:p>
            <a:r>
              <a:rPr lang="en-US" kern="1600" dirty="0"/>
              <a:t>High-Altitude Pulmonary Edema</a:t>
            </a:r>
            <a:endParaRPr lang="en-US" b="1" i="0" u="none" strike="noStrike" kern="1600" baseline="0" dirty="0"/>
          </a:p>
        </p:txBody>
      </p:sp>
      <p:sp>
        <p:nvSpPr>
          <p:cNvPr id="3" name="Text Placeholder 2">
            <a:extLst>
              <a:ext uri="{FF2B5EF4-FFF2-40B4-BE49-F238E27FC236}">
                <a16:creationId xmlns:a16="http://schemas.microsoft.com/office/drawing/2014/main" xmlns="" id="{D88277C5-479F-4696-ABE7-CD929943A087}"/>
              </a:ext>
            </a:extLst>
          </p:cNvPr>
          <p:cNvSpPr>
            <a:spLocks noGrp="1"/>
          </p:cNvSpPr>
          <p:nvPr>
            <p:ph sz="half" idx="1"/>
          </p:nvPr>
        </p:nvSpPr>
        <p:spPr>
          <a:xfrm>
            <a:off x="928103" y="1461052"/>
            <a:ext cx="4855464" cy="4729436"/>
          </a:xfrm>
        </p:spPr>
        <p:txBody>
          <a:bodyPr>
            <a:normAutofit/>
          </a:bodyPr>
          <a:lstStyle/>
          <a:p>
            <a:pPr lvl="0"/>
            <a:r>
              <a:rPr lang="en-US" dirty="0"/>
              <a:t>HAPE may strike abruptly.</a:t>
            </a:r>
          </a:p>
          <a:p>
            <a:pPr lvl="0"/>
            <a:r>
              <a:rPr lang="en-US" dirty="0"/>
              <a:t>Pink, frothy sputum is a very late finding and is accompanied by profound hypoxia.</a:t>
            </a:r>
          </a:p>
          <a:p>
            <a:r>
              <a:rPr lang="en-US" dirty="0"/>
              <a:t>Untreated, HAPE can be fatal within a few hours. </a:t>
            </a:r>
          </a:p>
          <a:p>
            <a:r>
              <a:rPr lang="en-US" dirty="0"/>
              <a:t>Fortunately, it can be completely and easily reversed if recognized early and treated properly.</a:t>
            </a:r>
          </a:p>
          <a:p>
            <a:pPr marR="0" lvl="0" rtl="0"/>
            <a:endParaRPr lang="en-US" u="none" strike="noStrike" baseline="0" dirty="0"/>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pic>
        <p:nvPicPr>
          <p:cNvPr id="6146" name="Picture 2" descr="Photo shows a man sitting up in his sleeping bag and breathing with difficulty. He has an oxygen tube at his nostri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408" y="1571325"/>
            <a:ext cx="3846786" cy="450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3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C6826-2C60-437E-BECF-F6BF40B9B9E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High-Altitude</a:t>
            </a:r>
            <a:r>
              <a:rPr lang="en-US" b="1" i="0" u="none" strike="noStrike" kern="1600" dirty="0"/>
              <a:t> Cerebral Edema (HACE)</a:t>
            </a:r>
            <a:endParaRPr lang="en-US" b="1" i="0" u="none" strike="noStrike" kern="1600" baseline="0" dirty="0"/>
          </a:p>
        </p:txBody>
      </p:sp>
      <p:sp>
        <p:nvSpPr>
          <p:cNvPr id="3" name="Text Placeholder 2">
            <a:extLst>
              <a:ext uri="{FF2B5EF4-FFF2-40B4-BE49-F238E27FC236}">
                <a16:creationId xmlns:a16="http://schemas.microsoft.com/office/drawing/2014/main" xmlns="" id="{A8147412-D8E3-4632-B04E-1C5FC39612D1}"/>
              </a:ext>
            </a:extLst>
          </p:cNvPr>
          <p:cNvSpPr>
            <a:spLocks noGrp="1"/>
          </p:cNvSpPr>
          <p:nvPr>
            <p:ph sz="half" idx="1"/>
          </p:nvPr>
        </p:nvSpPr>
        <p:spPr>
          <a:xfrm>
            <a:off x="914400" y="1461052"/>
            <a:ext cx="4855464" cy="4729436"/>
          </a:xfrm>
        </p:spPr>
        <p:txBody>
          <a:bodyPr>
            <a:normAutofit lnSpcReduction="10000"/>
          </a:bodyPr>
          <a:lstStyle/>
          <a:p>
            <a:r>
              <a:rPr lang="en-US" u="dbl" dirty="0">
                <a:solidFill>
                  <a:srgbClr val="FF0000"/>
                </a:solidFill>
              </a:rPr>
              <a:t>High-Altitude Cerebral Edema (HACE)</a:t>
            </a:r>
            <a:r>
              <a:rPr lang="en-US" dirty="0">
                <a:solidFill>
                  <a:srgbClr val="FF0000"/>
                </a:solidFill>
              </a:rPr>
              <a:t> </a:t>
            </a:r>
            <a:r>
              <a:rPr lang="en-US" dirty="0"/>
              <a:t>is a potentially deadly condition in which the brain swells. </a:t>
            </a:r>
          </a:p>
          <a:p>
            <a:pPr lvl="1"/>
            <a:r>
              <a:rPr lang="en-US" dirty="0"/>
              <a:t>Most severe form of altitude illness and is most commonly encountered at elevations over 9,600 feet. </a:t>
            </a:r>
          </a:p>
          <a:p>
            <a:pPr lvl="1"/>
            <a:r>
              <a:rPr lang="en-US" dirty="0"/>
              <a:t>HACE or HAPE may be preceded by AMS. </a:t>
            </a:r>
          </a:p>
          <a:p>
            <a:pPr lvl="1"/>
            <a:r>
              <a:rPr lang="en-US" dirty="0"/>
              <a:t>About 3% of patients who develop AMS go on to develop HACE.</a:t>
            </a:r>
            <a:endParaRPr lang="en-US" u="none" strike="noStrike" baseline="0" dirty="0"/>
          </a:p>
          <a:p>
            <a:pPr marR="0" lvl="0" rtl="0"/>
            <a:r>
              <a:rPr lang="en-US" u="none" strike="noStrike" baseline="0" dirty="0"/>
              <a:t>HACE is a true medical emergency that can rapidly lead to death if not recognized and quickly treated. </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pic>
        <p:nvPicPr>
          <p:cNvPr id="7170" name="Picture 2" descr="Photo shows a patient lying in the snow with a blanket wrapped around and an oxygen mask attached and a rescuer crouched next to the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303" y="2169157"/>
            <a:ext cx="4520106" cy="323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0F001-2D30-4032-8F48-4299E8EF7854}"/>
              </a:ext>
            </a:extLst>
          </p:cNvPr>
          <p:cNvSpPr>
            <a:spLocks noGrp="1"/>
          </p:cNvSpPr>
          <p:nvPr>
            <p:ph type="title"/>
          </p:nvPr>
        </p:nvSpPr>
        <p:spPr/>
        <p:txBody>
          <a:bodyPr/>
          <a:lstStyle/>
          <a:p>
            <a:r>
              <a:rPr lang="en-US" kern="1600" dirty="0"/>
              <a:t>High-Altitude Cerebral Edema</a:t>
            </a:r>
            <a:endParaRPr lang="en-US" b="1" i="0" u="none" strike="noStrike" kern="1600" baseline="0" dirty="0"/>
          </a:p>
        </p:txBody>
      </p:sp>
      <p:sp>
        <p:nvSpPr>
          <p:cNvPr id="3" name="Text Placeholder 2">
            <a:extLst>
              <a:ext uri="{FF2B5EF4-FFF2-40B4-BE49-F238E27FC236}">
                <a16:creationId xmlns:a16="http://schemas.microsoft.com/office/drawing/2014/main" xmlns="" id="{120D9574-E54B-4AFA-BBB4-D5567C3E643E}"/>
              </a:ext>
            </a:extLst>
          </p:cNvPr>
          <p:cNvSpPr>
            <a:spLocks noGrp="1"/>
          </p:cNvSpPr>
          <p:nvPr>
            <p:ph type="body" idx="1"/>
          </p:nvPr>
        </p:nvSpPr>
        <p:spPr>
          <a:xfrm>
            <a:off x="878205" y="1792590"/>
            <a:ext cx="10435590" cy="4655127"/>
          </a:xfrm>
        </p:spPr>
        <p:txBody>
          <a:bodyPr/>
          <a:lstStyle/>
          <a:p>
            <a:pPr marR="0" lvl="0" rtl="0"/>
            <a:r>
              <a:rPr lang="en-US" dirty="0"/>
              <a:t>C</a:t>
            </a:r>
            <a:r>
              <a:rPr lang="en-US" u="none" strike="noStrike" baseline="0" dirty="0"/>
              <a:t>haracterized by a progression of symptoms that usually begins with headache and nausea and progresses to </a:t>
            </a:r>
            <a:r>
              <a:rPr lang="en-US" u="dbl" strike="noStrike" dirty="0">
                <a:solidFill>
                  <a:srgbClr val="FF0000"/>
                </a:solidFill>
              </a:rPr>
              <a:t>ataxia</a:t>
            </a:r>
            <a:r>
              <a:rPr lang="en-US" u="none" strike="noStrike" baseline="0" dirty="0"/>
              <a:t> plus any of the following signs and symptoms: </a:t>
            </a:r>
          </a:p>
          <a:p>
            <a:pPr lvl="1"/>
            <a:r>
              <a:rPr lang="en-US" u="none" strike="noStrike" baseline="0" dirty="0"/>
              <a:t>Altered mental status</a:t>
            </a:r>
          </a:p>
          <a:p>
            <a:pPr lvl="1"/>
            <a:r>
              <a:rPr lang="en-US" u="none" strike="noStrike" baseline="0" dirty="0"/>
              <a:t>Fatigue</a:t>
            </a:r>
          </a:p>
          <a:p>
            <a:pPr lvl="1"/>
            <a:r>
              <a:rPr lang="en-US" u="none" strike="noStrike" baseline="0" dirty="0"/>
              <a:t>Drowsiness </a:t>
            </a:r>
          </a:p>
          <a:p>
            <a:pPr lvl="1"/>
            <a:r>
              <a:rPr lang="en-US" u="none" strike="noStrike" baseline="0" dirty="0"/>
              <a:t>Difficulty speaking</a:t>
            </a:r>
          </a:p>
          <a:p>
            <a:pPr lvl="1"/>
            <a:r>
              <a:rPr lang="en-US" u="none" strike="noStrike" baseline="0" dirty="0"/>
              <a:t>Paralysis</a:t>
            </a:r>
          </a:p>
          <a:p>
            <a:pPr lvl="1"/>
            <a:r>
              <a:rPr lang="en-US" u="none" strike="noStrike" baseline="0" dirty="0"/>
              <a:t>Coma </a:t>
            </a:r>
          </a:p>
          <a:p>
            <a:pPr lvl="1"/>
            <a:r>
              <a:rPr lang="en-US" u="none" strike="noStrike" baseline="0" dirty="0"/>
              <a:t>Death </a:t>
            </a:r>
          </a:p>
          <a:p>
            <a:pPr marR="0" lvl="0" rtl="0"/>
            <a:r>
              <a:rPr lang="en-US" u="none" strike="noStrike" baseline="0" dirty="0"/>
              <a:t>Hallucinations and psychotic behavior also are commonly observed. </a:t>
            </a:r>
          </a:p>
          <a:p>
            <a:pPr marR="0" lvl="0" rtl="0"/>
            <a:r>
              <a:rPr lang="en-US" u="none" strike="noStrike" baseline="0" dirty="0"/>
              <a:t>Although uncommon, seizures can occur.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spTree>
    <p:extLst>
      <p:ext uri="{BB962C8B-B14F-4D97-AF65-F5344CB8AC3E}">
        <p14:creationId xmlns:p14="http://schemas.microsoft.com/office/powerpoint/2010/main" val="243073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9C7A3-8043-47D7-B112-08A659DE2015}"/>
              </a:ext>
            </a:extLst>
          </p:cNvPr>
          <p:cNvSpPr>
            <a:spLocks noGrp="1"/>
          </p:cNvSpPr>
          <p:nvPr>
            <p:ph type="title"/>
          </p:nvPr>
        </p:nvSpPr>
        <p:spPr/>
        <p:txBody>
          <a:bodyPr/>
          <a:lstStyle/>
          <a:p>
            <a:r>
              <a:rPr lang="en-US" kern="1600" dirty="0"/>
              <a:t>High-Altitude Cerebral Edema</a:t>
            </a:r>
            <a:endParaRPr lang="en-US" b="1" i="0" u="none" strike="noStrike" kern="1600" baseline="0" dirty="0"/>
          </a:p>
        </p:txBody>
      </p:sp>
      <p:sp>
        <p:nvSpPr>
          <p:cNvPr id="3" name="Text Placeholder 2">
            <a:extLst>
              <a:ext uri="{FF2B5EF4-FFF2-40B4-BE49-F238E27FC236}">
                <a16:creationId xmlns:a16="http://schemas.microsoft.com/office/drawing/2014/main" xmlns="" id="{4BCB703D-50B3-4EDF-A74D-F14C0D5D40A8}"/>
              </a:ext>
            </a:extLst>
          </p:cNvPr>
          <p:cNvSpPr>
            <a:spLocks noGrp="1"/>
          </p:cNvSpPr>
          <p:nvPr>
            <p:ph type="body" idx="1"/>
          </p:nvPr>
        </p:nvSpPr>
        <p:spPr/>
        <p:txBody>
          <a:bodyPr/>
          <a:lstStyle/>
          <a:p>
            <a:pPr lvl="0"/>
            <a:r>
              <a:rPr lang="en-US" dirty="0"/>
              <a:t>Progression from AMS to HACE-induced coma may be as fast as 12 hours but usually requires 1 to 3 days. </a:t>
            </a:r>
          </a:p>
          <a:p>
            <a:pPr lvl="0"/>
            <a:r>
              <a:rPr lang="en-US" dirty="0"/>
              <a:t>Recovery can be very quick, especially if treated early, but recovery can also be very slow and result in long-term complications, including decreased brain or neurologic function.</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28-5</a:t>
            </a:r>
          </a:p>
        </p:txBody>
      </p:sp>
    </p:spTree>
    <p:extLst>
      <p:ext uri="{BB962C8B-B14F-4D97-AF65-F5344CB8AC3E}">
        <p14:creationId xmlns:p14="http://schemas.microsoft.com/office/powerpoint/2010/main" val="652775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Khumbu Cough</a:t>
            </a:r>
          </a:p>
        </p:txBody>
      </p:sp>
      <p:sp>
        <p:nvSpPr>
          <p:cNvPr id="3" name="Text Placeholder 2"/>
          <p:cNvSpPr>
            <a:spLocks noGrp="1"/>
          </p:cNvSpPr>
          <p:nvPr>
            <p:ph type="body" idx="1"/>
          </p:nvPr>
        </p:nvSpPr>
        <p:spPr/>
        <p:txBody>
          <a:bodyPr/>
          <a:lstStyle/>
          <a:p>
            <a:r>
              <a:rPr lang="en-US" u="dbl" dirty="0">
                <a:solidFill>
                  <a:srgbClr val="FF0000"/>
                </a:solidFill>
              </a:rPr>
              <a:t>Khumbu Cough</a:t>
            </a:r>
          </a:p>
          <a:p>
            <a:pPr lvl="1"/>
            <a:r>
              <a:rPr lang="en-US" dirty="0"/>
              <a:t>Also known as high-altitude bronchitis</a:t>
            </a:r>
          </a:p>
          <a:p>
            <a:pPr lvl="1"/>
            <a:r>
              <a:rPr lang="en-US" dirty="0"/>
              <a:t>Dry, persistent cough that affects nearly all people who spend time at altitudes above 14,000 feet</a:t>
            </a:r>
          </a:p>
          <a:p>
            <a:pPr lvl="2"/>
            <a:r>
              <a:rPr lang="en-US" dirty="0"/>
              <a:t>Can become so severe that it can break ribs</a:t>
            </a:r>
          </a:p>
          <a:p>
            <a:pPr lvl="1"/>
            <a:r>
              <a:rPr lang="en-US" dirty="0"/>
              <a:t>The condition is named after Khumbu region of Nepal, near Mt. Everest, where it was first observed.</a:t>
            </a:r>
          </a:p>
          <a:p>
            <a:endParaRPr lang="en-US" dirty="0"/>
          </a:p>
        </p:txBody>
      </p:sp>
    </p:spTree>
    <p:extLst>
      <p:ext uri="{BB962C8B-B14F-4D97-AF65-F5344CB8AC3E}">
        <p14:creationId xmlns:p14="http://schemas.microsoft.com/office/powerpoint/2010/main" val="252480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3BD17-F102-4AF2-857C-99465DCF6565}"/>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5D3E74B7-448A-4ED8-A624-57603C2D4131}"/>
              </a:ext>
            </a:extLst>
          </p:cNvPr>
          <p:cNvSpPr>
            <a:spLocks noGrp="1"/>
          </p:cNvSpPr>
          <p:nvPr>
            <p:ph type="body" idx="1"/>
          </p:nvPr>
        </p:nvSpPr>
        <p:spPr/>
        <p:txBody>
          <a:bodyPr/>
          <a:lstStyle/>
          <a:p>
            <a:pPr marR="0" lvl="0" rtl="0"/>
            <a:r>
              <a:rPr lang="en-US" u="none" strike="noStrike" baseline="0" dirty="0"/>
              <a:t>28-1 Define altitude.</a:t>
            </a:r>
          </a:p>
          <a:p>
            <a:pPr marR="0" lvl="0" rtl="0"/>
            <a:r>
              <a:rPr lang="en-US" u="none" strike="noStrike" baseline="0" dirty="0"/>
              <a:t>28-2 Explain what happens to oxygen as altitude increases.</a:t>
            </a:r>
          </a:p>
          <a:p>
            <a:pPr marR="0" lvl="0" rtl="0"/>
            <a:r>
              <a:rPr lang="en-US" u="none" strike="noStrike" baseline="0" dirty="0"/>
              <a:t>28-3 List risk factors for the development of altitude illnesses.</a:t>
            </a:r>
          </a:p>
          <a:p>
            <a:pPr marR="0" lvl="0" rtl="0"/>
            <a:r>
              <a:rPr lang="en-US" u="none" strike="noStrike" baseline="0" dirty="0"/>
              <a:t>28-4 Describe strategies to prevent altitude illness.</a:t>
            </a:r>
          </a:p>
          <a:p>
            <a:pPr lvl="0"/>
            <a:r>
              <a:rPr lang="en-US" dirty="0"/>
              <a:t>28-5 List the signs and symptoms of the following altitude illnesses:</a:t>
            </a:r>
          </a:p>
          <a:p>
            <a:pPr lvl="1"/>
            <a:r>
              <a:rPr lang="en-US" dirty="0"/>
              <a:t>Acute mountain sickness (AMS)</a:t>
            </a:r>
          </a:p>
          <a:p>
            <a:pPr lvl="1"/>
            <a:r>
              <a:rPr lang="en-US" dirty="0"/>
              <a:t>High-altitude pulmonary edema (HAPE)</a:t>
            </a:r>
          </a:p>
          <a:p>
            <a:pPr lvl="1"/>
            <a:r>
              <a:rPr lang="en-US" dirty="0"/>
              <a:t>High-altitude cerebral edema (HACE)</a:t>
            </a:r>
          </a:p>
          <a:p>
            <a:pPr marR="0" lvl="0" rtl="0"/>
            <a:endParaRPr lang="en-US" u="none" strike="noStrike" baseline="0" dirty="0"/>
          </a:p>
        </p:txBody>
      </p:sp>
      <p:sp>
        <p:nvSpPr>
          <p:cNvPr id="4" name="Cross 3"/>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319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Prevention of Altitude Illnesses</a:t>
            </a:r>
          </a:p>
        </p:txBody>
      </p:sp>
    </p:spTree>
    <p:extLst>
      <p:ext uri="{BB962C8B-B14F-4D97-AF65-F5344CB8AC3E}">
        <p14:creationId xmlns:p14="http://schemas.microsoft.com/office/powerpoint/2010/main" val="35771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9CC9F-AA79-4177-BB83-0E3A272934FC}"/>
              </a:ext>
            </a:extLst>
          </p:cNvPr>
          <p:cNvSpPr>
            <a:spLocks noGrp="1"/>
          </p:cNvSpPr>
          <p:nvPr>
            <p:ph type="title"/>
          </p:nvPr>
        </p:nvSpPr>
        <p:spPr/>
        <p:txBody>
          <a:bodyPr/>
          <a:lstStyle/>
          <a:p>
            <a:pPr marR="0" rtl="0"/>
            <a:r>
              <a:rPr lang="en-US" b="1" i="0" u="none" strike="noStrike" kern="1600" baseline="0" dirty="0"/>
              <a:t>Prevention of Altitude Illnesses</a:t>
            </a:r>
          </a:p>
        </p:txBody>
      </p:sp>
      <p:sp>
        <p:nvSpPr>
          <p:cNvPr id="3" name="Text Placeholder 2">
            <a:extLst>
              <a:ext uri="{FF2B5EF4-FFF2-40B4-BE49-F238E27FC236}">
                <a16:creationId xmlns:a16="http://schemas.microsoft.com/office/drawing/2014/main" xmlns="" id="{3969BDD3-660E-47A6-988A-E94C7C2D53EE}"/>
              </a:ext>
            </a:extLst>
          </p:cNvPr>
          <p:cNvSpPr>
            <a:spLocks noGrp="1"/>
          </p:cNvSpPr>
          <p:nvPr>
            <p:ph type="body" idx="1"/>
          </p:nvPr>
        </p:nvSpPr>
        <p:spPr/>
        <p:txBody>
          <a:bodyPr/>
          <a:lstStyle/>
          <a:p>
            <a:pPr lvl="0"/>
            <a:r>
              <a:rPr lang="en-US" dirty="0"/>
              <a:t>With proper precautions, the incidence of altitude illnesses can be significantly reduced. </a:t>
            </a:r>
          </a:p>
          <a:p>
            <a:pPr lvl="1"/>
            <a:r>
              <a:rPr lang="en-US" dirty="0"/>
              <a:t>Exceptional health or physical fitness does not render one immune to altitude illness. </a:t>
            </a:r>
          </a:p>
          <a:p>
            <a:pPr lvl="1"/>
            <a:r>
              <a:rPr lang="en-US" dirty="0"/>
              <a:t>Prevention of altitude illness depends on proper acclimatization. </a:t>
            </a:r>
            <a:endParaRPr lang="en-US"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28-4</a:t>
            </a:r>
          </a:p>
        </p:txBody>
      </p:sp>
    </p:spTree>
    <p:extLst>
      <p:ext uri="{BB962C8B-B14F-4D97-AF65-F5344CB8AC3E}">
        <p14:creationId xmlns:p14="http://schemas.microsoft.com/office/powerpoint/2010/main" val="1610122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9CC9F-AA79-4177-BB83-0E3A272934FC}"/>
              </a:ext>
            </a:extLst>
          </p:cNvPr>
          <p:cNvSpPr>
            <a:spLocks noGrp="1"/>
          </p:cNvSpPr>
          <p:nvPr>
            <p:ph type="title"/>
          </p:nvPr>
        </p:nvSpPr>
        <p:spPr/>
        <p:txBody>
          <a:bodyPr/>
          <a:lstStyle/>
          <a:p>
            <a:pPr marR="0" rtl="0"/>
            <a:r>
              <a:rPr lang="en-US" b="1" i="0" u="none" strike="noStrike" kern="1600" baseline="0" dirty="0"/>
              <a:t>Prevention of Altitude Illnesses</a:t>
            </a:r>
          </a:p>
        </p:txBody>
      </p:sp>
      <p:sp>
        <p:nvSpPr>
          <p:cNvPr id="3" name="Text Placeholder 2">
            <a:extLst>
              <a:ext uri="{FF2B5EF4-FFF2-40B4-BE49-F238E27FC236}">
                <a16:creationId xmlns:a16="http://schemas.microsoft.com/office/drawing/2014/main" xmlns="" id="{3969BDD3-660E-47A6-988A-E94C7C2D53EE}"/>
              </a:ext>
            </a:extLst>
          </p:cNvPr>
          <p:cNvSpPr>
            <a:spLocks noGrp="1"/>
          </p:cNvSpPr>
          <p:nvPr>
            <p:ph type="body" idx="1"/>
          </p:nvPr>
        </p:nvSpPr>
        <p:spPr>
          <a:xfrm>
            <a:off x="891541" y="1969723"/>
            <a:ext cx="8557260" cy="3986213"/>
          </a:xfrm>
        </p:spPr>
        <p:txBody>
          <a:bodyPr/>
          <a:lstStyle/>
          <a:p>
            <a:pPr marR="0" lvl="0" rtl="0"/>
            <a:r>
              <a:rPr lang="en-US" sz="2400" u="none" strike="noStrike" baseline="0" dirty="0"/>
              <a:t>Follow these guidelines to achieve proper altitude acclimatization:</a:t>
            </a:r>
          </a:p>
          <a:p>
            <a:pPr lvl="1"/>
            <a:r>
              <a:rPr lang="en-US" sz="2400" u="none" strike="noStrike" baseline="0" dirty="0"/>
              <a:t>Gradual ascent is the most effective way to prevent altitude illness, especially if you begin at sea level and continue above 10,000 feet.</a:t>
            </a:r>
          </a:p>
          <a:p>
            <a:pPr lvl="2"/>
            <a:r>
              <a:rPr lang="en-US" sz="2000" u="none" strike="noStrike" baseline="0" dirty="0"/>
              <a:t>Incorporate a layover of 2 to 3 days at an intermediate altitude—that is, between 8,000 feet and 10,000 feet. For individuals traveling from sea level, a 1-day layover at 6,000 feet can dramatically decrease the risk of becoming ill.</a:t>
            </a:r>
            <a:endParaRPr lang="en-US" sz="2000" u="none" strike="noStrike" baseline="0" dirty="0">
              <a:highlight>
                <a:srgbClr val="FFFF00"/>
              </a:highlight>
            </a:endParaRPr>
          </a:p>
          <a:p>
            <a:pPr lvl="2"/>
            <a:r>
              <a:rPr lang="en-US" sz="2000" u="none" strike="noStrike" baseline="0" dirty="0"/>
              <a:t>Once above 10,000 feet, limit increases in altitude to 1,000 feet per day. Then, for every 2,000 feet of elevation gained, take 1 or 2 extra rest days.</a:t>
            </a:r>
          </a:p>
          <a:p>
            <a:pPr lvl="2"/>
            <a:r>
              <a:rPr lang="en-US" sz="2000" u="none" strike="noStrike" baseline="0" dirty="0"/>
              <a:t>As you reach higher altitudes, more rest and a smaller altitude gain per day may be necessary.</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28-4</a:t>
            </a:r>
          </a:p>
        </p:txBody>
      </p:sp>
      <p:pic>
        <p:nvPicPr>
          <p:cNvPr id="8194" name="Picture 2" descr="Photo shows two people standing between three tents and watching the scenic view of snow capped mountains, and cloudy sk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8907" y="1963406"/>
            <a:ext cx="2916237" cy="205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94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E5D71-EBC2-46BE-BB72-E543A3FFC628}"/>
              </a:ext>
            </a:extLst>
          </p:cNvPr>
          <p:cNvSpPr>
            <a:spLocks noGrp="1"/>
          </p:cNvSpPr>
          <p:nvPr>
            <p:ph type="title"/>
          </p:nvPr>
        </p:nvSpPr>
        <p:spPr/>
        <p:txBody>
          <a:bodyPr/>
          <a:lstStyle/>
          <a:p>
            <a:pPr marR="0" rtl="0"/>
            <a:r>
              <a:rPr lang="en-US" b="1" i="0" u="none" strike="noStrike" kern="1600" baseline="0" dirty="0"/>
              <a:t>Prevention of Altitude Illnesses</a:t>
            </a:r>
          </a:p>
        </p:txBody>
      </p:sp>
      <p:sp>
        <p:nvSpPr>
          <p:cNvPr id="3" name="Text Placeholder 2">
            <a:extLst>
              <a:ext uri="{FF2B5EF4-FFF2-40B4-BE49-F238E27FC236}">
                <a16:creationId xmlns:a16="http://schemas.microsoft.com/office/drawing/2014/main" xmlns="" id="{170C3C37-7C0C-48F2-BBD7-1091ED44D927}"/>
              </a:ext>
            </a:extLst>
          </p:cNvPr>
          <p:cNvSpPr>
            <a:spLocks noGrp="1"/>
          </p:cNvSpPr>
          <p:nvPr>
            <p:ph type="body" idx="1"/>
          </p:nvPr>
        </p:nvSpPr>
        <p:spPr>
          <a:xfrm>
            <a:off x="878205" y="1805933"/>
            <a:ext cx="10435590" cy="4502503"/>
          </a:xfrm>
        </p:spPr>
        <p:txBody>
          <a:bodyPr/>
          <a:lstStyle/>
          <a:p>
            <a:pPr marR="0" lvl="0" rtl="0"/>
            <a:r>
              <a:rPr lang="en-US" u="none" strike="noStrike" baseline="0" dirty="0"/>
              <a:t>Avoid heavy physical exertion for the first 24 to 48 hours at high altitudes.</a:t>
            </a:r>
          </a:p>
          <a:p>
            <a:pPr marR="0" lvl="0" rtl="0"/>
            <a:r>
              <a:rPr lang="en-US" u="none" strike="noStrike" baseline="0" dirty="0"/>
              <a:t>Stay hydrated. </a:t>
            </a:r>
          </a:p>
          <a:p>
            <a:pPr marR="0" lvl="0" rtl="0"/>
            <a:r>
              <a:rPr lang="en-US" u="none" strike="noStrike" baseline="0" dirty="0"/>
              <a:t>Avoid alcohol and other depressant drugs (including most sleeping pills) because they decrease the respiratory drive during sleep, which can worsen symptoms and cause AMS. </a:t>
            </a:r>
          </a:p>
          <a:p>
            <a:pPr marR="0" lvl="0" rtl="0"/>
            <a:r>
              <a:rPr lang="en-US" u="none" strike="noStrike" baseline="0" dirty="0"/>
              <a:t>If you begin to show symptoms of altitude illness, do not go higher until the symptoms resolve.</a:t>
            </a:r>
          </a:p>
          <a:p>
            <a:pPr marR="0" lvl="0" rtl="0"/>
            <a:r>
              <a:rPr lang="en-US" u="none" strike="noStrike" baseline="0" dirty="0"/>
              <a:t>People acclimatize at different rates, so if you are traveling in a group, make sure everyone is properly acclimatized before going higher.</a:t>
            </a:r>
          </a:p>
          <a:p>
            <a:pPr marR="0" lvl="0" rtl="0"/>
            <a:r>
              <a:rPr lang="en-US" u="none" strike="noStrike" baseline="0" dirty="0"/>
              <a:t>“Climb high and sleep low.”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28-4</a:t>
            </a:r>
          </a:p>
        </p:txBody>
      </p:sp>
    </p:spTree>
    <p:extLst>
      <p:ext uri="{BB962C8B-B14F-4D97-AF65-F5344CB8AC3E}">
        <p14:creationId xmlns:p14="http://schemas.microsoft.com/office/powerpoint/2010/main" val="4004820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DE6E7-6EB9-4B0C-83E9-446A6568FF55}"/>
              </a:ext>
            </a:extLst>
          </p:cNvPr>
          <p:cNvSpPr>
            <a:spLocks noGrp="1"/>
          </p:cNvSpPr>
          <p:nvPr>
            <p:ph type="title"/>
          </p:nvPr>
        </p:nvSpPr>
        <p:spPr/>
        <p:txBody>
          <a:bodyPr/>
          <a:lstStyle/>
          <a:p>
            <a:pPr marR="0" rtl="0"/>
            <a:r>
              <a:rPr lang="en-US" b="1" i="0" u="none" strike="noStrike" kern="1600" baseline="0" dirty="0"/>
              <a:t>Prevention of Altitude Illnesses:</a:t>
            </a:r>
            <a:r>
              <a:rPr lang="en-US" b="1" i="0" u="none" strike="noStrike" kern="1600" dirty="0"/>
              <a:t> Medications</a:t>
            </a:r>
            <a:endParaRPr lang="en-US" b="1" i="0" u="none" strike="noStrike" kern="1600" baseline="0" dirty="0"/>
          </a:p>
        </p:txBody>
      </p:sp>
      <p:sp>
        <p:nvSpPr>
          <p:cNvPr id="3" name="Text Placeholder 2">
            <a:extLst>
              <a:ext uri="{FF2B5EF4-FFF2-40B4-BE49-F238E27FC236}">
                <a16:creationId xmlns:a16="http://schemas.microsoft.com/office/drawing/2014/main" xmlns="" id="{DB04EDD1-4928-42ED-94C2-0E4D9D657747}"/>
              </a:ext>
            </a:extLst>
          </p:cNvPr>
          <p:cNvSpPr>
            <a:spLocks noGrp="1"/>
          </p:cNvSpPr>
          <p:nvPr>
            <p:ph type="body" idx="1"/>
          </p:nvPr>
        </p:nvSpPr>
        <p:spPr/>
        <p:txBody>
          <a:bodyPr/>
          <a:lstStyle/>
          <a:p>
            <a:pPr marR="0" lvl="0" rtl="0"/>
            <a:r>
              <a:rPr lang="en-US" u="none" strike="noStrike" baseline="0" dirty="0"/>
              <a:t>Several prescription and over-the-counter medications can reduce or even prevent altitude illness. </a:t>
            </a:r>
          </a:p>
          <a:p>
            <a:pPr lvl="1"/>
            <a:r>
              <a:rPr lang="en-US" u="none" strike="noStrike" baseline="0" dirty="0"/>
              <a:t>OEC technicians should specifically ask high-altitude patients during the SAMPLE history whether they have taken one of these medications.</a:t>
            </a:r>
          </a:p>
          <a:p>
            <a:pPr marR="0" lvl="0" rtl="0"/>
            <a:r>
              <a:rPr lang="en-US" u="none" strike="noStrike" baseline="0" dirty="0"/>
              <a:t>Acetazolamide (Diamox) is a prescription medication that often is taken prophylactically to prevent AMS. </a:t>
            </a:r>
          </a:p>
          <a:p>
            <a:pPr lvl="1"/>
            <a:r>
              <a:rPr lang="en-US" dirty="0"/>
              <a:t>Effects may be delayed, so it is advisable to begin use 24 hours before ascent to altitude and to continue use for 48 to 72 hours at the maximum altitude attained. </a:t>
            </a:r>
          </a:p>
          <a:p>
            <a:pPr lvl="1"/>
            <a:endParaRPr lang="en-US"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28-4</a:t>
            </a:r>
          </a:p>
        </p:txBody>
      </p:sp>
    </p:spTree>
    <p:extLst>
      <p:ext uri="{BB962C8B-B14F-4D97-AF65-F5344CB8AC3E}">
        <p14:creationId xmlns:p14="http://schemas.microsoft.com/office/powerpoint/2010/main" val="30101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7B6B4-5C8C-4B9B-AFC8-9CA94657A0EA}"/>
              </a:ext>
            </a:extLst>
          </p:cNvPr>
          <p:cNvSpPr>
            <a:spLocks noGrp="1"/>
          </p:cNvSpPr>
          <p:nvPr>
            <p:ph type="title"/>
          </p:nvPr>
        </p:nvSpPr>
        <p:spPr/>
        <p:txBody>
          <a:bodyPr/>
          <a:lstStyle/>
          <a:p>
            <a:pPr marR="0" rtl="0"/>
            <a:r>
              <a:rPr lang="en-US" b="1" i="0" u="none" strike="noStrike" kern="1600" baseline="0" dirty="0"/>
              <a:t>Prevention of Altitude Illnesses:</a:t>
            </a:r>
            <a:r>
              <a:rPr lang="en-US" b="1" i="0" u="none" strike="noStrike" kern="1600" dirty="0"/>
              <a:t> Medications</a:t>
            </a:r>
            <a:endParaRPr lang="en-US" b="1" i="0" u="none" strike="noStrike" kern="1600" baseline="0" dirty="0"/>
          </a:p>
        </p:txBody>
      </p:sp>
      <p:sp>
        <p:nvSpPr>
          <p:cNvPr id="3" name="Text Placeholder 2">
            <a:extLst>
              <a:ext uri="{FF2B5EF4-FFF2-40B4-BE49-F238E27FC236}">
                <a16:creationId xmlns:a16="http://schemas.microsoft.com/office/drawing/2014/main" xmlns="" id="{A4BF0561-C2A5-42AC-824B-595E4765DB96}"/>
              </a:ext>
            </a:extLst>
          </p:cNvPr>
          <p:cNvSpPr>
            <a:spLocks noGrp="1"/>
          </p:cNvSpPr>
          <p:nvPr>
            <p:ph type="body" idx="1"/>
          </p:nvPr>
        </p:nvSpPr>
        <p:spPr/>
        <p:txBody>
          <a:bodyPr/>
          <a:lstStyle/>
          <a:p>
            <a:pPr marR="0" lvl="0" rtl="0"/>
            <a:r>
              <a:rPr lang="en-US" strike="noStrike" baseline="0" dirty="0"/>
              <a:t>Dexamethasone is a prescription steroid that decreases swelling in the brain and in other structures and may reverse the symptoms of AMS. </a:t>
            </a:r>
          </a:p>
          <a:p>
            <a:pPr lvl="1"/>
            <a:r>
              <a:rPr lang="en-US" strike="noStrike" baseline="0" dirty="0"/>
              <a:t>Begin a few days before beginning the ascent. </a:t>
            </a:r>
          </a:p>
          <a:p>
            <a:pPr marR="0" lvl="0" rtl="0"/>
            <a:r>
              <a:rPr lang="en-US" strike="noStrike" baseline="0" dirty="0"/>
              <a:t>Interestingly, sildenafil (Viagra) and tadalafil (Cialis) seem to prevent altitude illness. </a:t>
            </a:r>
          </a:p>
          <a:p>
            <a:pPr lvl="1"/>
            <a:r>
              <a:rPr lang="en-US" dirty="0"/>
              <a:t>These medications seem to help prevent HAPE by dilating the pulmonary arteries. </a:t>
            </a:r>
          </a:p>
          <a:p>
            <a:pPr marL="228600" lvl="1">
              <a:spcBef>
                <a:spcPts val="1500"/>
              </a:spcBef>
            </a:pPr>
            <a:r>
              <a:rPr lang="en-US" dirty="0"/>
              <a:t>Nifedipine (Adalat) has also been used in the prevention of HAPE in people susceptible to high-altitude illness.</a:t>
            </a:r>
          </a:p>
          <a:p>
            <a:endParaRPr lang="en-US" dirty="0"/>
          </a:p>
          <a:p>
            <a:pPr lvl="1"/>
            <a:endParaRPr lang="en-US"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28-4</a:t>
            </a:r>
          </a:p>
        </p:txBody>
      </p:sp>
    </p:spTree>
    <p:extLst>
      <p:ext uri="{BB962C8B-B14F-4D97-AF65-F5344CB8AC3E}">
        <p14:creationId xmlns:p14="http://schemas.microsoft.com/office/powerpoint/2010/main" val="2133940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422031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85665-3450-4480-8397-605A2DED9A89}"/>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536FB9B9-51B2-4839-96E8-AAC58302863D}"/>
              </a:ext>
            </a:extLst>
          </p:cNvPr>
          <p:cNvSpPr>
            <a:spLocks noGrp="1"/>
          </p:cNvSpPr>
          <p:nvPr>
            <p:ph type="body" idx="1"/>
          </p:nvPr>
        </p:nvSpPr>
        <p:spPr/>
        <p:txBody>
          <a:bodyPr/>
          <a:lstStyle/>
          <a:p>
            <a:pPr marR="0" lvl="0" rtl="0"/>
            <a:r>
              <a:rPr lang="en-US" u="none" strike="noStrike" baseline="0" dirty="0"/>
              <a:t>The</a:t>
            </a:r>
            <a:r>
              <a:rPr lang="en-US" u="none" strike="noStrike" dirty="0"/>
              <a:t> </a:t>
            </a:r>
            <a:r>
              <a:rPr lang="en-US" u="none" strike="noStrike" baseline="0" dirty="0"/>
              <a:t>role of OEC technicians is NOT to diagnose the underlying cause of a given problem, but instead to recognize patients who have signs and symptoms of an emergent condition and quickly initiate lifesaving treatment, if needed. </a:t>
            </a:r>
          </a:p>
          <a:p>
            <a:pPr marR="0" lvl="0" rtl="0"/>
            <a:r>
              <a:rPr lang="en-US" u="none" strike="noStrike" baseline="0" dirty="0"/>
              <a:t>As with any patient, the assessment process begins with a careful examination of the ABCDs. </a:t>
            </a:r>
          </a:p>
          <a:p>
            <a:pPr lvl="2"/>
            <a:r>
              <a:rPr lang="en-US" u="none" strike="noStrike" baseline="0" dirty="0"/>
              <a:t>If a potentially emergent condition exists, initiate lifesaving treatment instead of performing a complete physical examination and refer patient to a higher level of care.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28-6</a:t>
            </a:r>
          </a:p>
        </p:txBody>
      </p:sp>
    </p:spTree>
    <p:extLst>
      <p:ext uri="{BB962C8B-B14F-4D97-AF65-F5344CB8AC3E}">
        <p14:creationId xmlns:p14="http://schemas.microsoft.com/office/powerpoint/2010/main" val="3996736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0CCD3-FBB2-400F-B59D-8AE30036877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BACA8326-DA33-4833-9C1A-0EEDA6AA5267}"/>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OEC technicians should ask patients about their medical history and symptoms using the SAMPLE acronym and the OPQRST mnemonic, respectively. </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28-6</a:t>
            </a:r>
          </a:p>
        </p:txBody>
      </p:sp>
      <p:pic>
        <p:nvPicPr>
          <p:cNvPr id="9218" name="Picture 2" descr="Photo shows a patient and two O E C technicians at an accident site, on a slope against a backdrop of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665" y="2209332"/>
            <a:ext cx="4224008" cy="289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DC5FA-9751-434F-8174-BDEBE5356147}"/>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6C935B3E-E570-40A5-844E-60DCE038D0ED}"/>
              </a:ext>
            </a:extLst>
          </p:cNvPr>
          <p:cNvSpPr>
            <a:spLocks noGrp="1"/>
          </p:cNvSpPr>
          <p:nvPr>
            <p:ph type="body" idx="1"/>
          </p:nvPr>
        </p:nvSpPr>
        <p:spPr>
          <a:xfrm>
            <a:off x="878205" y="1880431"/>
            <a:ext cx="10435590" cy="4363351"/>
          </a:xfrm>
        </p:spPr>
        <p:txBody>
          <a:bodyPr/>
          <a:lstStyle/>
          <a:p>
            <a:pPr marR="0" lvl="0" rtl="0"/>
            <a:r>
              <a:rPr lang="en-US" u="none" strike="noStrike" baseline="0" dirty="0"/>
              <a:t>Note whether patients have any underlying cardiac or respiratory conditions that could be worsened by altitude. </a:t>
            </a:r>
          </a:p>
          <a:p>
            <a:pPr marR="0" lvl="0" rtl="0"/>
            <a:r>
              <a:rPr lang="en-US" u="none" strike="noStrike" baseline="0" dirty="0"/>
              <a:t>Individuals with sleep apnea may become severely hypoxic at high altitudes.</a:t>
            </a:r>
          </a:p>
          <a:p>
            <a:pPr lvl="1"/>
            <a:r>
              <a:rPr lang="en-US" u="none" strike="noStrike" baseline="0" dirty="0"/>
              <a:t>Ask patients about this condition during your evaluation. </a:t>
            </a:r>
          </a:p>
          <a:p>
            <a:pPr marR="0" lvl="0" rtl="0"/>
            <a:r>
              <a:rPr lang="en-US" u="none" strike="noStrike" baseline="0" dirty="0"/>
              <a:t>For patients who are experiencing shortness of breath, ask if it is associated with any pain or persists during rest. </a:t>
            </a:r>
          </a:p>
          <a:p>
            <a:pPr marR="0" lvl="0" rtl="0"/>
            <a:r>
              <a:rPr lang="en-US" u="none" strike="noStrike" baseline="0" dirty="0"/>
              <a:t>Ask patients if they have ever had problems like this on previous visits to high altitude. </a:t>
            </a:r>
          </a:p>
          <a:p>
            <a:pPr marR="0" lvl="0" rtl="0"/>
            <a:r>
              <a:rPr lang="en-US" u="none" strike="noStrike" baseline="0" dirty="0"/>
              <a:t>Also ask patients if they have any AMS-related symptoms such as a headache, difficulty sleeping, nausea, vomiting, or excessive fatigue.</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28-6</a:t>
            </a:r>
          </a:p>
        </p:txBody>
      </p:sp>
    </p:spTree>
    <p:extLst>
      <p:ext uri="{BB962C8B-B14F-4D97-AF65-F5344CB8AC3E}">
        <p14:creationId xmlns:p14="http://schemas.microsoft.com/office/powerpoint/2010/main" val="333071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1CE4E-D917-45F1-8A95-64B3609FEF8E}"/>
              </a:ext>
            </a:extLst>
          </p:cNvPr>
          <p:cNvSpPr>
            <a:spLocks noGrp="1"/>
          </p:cNvSpPr>
          <p:nvPr>
            <p:ph type="title"/>
          </p:nvPr>
        </p:nvSpPr>
        <p:spPr/>
        <p:txBody>
          <a:bodyPr/>
          <a:lstStyle/>
          <a:p>
            <a:pPr marR="0" rtl="0"/>
            <a:r>
              <a:rPr lang="en-US" u="none" strike="noStrike" kern="1600" baseline="0" dirty="0"/>
              <a:t>Objectives</a:t>
            </a:r>
          </a:p>
        </p:txBody>
      </p:sp>
      <p:sp>
        <p:nvSpPr>
          <p:cNvPr id="3" name="Text Placeholder 2">
            <a:extLst>
              <a:ext uri="{FF2B5EF4-FFF2-40B4-BE49-F238E27FC236}">
                <a16:creationId xmlns:a16="http://schemas.microsoft.com/office/drawing/2014/main" xmlns="" id="{F47FC871-2AEC-4A3F-9DC8-AD383BB7EBAD}"/>
              </a:ext>
            </a:extLst>
          </p:cNvPr>
          <p:cNvSpPr>
            <a:spLocks noGrp="1"/>
          </p:cNvSpPr>
          <p:nvPr>
            <p:ph type="body" idx="1"/>
          </p:nvPr>
        </p:nvSpPr>
        <p:spPr/>
        <p:txBody>
          <a:bodyPr/>
          <a:lstStyle/>
          <a:p>
            <a:pPr lvl="0"/>
            <a:r>
              <a:rPr lang="en-US" dirty="0"/>
              <a:t>28-6 Describe how to assess a patient with altitude illness.</a:t>
            </a:r>
          </a:p>
          <a:p>
            <a:pPr lvl="1"/>
            <a:r>
              <a:rPr lang="en-US" dirty="0"/>
              <a:t>Acute mountain sickness (AMS)</a:t>
            </a:r>
          </a:p>
          <a:p>
            <a:pPr lvl="1"/>
            <a:r>
              <a:rPr lang="en-US" dirty="0"/>
              <a:t>High-altitude pulmonary edema (HAPE)</a:t>
            </a:r>
          </a:p>
          <a:p>
            <a:pPr lvl="1"/>
            <a:r>
              <a:rPr lang="en-US" dirty="0"/>
              <a:t>High-altitude cerebral edema (HACE)</a:t>
            </a:r>
          </a:p>
          <a:p>
            <a:pPr lvl="0"/>
            <a:r>
              <a:rPr lang="en-US" dirty="0"/>
              <a:t>28-7 Describe the treatment of a patient with altitude illness.</a:t>
            </a:r>
          </a:p>
          <a:p>
            <a:pPr lvl="1"/>
            <a:r>
              <a:rPr lang="en-US" dirty="0"/>
              <a:t>Acute mountain sickness (AMS)</a:t>
            </a:r>
          </a:p>
          <a:p>
            <a:pPr lvl="1"/>
            <a:r>
              <a:rPr lang="en-US" dirty="0"/>
              <a:t>High-altitude pulmonary edema (HAPE)</a:t>
            </a:r>
          </a:p>
          <a:p>
            <a:pPr lvl="1"/>
            <a:r>
              <a:rPr lang="en-US" dirty="0"/>
              <a:t>High-altitude cerebral edema (HACE)</a:t>
            </a:r>
          </a:p>
          <a:p>
            <a:endParaRPr lang="en-US" dirty="0"/>
          </a:p>
          <a:p>
            <a:pPr lvl="1"/>
            <a:endParaRPr lang="en-US" u="none" strike="noStrike" baseline="0" dirty="0"/>
          </a:p>
        </p:txBody>
      </p:sp>
      <p:sp>
        <p:nvSpPr>
          <p:cNvPr id="4" name="Cross 3"/>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9507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A0181-EB4C-45CC-A8A7-AEEA4CFD693B}"/>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47811006-486E-46C5-88A0-8BFFCDAB9745}"/>
              </a:ext>
            </a:extLst>
          </p:cNvPr>
          <p:cNvSpPr>
            <a:spLocks noGrp="1"/>
          </p:cNvSpPr>
          <p:nvPr>
            <p:ph type="body" idx="1"/>
          </p:nvPr>
        </p:nvSpPr>
        <p:spPr>
          <a:xfrm>
            <a:off x="891540" y="1805933"/>
            <a:ext cx="10435590" cy="4530211"/>
          </a:xfrm>
        </p:spPr>
        <p:txBody>
          <a:bodyPr/>
          <a:lstStyle/>
          <a:p>
            <a:r>
              <a:rPr lang="en-US" dirty="0"/>
              <a:t>P</a:t>
            </a:r>
            <a:r>
              <a:rPr lang="en-US" u="none" strike="noStrike" baseline="0" dirty="0"/>
              <a:t>lace patient into a position of comfort, which may well be an upright position that allows the person to breathe more easily. </a:t>
            </a:r>
          </a:p>
          <a:p>
            <a:r>
              <a:rPr lang="en-US" u="none" strike="noStrike" baseline="0" dirty="0"/>
              <a:t>Note whether patient appears short of breath at rest. </a:t>
            </a:r>
          </a:p>
          <a:p>
            <a:r>
              <a:rPr lang="en-US" u="none" strike="noStrike" baseline="0" dirty="0"/>
              <a:t>Inspect the conjunctivae, lips, and nail beds for discoloration or cyanosis, and the face, hands, ankles, and feet for edema. </a:t>
            </a:r>
          </a:p>
          <a:p>
            <a:r>
              <a:rPr lang="en-US" u="none" strike="noStrike" baseline="0" dirty="0"/>
              <a:t>Examine the inside of the mouth for any pink (blood-tinged) saliva or sputum. </a:t>
            </a:r>
          </a:p>
          <a:p>
            <a:r>
              <a:rPr lang="en-US" u="none" strike="noStrike" baseline="0" dirty="0"/>
              <a:t>If a stethoscope is available and you have been trained to do so, auscultate the lungs for any abnormal sounds that could indicate the presence of pulmonary edema. </a:t>
            </a:r>
          </a:p>
          <a:p>
            <a:r>
              <a:rPr lang="en-US" u="none" strike="noStrike" baseline="0" dirty="0"/>
              <a:t>See if there are any visual problems, especially a decrease in acuity.</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28-6</a:t>
            </a:r>
          </a:p>
        </p:txBody>
      </p:sp>
    </p:spTree>
    <p:extLst>
      <p:ext uri="{BB962C8B-B14F-4D97-AF65-F5344CB8AC3E}">
        <p14:creationId xmlns:p14="http://schemas.microsoft.com/office/powerpoint/2010/main" val="842403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35FBD1-7789-4CB5-8D77-C3934DF26DD2}"/>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2B01A421-FF69-4E17-B1D1-B306188FF805}"/>
              </a:ext>
            </a:extLst>
          </p:cNvPr>
          <p:cNvSpPr>
            <a:spLocks noGrp="1"/>
          </p:cNvSpPr>
          <p:nvPr>
            <p:ph type="body" idx="1"/>
          </p:nvPr>
        </p:nvSpPr>
        <p:spPr/>
        <p:txBody>
          <a:bodyPr/>
          <a:lstStyle/>
          <a:p>
            <a:pPr marR="0" lvl="0" rtl="0"/>
            <a:r>
              <a:rPr lang="en-US" sz="2400" u="none" strike="noStrike" baseline="0" dirty="0"/>
              <a:t>Complete the physical exam by thoroughly palpating the body for areas of tenderness or swelling, and by assessing distal skin temperature, circulation, movement, and sensation. </a:t>
            </a:r>
          </a:p>
          <a:p>
            <a:pPr lvl="1"/>
            <a:r>
              <a:rPr lang="en-US" sz="2400" u="none" strike="noStrike" baseline="0" dirty="0"/>
              <a:t>For patients who are complaining of symptoms that suggest AMS or HACE, attempt to assess them for ataxia by asking them to walk a straight line, heel to toe. </a:t>
            </a:r>
          </a:p>
          <a:p>
            <a:pPr lvl="1"/>
            <a:r>
              <a:rPr lang="en-US" sz="2400" u="none" strike="noStrike" baseline="0" dirty="0"/>
              <a:t>Evidence of unsteadiness or an inability to maintain balance at high altitude suggests HACE, which requires immediate treatment.</a:t>
            </a:r>
          </a:p>
          <a:p>
            <a:pPr lvl="1"/>
            <a:r>
              <a:rPr lang="en-US" sz="2400" u="none" strike="noStrike" baseline="0" dirty="0"/>
              <a:t>Perform reassessments, including serial sets of vital signs, as needed.</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28-6</a:t>
            </a:r>
          </a:p>
        </p:txBody>
      </p:sp>
    </p:spTree>
    <p:extLst>
      <p:ext uri="{BB962C8B-B14F-4D97-AF65-F5344CB8AC3E}">
        <p14:creationId xmlns:p14="http://schemas.microsoft.com/office/powerpoint/2010/main" val="346840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29971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D0A06-1003-4CA4-900C-6F9B3D4AD6DD}"/>
              </a:ext>
            </a:extLst>
          </p:cNvPr>
          <p:cNvSpPr>
            <a:spLocks noGrp="1"/>
          </p:cNvSpPr>
          <p:nvPr>
            <p:ph type="title"/>
          </p:nvPr>
        </p:nvSpPr>
        <p:spPr/>
        <p:txBody>
          <a:bodyPr/>
          <a:lstStyle/>
          <a:p>
            <a:pPr marR="0" rtl="0"/>
            <a:r>
              <a:rPr lang="en-US" b="1" i="0" u="none" strike="noStrike" kern="1600" baseline="0" dirty="0"/>
              <a:t>Management for Altitude-Related</a:t>
            </a:r>
            <a:r>
              <a:rPr lang="en-US" kern="1600" dirty="0"/>
              <a:t> Emergencies</a:t>
            </a:r>
            <a:endParaRPr lang="en-US" b="1" i="0" u="none" strike="noStrike" kern="1600" baseline="0" dirty="0"/>
          </a:p>
        </p:txBody>
      </p:sp>
      <p:sp>
        <p:nvSpPr>
          <p:cNvPr id="3" name="Text Placeholder 2">
            <a:extLst>
              <a:ext uri="{FF2B5EF4-FFF2-40B4-BE49-F238E27FC236}">
                <a16:creationId xmlns:a16="http://schemas.microsoft.com/office/drawing/2014/main" xmlns="" id="{4C5EF036-A98C-472A-B722-F9C8279A9BC7}"/>
              </a:ext>
            </a:extLst>
          </p:cNvPr>
          <p:cNvSpPr>
            <a:spLocks noGrp="1"/>
          </p:cNvSpPr>
          <p:nvPr>
            <p:ph type="body" idx="1"/>
          </p:nvPr>
        </p:nvSpPr>
        <p:spPr>
          <a:xfrm>
            <a:off x="863831" y="2034534"/>
            <a:ext cx="5232169" cy="4383984"/>
          </a:xfrm>
        </p:spPr>
        <p:txBody>
          <a:bodyPr/>
          <a:lstStyle/>
          <a:p>
            <a:pPr marR="0" lvl="0" rtl="0"/>
            <a:r>
              <a:rPr lang="en-US" u="none" strike="noStrike" baseline="0" dirty="0"/>
              <a:t>The treatment of patients who present with a suspected altitude-related disorder is generally supportive in nature, and early recognition is the key to a successful outcome. </a:t>
            </a:r>
          </a:p>
          <a:p>
            <a:pPr marR="0" lvl="0" rtl="0"/>
            <a:r>
              <a:rPr lang="en-US" u="none" strike="noStrike" baseline="0" dirty="0"/>
              <a:t>The fundamental treatment for all cases of altitude illness is to descend to a lower elevation. </a:t>
            </a:r>
          </a:p>
          <a:p>
            <a:pPr lvl="1"/>
            <a:r>
              <a:rPr lang="en-US" u="none" strike="noStrike" baseline="0" dirty="0"/>
              <a:t>Depending on the severity of symptoms, descent may need to be done urgently. </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8" name="TextBox 7"/>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pic>
        <p:nvPicPr>
          <p:cNvPr id="10242" name="Picture 2" descr="Photo shows a patient covered with a reflective blanket and oxygen administered by an O E C technician crouched at the side of the patient in the s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611" y="2281775"/>
            <a:ext cx="3942146" cy="262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67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73216-81FB-4367-9704-E889A24DDAD6}"/>
              </a:ext>
            </a:extLst>
          </p:cNvPr>
          <p:cNvSpPr>
            <a:spLocks noGrp="1"/>
          </p:cNvSpPr>
          <p:nvPr>
            <p:ph type="title"/>
          </p:nvPr>
        </p:nvSpPr>
        <p:spPr/>
        <p:txBody>
          <a:bodyPr/>
          <a:lstStyle/>
          <a:p>
            <a:pPr marR="0" rtl="0"/>
            <a:r>
              <a:rPr lang="en-US" b="1" i="0" u="none" strike="noStrike" kern="1600" baseline="0" dirty="0"/>
              <a:t>Management: General</a:t>
            </a:r>
          </a:p>
        </p:txBody>
      </p:sp>
      <p:sp>
        <p:nvSpPr>
          <p:cNvPr id="3" name="Text Placeholder 2">
            <a:extLst>
              <a:ext uri="{FF2B5EF4-FFF2-40B4-BE49-F238E27FC236}">
                <a16:creationId xmlns:a16="http://schemas.microsoft.com/office/drawing/2014/main" xmlns="" id="{468FE3BA-9F0C-4A5C-B5CE-B24199F91C78}"/>
              </a:ext>
            </a:extLst>
          </p:cNvPr>
          <p:cNvSpPr>
            <a:spLocks noGrp="1"/>
          </p:cNvSpPr>
          <p:nvPr>
            <p:ph type="body" idx="1"/>
          </p:nvPr>
        </p:nvSpPr>
        <p:spPr/>
        <p:txBody>
          <a:bodyPr/>
          <a:lstStyle/>
          <a:p>
            <a:pPr marR="0" lvl="0" rtl="0"/>
            <a:r>
              <a:rPr lang="en-US" sz="2400" u="none" strike="noStrike" baseline="0" dirty="0"/>
              <a:t>General Management:</a:t>
            </a:r>
          </a:p>
          <a:p>
            <a:pPr lvl="1"/>
            <a:r>
              <a:rPr lang="en-US" sz="2400" u="none" strike="noStrike" baseline="0" dirty="0"/>
              <a:t>Initial treatment for all altitude-related illnesses includes correcting any problems involving the ABCDs and placing patients into a position of comfort.</a:t>
            </a:r>
          </a:p>
          <a:p>
            <a:pPr lvl="2"/>
            <a:r>
              <a:rPr lang="en-US" sz="2000" u="none" strike="noStrike" baseline="0" dirty="0"/>
              <a:t>Immediate administration of high-flow oxygen via nonrebreather mask keeping the oxygen saturation between 94 and 99%, especially when combined with rapid descent to a lower elevation, can be lifesaving. </a:t>
            </a:r>
          </a:p>
          <a:p>
            <a:pPr lvl="1"/>
            <a:r>
              <a:rPr lang="en-US" sz="2400" dirty="0"/>
              <a:t>Keep patients warm by using jackets, blankets, reflective blankets, or sleeping bags as necessary because cold stress elevates pulmonary pressures, decreases peripheral blood flow, and can worsen shock. </a:t>
            </a:r>
          </a:p>
          <a:p>
            <a:pPr lvl="1"/>
            <a:endParaRPr lang="en-US"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spTree>
    <p:extLst>
      <p:ext uri="{BB962C8B-B14F-4D97-AF65-F5344CB8AC3E}">
        <p14:creationId xmlns:p14="http://schemas.microsoft.com/office/powerpoint/2010/main" val="3365379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A1D2F-DCC1-41B8-A65D-4138D93C68FC}"/>
              </a:ext>
            </a:extLst>
          </p:cNvPr>
          <p:cNvSpPr>
            <a:spLocks noGrp="1"/>
          </p:cNvSpPr>
          <p:nvPr>
            <p:ph type="title"/>
          </p:nvPr>
        </p:nvSpPr>
        <p:spPr>
          <a:xfrm>
            <a:off x="-9236" y="121033"/>
            <a:ext cx="12192000" cy="1002089"/>
          </a:xfrm>
        </p:spPr>
        <p:txBody>
          <a:bodyPr/>
          <a:lstStyle/>
          <a:p>
            <a:pPr marR="0" rtl="0"/>
            <a:r>
              <a:rPr lang="en-US" b="1" i="0" u="none" strike="noStrike" kern="1600" baseline="0" dirty="0"/>
              <a:t>Management: General</a:t>
            </a:r>
          </a:p>
        </p:txBody>
      </p:sp>
      <p:sp>
        <p:nvSpPr>
          <p:cNvPr id="3" name="Text Placeholder 2">
            <a:extLst>
              <a:ext uri="{FF2B5EF4-FFF2-40B4-BE49-F238E27FC236}">
                <a16:creationId xmlns:a16="http://schemas.microsoft.com/office/drawing/2014/main" xmlns="" id="{656AAA62-38BD-45F9-A50D-E3BF0C45FECA}"/>
              </a:ext>
            </a:extLst>
          </p:cNvPr>
          <p:cNvSpPr>
            <a:spLocks noGrp="1"/>
          </p:cNvSpPr>
          <p:nvPr>
            <p:ph type="body" idx="1"/>
          </p:nvPr>
        </p:nvSpPr>
        <p:spPr>
          <a:xfrm>
            <a:off x="891540" y="2533650"/>
            <a:ext cx="10435590" cy="3656267"/>
          </a:xfrm>
        </p:spPr>
        <p:txBody>
          <a:bodyPr/>
          <a:lstStyle/>
          <a:p>
            <a:pPr marR="0" lvl="0" rtl="0"/>
            <a:r>
              <a:rPr lang="en-US" sz="2400" u="none" strike="noStrike" baseline="0" dirty="0"/>
              <a:t>Anticipate vomiting and be ready to clear the airway by removing the oxygen mask and turning patients onto their sides. </a:t>
            </a:r>
          </a:p>
          <a:p>
            <a:pPr marR="0" lvl="0" rtl="0"/>
            <a:r>
              <a:rPr lang="en-US" sz="2400" u="none" strike="noStrike" baseline="0" dirty="0"/>
              <a:t>Suction the airway as needed.</a:t>
            </a:r>
          </a:p>
          <a:p>
            <a:r>
              <a:rPr lang="en-US" sz="2400" dirty="0"/>
              <a:t>Continue to monitor vital signs and prepare for transport because all patients with serious altitude illness require further evaluation and treatment at a definitive-care facility.</a:t>
            </a:r>
          </a:p>
          <a:p>
            <a:pPr marR="0" lvl="0" rtl="0"/>
            <a:endParaRPr lang="en-US" sz="2400"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spTree>
    <p:extLst>
      <p:ext uri="{BB962C8B-B14F-4D97-AF65-F5344CB8AC3E}">
        <p14:creationId xmlns:p14="http://schemas.microsoft.com/office/powerpoint/2010/main" val="183823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274D1-F272-415A-8C8E-2F3E09AAE5D8}"/>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Acute Mountain Sickness</a:t>
            </a:r>
            <a:endParaRPr lang="en-US" b="1" i="0" u="none" strike="noStrike" kern="1600" baseline="0" dirty="0"/>
          </a:p>
        </p:txBody>
      </p:sp>
      <p:sp>
        <p:nvSpPr>
          <p:cNvPr id="3" name="Text Placeholder 2">
            <a:extLst>
              <a:ext uri="{FF2B5EF4-FFF2-40B4-BE49-F238E27FC236}">
                <a16:creationId xmlns:a16="http://schemas.microsoft.com/office/drawing/2014/main" xmlns="" id="{037D19DA-992E-4947-8814-D4E6C4318972}"/>
              </a:ext>
            </a:extLst>
          </p:cNvPr>
          <p:cNvSpPr>
            <a:spLocks noGrp="1"/>
          </p:cNvSpPr>
          <p:nvPr>
            <p:ph type="body" idx="1"/>
          </p:nvPr>
        </p:nvSpPr>
        <p:spPr>
          <a:xfrm>
            <a:off x="878205" y="1805933"/>
            <a:ext cx="10435590" cy="4474187"/>
          </a:xfrm>
        </p:spPr>
        <p:txBody>
          <a:bodyPr/>
          <a:lstStyle/>
          <a:p>
            <a:r>
              <a:rPr lang="en-US" u="none" strike="noStrike" baseline="0" dirty="0"/>
              <a:t>Treatment of AMS centers on treating symptoms, halting ascent, and waiting for altitude acclimatization to improve, which can take 12 hours to several days. </a:t>
            </a:r>
          </a:p>
          <a:p>
            <a:r>
              <a:rPr lang="en-US" u="none" strike="noStrike" baseline="0" dirty="0"/>
              <a:t>In all cases, minimize exertion to prevent the worsening of symptoms.</a:t>
            </a:r>
          </a:p>
          <a:p>
            <a:r>
              <a:rPr lang="en-US" u="none" strike="noStrike" baseline="0" dirty="0"/>
              <a:t>High-flow oxygen, keeping the oxygen saturation between 94 and 99%, is particularly effective and can ease other symptoms such as headache and nausea. </a:t>
            </a:r>
          </a:p>
          <a:p>
            <a:pPr lvl="0"/>
            <a:r>
              <a:rPr lang="en-US" dirty="0"/>
              <a:t>All other treatment is symptom based.</a:t>
            </a:r>
          </a:p>
          <a:p>
            <a:pPr lvl="0"/>
            <a:r>
              <a:rPr lang="en-US" dirty="0"/>
              <a:t>For headache, which is a tell-tale sign of AMS, patients may self-administer conventional analgesics such as acetaminophen or ibuprofen.</a:t>
            </a:r>
          </a:p>
          <a:p>
            <a:pPr lvl="0"/>
            <a:r>
              <a:rPr lang="en-US" dirty="0"/>
              <a:t>If symptoms do not resolve, descent is indicated.</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spTree>
    <p:extLst>
      <p:ext uri="{BB962C8B-B14F-4D97-AF65-F5344CB8AC3E}">
        <p14:creationId xmlns:p14="http://schemas.microsoft.com/office/powerpoint/2010/main" val="961077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7B438-D22C-4B35-9C81-1BF0193F323F}"/>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High-Altitude Pulmonary Edema</a:t>
            </a:r>
            <a:endParaRPr lang="en-US" b="1" i="0" u="none" strike="noStrike" kern="1600" baseline="0" dirty="0"/>
          </a:p>
        </p:txBody>
      </p:sp>
      <p:sp>
        <p:nvSpPr>
          <p:cNvPr id="3" name="Text Placeholder 2">
            <a:extLst>
              <a:ext uri="{FF2B5EF4-FFF2-40B4-BE49-F238E27FC236}">
                <a16:creationId xmlns:a16="http://schemas.microsoft.com/office/drawing/2014/main" xmlns="" id="{1C419102-B325-42F8-847A-2AD061539920}"/>
              </a:ext>
            </a:extLst>
          </p:cNvPr>
          <p:cNvSpPr>
            <a:spLocks noGrp="1"/>
          </p:cNvSpPr>
          <p:nvPr>
            <p:ph type="body" idx="1"/>
          </p:nvPr>
        </p:nvSpPr>
        <p:spPr/>
        <p:txBody>
          <a:bodyPr/>
          <a:lstStyle/>
          <a:p>
            <a:r>
              <a:rPr lang="en-US" u="none" strike="noStrike" baseline="0" dirty="0"/>
              <a:t>If oxygen is scarce or unavailable, the emergent treatment for HAPE is rapid descent to an elevation that is at least 1,500 to 3,000 feet lower than the elevation at which symptoms were first observed.</a:t>
            </a:r>
          </a:p>
          <a:p>
            <a:r>
              <a:rPr lang="en-US" u="none" strike="noStrike" baseline="0" dirty="0"/>
              <a:t>Unless there is no other way, avoid self-evacuation because it increases respiratory demands. </a:t>
            </a:r>
          </a:p>
          <a:p>
            <a:r>
              <a:rPr lang="en-US" u="none" strike="noStrike" baseline="0" dirty="0"/>
              <a:t>Patients should be transported in a sitting position to a lower elevation as rapidly as possible. </a:t>
            </a:r>
          </a:p>
          <a:p>
            <a:r>
              <a:rPr lang="en-US" u="none" strike="noStrike" baseline="0" dirty="0"/>
              <a:t>Rescue groups should make delivery of oxygen to patient a top priority.</a:t>
            </a:r>
          </a:p>
        </p:txBody>
      </p:sp>
      <p:pic>
        <p:nvPicPr>
          <p:cNvPr id="8" name="Picture 7"/>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spTree>
    <p:extLst>
      <p:ext uri="{BB962C8B-B14F-4D97-AF65-F5344CB8AC3E}">
        <p14:creationId xmlns:p14="http://schemas.microsoft.com/office/powerpoint/2010/main" val="1643401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3827F-D857-4E00-886F-3585D0EA3E65}"/>
              </a:ext>
            </a:extLst>
          </p:cNvPr>
          <p:cNvSpPr>
            <a:spLocks noGrp="1"/>
          </p:cNvSpPr>
          <p:nvPr>
            <p:ph type="title"/>
          </p:nvPr>
        </p:nvSpPr>
        <p:spPr>
          <a:xfrm>
            <a:off x="0" y="121033"/>
            <a:ext cx="12192000" cy="1002089"/>
          </a:xfrm>
        </p:spPr>
        <p:txBody>
          <a:bodyPr anchor="ctr">
            <a:normAutofit/>
          </a:bodyPr>
          <a:lstStyle/>
          <a:p>
            <a:r>
              <a:rPr lang="en-US" kern="1600" dirty="0"/>
              <a:t>Management: High-Altitude Pulmonary Edema</a:t>
            </a:r>
            <a:endParaRPr lang="en-US" b="1" i="0" u="none" strike="noStrike" kern="1600" baseline="0" dirty="0"/>
          </a:p>
        </p:txBody>
      </p:sp>
      <p:sp>
        <p:nvSpPr>
          <p:cNvPr id="3" name="Text Placeholder 2">
            <a:extLst>
              <a:ext uri="{FF2B5EF4-FFF2-40B4-BE49-F238E27FC236}">
                <a16:creationId xmlns:a16="http://schemas.microsoft.com/office/drawing/2014/main" xmlns="" id="{2B4A1D0D-B6C4-437A-9969-8B79630DC931}"/>
              </a:ext>
            </a:extLst>
          </p:cNvPr>
          <p:cNvSpPr>
            <a:spLocks noGrp="1"/>
          </p:cNvSpPr>
          <p:nvPr>
            <p:ph sz="half" idx="1"/>
          </p:nvPr>
        </p:nvSpPr>
        <p:spPr>
          <a:xfrm>
            <a:off x="914400" y="2209800"/>
            <a:ext cx="4855464" cy="3980688"/>
          </a:xfrm>
        </p:spPr>
        <p:txBody>
          <a:bodyPr>
            <a:normAutofit/>
          </a:bodyPr>
          <a:lstStyle/>
          <a:p>
            <a:pPr marR="0" lvl="0" rtl="0"/>
            <a:r>
              <a:rPr lang="en-US" u="none" strike="noStrike" baseline="0" dirty="0"/>
              <a:t>If unlimited oxygen is available, descent may be delayed for rescuer safety</a:t>
            </a:r>
            <a:r>
              <a:rPr lang="en-US" u="none" strike="noStrike" dirty="0"/>
              <a:t> </a:t>
            </a:r>
            <a:r>
              <a:rPr lang="en-US" u="none" strike="noStrike" baseline="0" dirty="0"/>
              <a:t>because oxygen immediately reduces pulmonary arterial blood pressure.</a:t>
            </a:r>
          </a:p>
          <a:p>
            <a:pPr marR="0" lvl="0" rtl="0"/>
            <a:r>
              <a:rPr lang="en-US" u="none" strike="noStrike" baseline="0" dirty="0"/>
              <a:t> In severe cases, the use of specialized devices such as a </a:t>
            </a:r>
            <a:r>
              <a:rPr lang="en-US" u="dbl" strike="noStrike" dirty="0">
                <a:solidFill>
                  <a:srgbClr val="FF0000"/>
                </a:solidFill>
              </a:rPr>
              <a:t>Gamow bag</a:t>
            </a:r>
            <a:r>
              <a:rPr lang="en-US" strike="noStrike" dirty="0">
                <a:solidFill>
                  <a:srgbClr val="FF0000"/>
                </a:solidFill>
              </a:rPr>
              <a:t> </a:t>
            </a:r>
            <a:r>
              <a:rPr lang="en-US" u="none" strike="noStrike" baseline="0" dirty="0"/>
              <a:t>can be lifesaving. </a:t>
            </a:r>
          </a:p>
        </p:txBody>
      </p:sp>
      <p:pic>
        <p:nvPicPr>
          <p:cNvPr id="10" name="Picture 9"/>
          <p:cNvPicPr>
            <a:picLocks noChangeAspect="1"/>
          </p:cNvPicPr>
          <p:nvPr/>
        </p:nvPicPr>
        <p:blipFill>
          <a:blip r:embed="rId2"/>
          <a:stretch>
            <a:fillRect/>
          </a:stretch>
        </p:blipFill>
        <p:spPr>
          <a:xfrm>
            <a:off x="10200673" y="440311"/>
            <a:ext cx="1359526" cy="1365622"/>
          </a:xfrm>
          <a:prstGeom prst="rect">
            <a:avLst/>
          </a:prstGeom>
        </p:spPr>
      </p:pic>
      <p:sp>
        <p:nvSpPr>
          <p:cNvPr id="11" name="TextBox 10"/>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pic>
        <p:nvPicPr>
          <p:cNvPr id="11266" name="Picture 2" descr="Photo shows a gamow bag being filled with oxygen by an O E C technic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615" y="2311068"/>
            <a:ext cx="4131058" cy="256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9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3827F-D857-4E00-886F-3585D0EA3E65}"/>
              </a:ext>
            </a:extLst>
          </p:cNvPr>
          <p:cNvSpPr>
            <a:spLocks noGrp="1"/>
          </p:cNvSpPr>
          <p:nvPr>
            <p:ph type="title"/>
          </p:nvPr>
        </p:nvSpPr>
        <p:spPr/>
        <p:txBody>
          <a:bodyPr/>
          <a:lstStyle/>
          <a:p>
            <a:r>
              <a:rPr lang="en-US" kern="1600" dirty="0"/>
              <a:t>Management: High-Altitude Pulmonary Edema</a:t>
            </a:r>
            <a:endParaRPr lang="en-US" b="1" i="0" u="none" strike="noStrike" kern="1600" baseline="0" dirty="0"/>
          </a:p>
        </p:txBody>
      </p:sp>
      <p:sp>
        <p:nvSpPr>
          <p:cNvPr id="3" name="Text Placeholder 2">
            <a:extLst>
              <a:ext uri="{FF2B5EF4-FFF2-40B4-BE49-F238E27FC236}">
                <a16:creationId xmlns:a16="http://schemas.microsoft.com/office/drawing/2014/main" xmlns="" id="{2B4A1D0D-B6C4-437A-9969-8B79630DC931}"/>
              </a:ext>
            </a:extLst>
          </p:cNvPr>
          <p:cNvSpPr>
            <a:spLocks noGrp="1"/>
          </p:cNvSpPr>
          <p:nvPr>
            <p:ph type="body" idx="1"/>
          </p:nvPr>
        </p:nvSpPr>
        <p:spPr/>
        <p:txBody>
          <a:bodyPr/>
          <a:lstStyle/>
          <a:p>
            <a:r>
              <a:rPr lang="en-US" sz="2600" u="none" strike="noStrike" baseline="0" dirty="0"/>
              <a:t>Following evacuation to a lower altitude, patients should be transported to a hospital for further evaluation and treatment, which typically consists of rest and supplemental oxygen.</a:t>
            </a:r>
          </a:p>
          <a:p>
            <a:pPr lvl="1"/>
            <a:r>
              <a:rPr lang="en-US" sz="2200" u="none" strike="noStrike" baseline="0" dirty="0"/>
              <a:t>In many cases, medications that reduce pulmonary blood pressure may be administered. </a:t>
            </a:r>
          </a:p>
          <a:p>
            <a:pPr lvl="1"/>
            <a:r>
              <a:rPr lang="en-US" sz="2200" u="none" strike="noStrike" baseline="0" dirty="0"/>
              <a:t>Upon release from the hospital, patients are advised to resume normal activities gradually and are warned that it can take up to 2 weeks to recover their strength completely.</a:t>
            </a:r>
          </a:p>
        </p:txBody>
      </p:sp>
      <p:pic>
        <p:nvPicPr>
          <p:cNvPr id="8" name="Picture 7"/>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spTree>
    <p:extLst>
      <p:ext uri="{BB962C8B-B14F-4D97-AF65-F5344CB8AC3E}">
        <p14:creationId xmlns:p14="http://schemas.microsoft.com/office/powerpoint/2010/main" val="678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a:xfrm>
            <a:off x="891540" y="2203705"/>
            <a:ext cx="10435590" cy="3144150"/>
          </a:xfrm>
        </p:spPr>
        <p:txBody>
          <a:bodyPr numCol="2"/>
          <a:lstStyle/>
          <a:p>
            <a:r>
              <a:rPr lang="en-US" dirty="0"/>
              <a:t>Acclimatization</a:t>
            </a:r>
          </a:p>
          <a:p>
            <a:r>
              <a:rPr lang="en-US" dirty="0"/>
              <a:t>Acute mountain sickness (AMS)</a:t>
            </a:r>
          </a:p>
          <a:p>
            <a:r>
              <a:rPr lang="en-US" dirty="0"/>
              <a:t>Altitude illness</a:t>
            </a:r>
          </a:p>
          <a:p>
            <a:r>
              <a:rPr lang="en-US" dirty="0"/>
              <a:t>Ataxia</a:t>
            </a:r>
          </a:p>
          <a:p>
            <a:r>
              <a:rPr lang="en-US" dirty="0"/>
              <a:t>Gamow bag</a:t>
            </a:r>
          </a:p>
          <a:p>
            <a:r>
              <a:rPr lang="en-US" dirty="0"/>
              <a:t>High-altitude cerebral edema (HACE)</a:t>
            </a:r>
          </a:p>
          <a:p>
            <a:r>
              <a:rPr lang="en-US" dirty="0"/>
              <a:t>High-altitude pulmonary edema (HAPE)</a:t>
            </a:r>
          </a:p>
          <a:p>
            <a:r>
              <a:rPr lang="en-US" dirty="0"/>
              <a:t>Hypoxemia</a:t>
            </a:r>
          </a:p>
          <a:p>
            <a:r>
              <a:rPr lang="en-US" dirty="0"/>
              <a:t>Khumbu cough</a:t>
            </a:r>
          </a:p>
          <a:p>
            <a:r>
              <a:rPr lang="en-US" dirty="0"/>
              <a:t>Sleeping altitude</a:t>
            </a:r>
          </a:p>
        </p:txBody>
      </p:sp>
    </p:spTree>
    <p:extLst>
      <p:ext uri="{BB962C8B-B14F-4D97-AF65-F5344CB8AC3E}">
        <p14:creationId xmlns:p14="http://schemas.microsoft.com/office/powerpoint/2010/main" val="2981802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31992-F884-44BE-8F5D-8616BC9542CE}"/>
              </a:ext>
            </a:extLst>
          </p:cNvPr>
          <p:cNvSpPr>
            <a:spLocks noGrp="1"/>
          </p:cNvSpPr>
          <p:nvPr>
            <p:ph type="title"/>
          </p:nvPr>
        </p:nvSpPr>
        <p:spPr/>
        <p:txBody>
          <a:bodyPr/>
          <a:lstStyle/>
          <a:p>
            <a:pPr marR="0" rtl="0"/>
            <a:r>
              <a:rPr lang="en-US" b="1" i="0" u="none" strike="noStrike" kern="1600" baseline="0" dirty="0"/>
              <a:t>Management: High-Altitude Cerebral</a:t>
            </a:r>
            <a:r>
              <a:rPr lang="en-US" b="1" i="0" u="none" strike="noStrike" kern="1600" dirty="0"/>
              <a:t> </a:t>
            </a:r>
            <a:r>
              <a:rPr lang="en-US" b="1" i="0" u="none" strike="noStrike" kern="1600" baseline="0" dirty="0"/>
              <a:t>Edema</a:t>
            </a:r>
          </a:p>
        </p:txBody>
      </p:sp>
      <p:sp>
        <p:nvSpPr>
          <p:cNvPr id="3" name="Text Placeholder 2">
            <a:extLst>
              <a:ext uri="{FF2B5EF4-FFF2-40B4-BE49-F238E27FC236}">
                <a16:creationId xmlns:a16="http://schemas.microsoft.com/office/drawing/2014/main" xmlns="" id="{9F1190CC-50AB-44F2-A787-28DAC8E1D32A}"/>
              </a:ext>
            </a:extLst>
          </p:cNvPr>
          <p:cNvSpPr>
            <a:spLocks noGrp="1"/>
          </p:cNvSpPr>
          <p:nvPr>
            <p:ph type="body" idx="1"/>
          </p:nvPr>
        </p:nvSpPr>
        <p:spPr>
          <a:xfrm>
            <a:off x="891540" y="1921164"/>
            <a:ext cx="10435590" cy="4268753"/>
          </a:xfrm>
        </p:spPr>
        <p:txBody>
          <a:bodyPr/>
          <a:lstStyle/>
          <a:p>
            <a:r>
              <a:rPr lang="en-US" u="none" strike="noStrike" baseline="0" dirty="0"/>
              <a:t>At the first sign of ataxia or a change in responsiveness, patients should be transported to a lower altitude</a:t>
            </a:r>
            <a:r>
              <a:rPr lang="en-US" u="none" strike="noStrike" dirty="0"/>
              <a:t> (decrease by </a:t>
            </a:r>
            <a:r>
              <a:rPr lang="en-US" u="none" strike="noStrike" baseline="0" dirty="0"/>
              <a:t>at least 1,500 to 3,000 feet).</a:t>
            </a:r>
          </a:p>
          <a:p>
            <a:r>
              <a:rPr lang="en-US" u="none" strike="noStrike" baseline="0" dirty="0"/>
              <a:t>High-flow oxygen should be administered immediately, if available. </a:t>
            </a:r>
          </a:p>
          <a:p>
            <a:r>
              <a:rPr lang="en-US" u="none" strike="noStrike" baseline="0" dirty="0"/>
              <a:t>If descent is not logistically possible, devices such as a Gamow bag can “buy time” until descent is possible and can significantly decrease morbidity and mortality. </a:t>
            </a:r>
          </a:p>
          <a:p>
            <a:r>
              <a:rPr lang="en-US" u="none" strike="noStrike" baseline="0" dirty="0"/>
              <a:t>All other care is supportive in nature. </a:t>
            </a:r>
          </a:p>
          <a:p>
            <a:r>
              <a:rPr lang="en-US" u="none" strike="noStrike" baseline="0" dirty="0"/>
              <a:t>Patients should be transported immediately to a hospital for definitive evaluation and treatment, which often includes the administration of steroids to reduce cerebral swelling.</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28-7</a:t>
            </a:r>
          </a:p>
        </p:txBody>
      </p:sp>
    </p:spTree>
    <p:extLst>
      <p:ext uri="{BB962C8B-B14F-4D97-AF65-F5344CB8AC3E}">
        <p14:creationId xmlns:p14="http://schemas.microsoft.com/office/powerpoint/2010/main" val="2297814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313752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732E2-7AB1-4C0B-A007-8C236F4E6EA9}"/>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AFA8E26D-45D6-4F06-B346-2693A8825F7A}"/>
              </a:ext>
            </a:extLst>
          </p:cNvPr>
          <p:cNvSpPr>
            <a:spLocks noGrp="1"/>
          </p:cNvSpPr>
          <p:nvPr>
            <p:ph type="body" idx="1"/>
          </p:nvPr>
        </p:nvSpPr>
        <p:spPr>
          <a:xfrm>
            <a:off x="878205" y="1672902"/>
            <a:ext cx="10435590" cy="3986213"/>
          </a:xfrm>
        </p:spPr>
        <p:txBody>
          <a:bodyPr/>
          <a:lstStyle/>
          <a:p>
            <a:pPr marR="0" lvl="0" rtl="0"/>
            <a:r>
              <a:rPr lang="en-US" u="none" strike="noStrike" baseline="0" dirty="0"/>
              <a:t>You are working first-aid duty in the patrol room at a resort that is at 11,000 feet above sea level when a 28-year-old woman slowly walks in complaining of shortness of breath. Noticing that she does not look well and is slightly cyanotic around her lips, you help her to the nearest stretcher. She tells you that she hasn’t felt great since arriving after her flight and driving up from sea level yesterday. She denies any chest pain but says she has a bad headache, is tired, becomes short of breath “just walking to the bathroom,” and has had a dry cough. She has no significant past medical history, has not suffered any recent trauma, and is not currently taking any prescribed medications. She appears very concerned and says, “I have never experienced anything like this in my life.”</a:t>
            </a:r>
          </a:p>
          <a:p>
            <a:pPr marR="0" lvl="0" rtl="0"/>
            <a:endParaRPr lang="en-US" u="none" strike="noStrike" baseline="0" dirty="0"/>
          </a:p>
          <a:p>
            <a:pPr marR="0" lvl="0" rtl="0"/>
            <a:r>
              <a:rPr lang="en-US" i="1" u="none" strike="noStrike" baseline="0" dirty="0"/>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1070621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48D03-E24F-4EB5-A11D-99F970094FFE}"/>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D2070C41-02C0-4BF1-9712-D69CFA31D5FE}"/>
              </a:ext>
            </a:extLst>
          </p:cNvPr>
          <p:cNvSpPr>
            <a:spLocks noGrp="1"/>
          </p:cNvSpPr>
          <p:nvPr>
            <p:ph type="body" idx="1"/>
          </p:nvPr>
        </p:nvSpPr>
        <p:spPr/>
        <p:txBody>
          <a:bodyPr/>
          <a:lstStyle/>
          <a:p>
            <a:pPr marR="0" lvl="0" rtl="0"/>
            <a:r>
              <a:rPr lang="en-US" u="none" strike="noStrike" baseline="0" dirty="0"/>
              <a:t>Upon examination of patient, you notice that her breathing is labored, even at rest. Patient appears physically fit, which she confirms by saying, “I run more than 50 miles a week.” Her heart rate is 116 beats per minute, blood pressure is 132/80 mm Hg, and respirations are 36 breaths per minute. A pulse oximeter measures patient’s oxygen saturation at 84%. The rest of the physical assessment is negative for any abnormal signs or signs of trauma.</a:t>
            </a:r>
          </a:p>
          <a:p>
            <a:pPr marR="0" lvl="0" rtl="0"/>
            <a:endParaRPr lang="en-US" u="none" strike="noStrike" baseline="0" dirty="0"/>
          </a:p>
          <a:p>
            <a:pPr marR="0" lvl="0" rtl="0"/>
            <a:r>
              <a:rPr lang="en-US" i="1" u="none" strike="noStrike" baseline="0" dirty="0"/>
              <a:t>What do you think is wrong with the patient? What should you do?</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3147081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65D60-1F40-48D0-B936-495C1B7DDD0E}"/>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FD38E14C-C254-4225-8A25-39B38875832A}"/>
              </a:ext>
            </a:extLst>
          </p:cNvPr>
          <p:cNvSpPr>
            <a:spLocks noGrp="1"/>
          </p:cNvSpPr>
          <p:nvPr>
            <p:ph type="body" idx="1"/>
          </p:nvPr>
        </p:nvSpPr>
        <p:spPr>
          <a:xfrm>
            <a:off x="878205" y="1937004"/>
            <a:ext cx="10435590" cy="3986213"/>
          </a:xfrm>
        </p:spPr>
        <p:txBody>
          <a:bodyPr/>
          <a:lstStyle/>
          <a:p>
            <a:pPr marR="0" lvl="0" rtl="0"/>
            <a:r>
              <a:rPr lang="en-US" u="none" strike="noStrike" baseline="0" dirty="0"/>
              <a:t>You are concerned that patient has early signs of HAPE. You place her on high-flow oxygen, keep her comfortable, and mobilize resources to transport her to a hospital that is approximately 1,500 feet lower than your present location. Her oxygen saturation remains at 98% by pulse oximeter. Two days later, patient’s husband stops by the patrol room and thanks you “for taking such great care of my wife.” He reports that her symptoms completely resolved within a day after descent and administration of supplemental oxygen. He further states that his wife was advised to either avoid going to a high altitude or to ascend more slowly on her next trip to a high elevation. She also was encouraged to speak with her private physician about using a prophylactic medication that can help prevent future episodes of HAPE.</a:t>
            </a:r>
          </a:p>
        </p:txBody>
      </p:sp>
    </p:spTree>
    <p:extLst>
      <p:ext uri="{BB962C8B-B14F-4D97-AF65-F5344CB8AC3E}">
        <p14:creationId xmlns:p14="http://schemas.microsoft.com/office/powerpoint/2010/main" val="53414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9256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C6641-BFB2-42BF-8180-CB16135CE36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A2019735-BE69-4FA5-BC93-4A2BCA47C0CA}"/>
              </a:ext>
            </a:extLst>
          </p:cNvPr>
          <p:cNvSpPr>
            <a:spLocks noGrp="1"/>
          </p:cNvSpPr>
          <p:nvPr>
            <p:ph sz="half" idx="1"/>
          </p:nvPr>
        </p:nvSpPr>
        <p:spPr>
          <a:xfrm>
            <a:off x="914400" y="1632502"/>
            <a:ext cx="4855464" cy="4729436"/>
          </a:xfrm>
        </p:spPr>
        <p:txBody>
          <a:bodyPr>
            <a:normAutofit lnSpcReduction="10000"/>
          </a:bodyPr>
          <a:lstStyle/>
          <a:p>
            <a:pPr marR="0" lvl="0" rtl="0"/>
            <a:r>
              <a:rPr lang="en-US" u="none" strike="noStrike" baseline="0" dirty="0"/>
              <a:t>Snow sports enthusiasts, hikers, and sightseers have many opportunities to enjoy high-altitude activities. </a:t>
            </a:r>
          </a:p>
          <a:p>
            <a:pPr lvl="0"/>
            <a:r>
              <a:rPr lang="en-US" dirty="0"/>
              <a:t>Unsuspecting or unprepared people can quickly experience a miserable or even life-threatening event that includes intense headaches, breathing difficulty, coughing spells, pulmonary edema, coma-inducing brain swelling, or even death. </a:t>
            </a:r>
          </a:p>
          <a:p>
            <a:pPr lvl="0"/>
            <a:r>
              <a:rPr lang="en-US" dirty="0"/>
              <a:t>Even hardy recreationalists are at risk. </a:t>
            </a:r>
          </a:p>
          <a:p>
            <a:pPr marR="0" lvl="0" rtl="0"/>
            <a:endParaRPr lang="en-US" u="none" strike="noStrike" baseline="0" dirty="0"/>
          </a:p>
        </p:txBody>
      </p:sp>
      <p:pic>
        <p:nvPicPr>
          <p:cNvPr id="1026" name="Picture 2" descr="Photo shows Mt. Ev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769" y="1986514"/>
            <a:ext cx="4791184" cy="298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5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EF800-3E86-413D-8A93-AE11CA61DFE2}"/>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947FD93C-EF11-4C52-84CC-D9BF93D979B9}"/>
              </a:ext>
            </a:extLst>
          </p:cNvPr>
          <p:cNvSpPr>
            <a:spLocks noGrp="1"/>
          </p:cNvSpPr>
          <p:nvPr>
            <p:ph type="body" idx="1"/>
          </p:nvPr>
        </p:nvSpPr>
        <p:spPr/>
        <p:txBody>
          <a:bodyPr/>
          <a:lstStyle/>
          <a:p>
            <a:pPr lvl="0"/>
            <a:r>
              <a:rPr lang="en-US" dirty="0"/>
              <a:t>Altitude illness can affect up to 30% of visitors to the high-altitude resorts of the Rocky Mountains. </a:t>
            </a:r>
          </a:p>
          <a:p>
            <a:pPr lvl="0"/>
            <a:r>
              <a:rPr lang="en-US" dirty="0"/>
              <a:t>Fifty percent of all hikers and climbers in the Himalayas suffer from some form of altitude illness.</a:t>
            </a:r>
            <a:endParaRPr lang="en-US" u="none" strike="noStrike" baseline="0" dirty="0"/>
          </a:p>
          <a:p>
            <a:pPr marR="0" lvl="0" rtl="0"/>
            <a:r>
              <a:rPr lang="en-US" u="none" strike="noStrike" baseline="0" dirty="0"/>
              <a:t>OEC technicians who work in high-altitude mountain resorts may encounter patients who are suffering from an altitude-related illness.</a:t>
            </a:r>
          </a:p>
          <a:p>
            <a:pPr lvl="1"/>
            <a:r>
              <a:rPr lang="en-US" u="none" strike="noStrike" baseline="0" dirty="0"/>
              <a:t>Need to learn to recognize the signs and symptoms of acute altitude illnesses and know how to provide prompt, appropriate treatment</a:t>
            </a:r>
          </a:p>
        </p:txBody>
      </p:sp>
    </p:spTree>
    <p:extLst>
      <p:ext uri="{BB962C8B-B14F-4D97-AF65-F5344CB8AC3E}">
        <p14:creationId xmlns:p14="http://schemas.microsoft.com/office/powerpoint/2010/main" val="6093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Altitude Physiology</a:t>
            </a:r>
          </a:p>
        </p:txBody>
      </p:sp>
    </p:spTree>
    <p:extLst>
      <p:ext uri="{BB962C8B-B14F-4D97-AF65-F5344CB8AC3E}">
        <p14:creationId xmlns:p14="http://schemas.microsoft.com/office/powerpoint/2010/main" val="258779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3681</Words>
  <Application>Microsoft Office PowerPoint</Application>
  <PresentationFormat>Widescreen</PresentationFormat>
  <Paragraphs>301</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Black</vt:lpstr>
      <vt:lpstr>Arial Narrow</vt:lpstr>
      <vt:lpstr>Calibri</vt:lpstr>
      <vt:lpstr>Wingdings</vt:lpstr>
      <vt:lpstr>Educational subjects 16x9</vt:lpstr>
      <vt:lpstr>Altitude-Related Emergencies</vt:lpstr>
      <vt:lpstr>The following presentation will utilize two symbols to identify material necessary for an OEC Technician to comprehend:</vt:lpstr>
      <vt:lpstr>Objectives</vt:lpstr>
      <vt:lpstr>Objectives</vt:lpstr>
      <vt:lpstr>Key Terms</vt:lpstr>
      <vt:lpstr>PowerPoint Presentation</vt:lpstr>
      <vt:lpstr>Chapter Overview </vt:lpstr>
      <vt:lpstr>Chapter Overview </vt:lpstr>
      <vt:lpstr>PowerPoint Presentation</vt:lpstr>
      <vt:lpstr>Altitude</vt:lpstr>
      <vt:lpstr>Altitude Physiology</vt:lpstr>
      <vt:lpstr>Altitude Physiology</vt:lpstr>
      <vt:lpstr>Altitude Acclimatization</vt:lpstr>
      <vt:lpstr>Altitude Acclimatization</vt:lpstr>
      <vt:lpstr>Altitude Acclimatization</vt:lpstr>
      <vt:lpstr>Altitude Acclimatization</vt:lpstr>
      <vt:lpstr>Factors in the Severity of Altitude</vt:lpstr>
      <vt:lpstr>PowerPoint Presentation</vt:lpstr>
      <vt:lpstr>Acute Mountain Sickness (AMS)</vt:lpstr>
      <vt:lpstr>Acute Mountain Sickness</vt:lpstr>
      <vt:lpstr>Acute Mountain Sickness</vt:lpstr>
      <vt:lpstr>High-Altitude Pulmonary Edema (HAPE)</vt:lpstr>
      <vt:lpstr>High-Altitude Pulmonary Edema</vt:lpstr>
      <vt:lpstr>High-Altitude Pulmonary Edema</vt:lpstr>
      <vt:lpstr>High-Altitude Pulmonary Edema</vt:lpstr>
      <vt:lpstr>High-Altitude Cerebral Edema (HACE)</vt:lpstr>
      <vt:lpstr>High-Altitude Cerebral Edema</vt:lpstr>
      <vt:lpstr>High-Altitude Cerebral Edema</vt:lpstr>
      <vt:lpstr>Khumbu Cough</vt:lpstr>
      <vt:lpstr>PowerPoint Presentation</vt:lpstr>
      <vt:lpstr>Prevention of Altitude Illnesses</vt:lpstr>
      <vt:lpstr>Prevention of Altitude Illnesses</vt:lpstr>
      <vt:lpstr>Prevention of Altitude Illnesses</vt:lpstr>
      <vt:lpstr>Prevention of Altitude Illnesses: Medications</vt:lpstr>
      <vt:lpstr>Prevention of Altitude Illnesses: Medications</vt:lpstr>
      <vt:lpstr>PowerPoint Presentation</vt:lpstr>
      <vt:lpstr>Patient Assessment</vt:lpstr>
      <vt:lpstr>Patient Assessment</vt:lpstr>
      <vt:lpstr>Patient Assessment</vt:lpstr>
      <vt:lpstr>Patient Assessment</vt:lpstr>
      <vt:lpstr>Patient Assessment</vt:lpstr>
      <vt:lpstr>PowerPoint Presentation</vt:lpstr>
      <vt:lpstr>Management for Altitude-Related Emergencies</vt:lpstr>
      <vt:lpstr>Management: General</vt:lpstr>
      <vt:lpstr>Management: General</vt:lpstr>
      <vt:lpstr>Management: Acute Mountain Sickness</vt:lpstr>
      <vt:lpstr>Management: High-Altitude Pulmonary Edema</vt:lpstr>
      <vt:lpstr>Management: High-Altitude Pulmonary Edema</vt:lpstr>
      <vt:lpstr>Management: High-Altitude Pulmonary Edema</vt:lpstr>
      <vt:lpstr>Management: High-Altitude Cerebral Edema</vt:lpstr>
      <vt:lpstr>PowerPoint Presentation</vt:lpstr>
      <vt:lpstr>CASE PRESENTATION</vt:lpstr>
      <vt:lpstr>CASE UPDATE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Altitude-Related Emergencies</dc:title>
  <dc:creator>Marisa Hines</dc:creator>
  <cp:lastModifiedBy>Sue M</cp:lastModifiedBy>
  <cp:revision>48</cp:revision>
  <dcterms:created xsi:type="dcterms:W3CDTF">2020-04-06T03:12:14Z</dcterms:created>
  <dcterms:modified xsi:type="dcterms:W3CDTF">2024-01-25T17:14:17Z</dcterms:modified>
</cp:coreProperties>
</file>