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58" r:id="rId2"/>
    <p:sldId id="375" r:id="rId3"/>
    <p:sldId id="276" r:id="rId4"/>
    <p:sldId id="376" r:id="rId5"/>
    <p:sldId id="267" r:id="rId6"/>
    <p:sldId id="260" r:id="rId7"/>
    <p:sldId id="377" r:id="rId8"/>
    <p:sldId id="366" r:id="rId9"/>
    <p:sldId id="353" r:id="rId10"/>
    <p:sldId id="384" r:id="rId11"/>
    <p:sldId id="385" r:id="rId12"/>
    <p:sldId id="378" r:id="rId13"/>
    <p:sldId id="355" r:id="rId14"/>
    <p:sldId id="305" r:id="rId15"/>
    <p:sldId id="359" r:id="rId16"/>
    <p:sldId id="379" r:id="rId17"/>
    <p:sldId id="360" r:id="rId18"/>
    <p:sldId id="361" r:id="rId19"/>
    <p:sldId id="371" r:id="rId20"/>
    <p:sldId id="380" r:id="rId21"/>
    <p:sldId id="381" r:id="rId22"/>
    <p:sldId id="372" r:id="rId23"/>
    <p:sldId id="382" r:id="rId24"/>
    <p:sldId id="373" r:id="rId25"/>
    <p:sldId id="362" r:id="rId26"/>
    <p:sldId id="383" r:id="rId27"/>
    <p:sldId id="363" r:id="rId28"/>
    <p:sldId id="367" r:id="rId29"/>
    <p:sldId id="364" r:id="rId30"/>
    <p:sldId id="374" r:id="rId31"/>
    <p:sldId id="365" r:id="rId32"/>
    <p:sldId id="277"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B8017-6287-4B6D-918C-25BC2E8ADCC7}" v="35" dt="2020-06-22T03:36:30.73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7" autoAdjust="0"/>
    <p:restoredTop sz="94633"/>
  </p:normalViewPr>
  <p:slideViewPr>
    <p:cSldViewPr snapToGrid="0">
      <p:cViewPr varScale="1">
        <p:scale>
          <a:sx n="92" d="100"/>
          <a:sy n="92" d="100"/>
        </p:scale>
        <p:origin x="108" y="79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161B8017-6287-4B6D-918C-25BC2E8ADCC7}"/>
    <pc:docChg chg="undo redo custSel modSld">
      <pc:chgData name="Kathy Moczerniak" userId="482eff44a8730993" providerId="LiveId" clId="{161B8017-6287-4B6D-918C-25BC2E8ADCC7}" dt="2020-06-22T03:36:42.948" v="265" actId="20577"/>
      <pc:docMkLst>
        <pc:docMk/>
      </pc:docMkLst>
      <pc:sldChg chg="modSp mod">
        <pc:chgData name="Kathy Moczerniak" userId="482eff44a8730993" providerId="LiveId" clId="{161B8017-6287-4B6D-918C-25BC2E8ADCC7}" dt="2020-06-21T02:04:43.580" v="4" actId="20577"/>
        <pc:sldMkLst>
          <pc:docMk/>
          <pc:sldMk cId="1440355687" sldId="260"/>
        </pc:sldMkLst>
        <pc:spChg chg="mod">
          <ac:chgData name="Kathy Moczerniak" userId="482eff44a8730993" providerId="LiveId" clId="{161B8017-6287-4B6D-918C-25BC2E8ADCC7}" dt="2020-06-21T02:04:43.580" v="4" actId="20577"/>
          <ac:spMkLst>
            <pc:docMk/>
            <pc:sldMk cId="1440355687" sldId="260"/>
            <ac:spMk id="14" creationId="{00000000-0000-0000-0000-000000000000}"/>
          </ac:spMkLst>
        </pc:spChg>
      </pc:sldChg>
      <pc:sldChg chg="modSp mod">
        <pc:chgData name="Kathy Moczerniak" userId="482eff44a8730993" providerId="LiveId" clId="{161B8017-6287-4B6D-918C-25BC2E8ADCC7}" dt="2020-06-21T02:22:59.581" v="106"/>
        <pc:sldMkLst>
          <pc:docMk/>
          <pc:sldMk cId="2973352365" sldId="276"/>
        </pc:sldMkLst>
        <pc:spChg chg="mod">
          <ac:chgData name="Kathy Moczerniak" userId="482eff44a8730993" providerId="LiveId" clId="{161B8017-6287-4B6D-918C-25BC2E8ADCC7}" dt="2020-06-21T02:22:59.581" v="106"/>
          <ac:spMkLst>
            <pc:docMk/>
            <pc:sldMk cId="2973352365" sldId="276"/>
            <ac:spMk id="14" creationId="{00000000-0000-0000-0000-000000000000}"/>
          </ac:spMkLst>
        </pc:spChg>
      </pc:sldChg>
      <pc:sldChg chg="modSp mod">
        <pc:chgData name="Kathy Moczerniak" userId="482eff44a8730993" providerId="LiveId" clId="{161B8017-6287-4B6D-918C-25BC2E8ADCC7}" dt="2020-06-21T02:28:25.889" v="151" actId="14100"/>
        <pc:sldMkLst>
          <pc:docMk/>
          <pc:sldMk cId="3775886030" sldId="280"/>
        </pc:sldMkLst>
        <pc:spChg chg="mod">
          <ac:chgData name="Kathy Moczerniak" userId="482eff44a8730993" providerId="LiveId" clId="{161B8017-6287-4B6D-918C-25BC2E8ADCC7}" dt="2020-06-21T02:28:07.579" v="146" actId="114"/>
          <ac:spMkLst>
            <pc:docMk/>
            <pc:sldMk cId="3775886030" sldId="280"/>
            <ac:spMk id="13" creationId="{00000000-0000-0000-0000-000000000000}"/>
          </ac:spMkLst>
        </pc:spChg>
        <pc:spChg chg="mod">
          <ac:chgData name="Kathy Moczerniak" userId="482eff44a8730993" providerId="LiveId" clId="{161B8017-6287-4B6D-918C-25BC2E8ADCC7}" dt="2020-06-21T02:28:25.889" v="151" actId="14100"/>
          <ac:spMkLst>
            <pc:docMk/>
            <pc:sldMk cId="3775886030" sldId="280"/>
            <ac:spMk id="14" creationId="{00000000-0000-0000-0000-000000000000}"/>
          </ac:spMkLst>
        </pc:spChg>
      </pc:sldChg>
      <pc:sldChg chg="modSp mod">
        <pc:chgData name="Kathy Moczerniak" userId="482eff44a8730993" providerId="LiveId" clId="{161B8017-6287-4B6D-918C-25BC2E8ADCC7}" dt="2020-06-22T03:35:06.458" v="263" actId="20577"/>
        <pc:sldMkLst>
          <pc:docMk/>
          <pc:sldMk cId="11867450" sldId="281"/>
        </pc:sldMkLst>
        <pc:spChg chg="mod">
          <ac:chgData name="Kathy Moczerniak" userId="482eff44a8730993" providerId="LiveId" clId="{161B8017-6287-4B6D-918C-25BC2E8ADCC7}" dt="2020-06-21T02:28:11.658" v="147" actId="114"/>
          <ac:spMkLst>
            <pc:docMk/>
            <pc:sldMk cId="11867450" sldId="281"/>
            <ac:spMk id="13" creationId="{00000000-0000-0000-0000-000000000000}"/>
          </ac:spMkLst>
        </pc:spChg>
        <pc:spChg chg="mod">
          <ac:chgData name="Kathy Moczerniak" userId="482eff44a8730993" providerId="LiveId" clId="{161B8017-6287-4B6D-918C-25BC2E8ADCC7}" dt="2020-06-22T03:35:06.458" v="263" actId="20577"/>
          <ac:spMkLst>
            <pc:docMk/>
            <pc:sldMk cId="11867450" sldId="281"/>
            <ac:spMk id="14" creationId="{00000000-0000-0000-0000-000000000000}"/>
          </ac:spMkLst>
        </pc:spChg>
      </pc:sldChg>
      <pc:sldChg chg="modSp mod">
        <pc:chgData name="Kathy Moczerniak" userId="482eff44a8730993" providerId="LiveId" clId="{161B8017-6287-4B6D-918C-25BC2E8ADCC7}" dt="2020-06-21T02:28:18.486" v="149" actId="14100"/>
        <pc:sldMkLst>
          <pc:docMk/>
          <pc:sldMk cId="2132416333" sldId="282"/>
        </pc:sldMkLst>
        <pc:spChg chg="mod">
          <ac:chgData name="Kathy Moczerniak" userId="482eff44a8730993" providerId="LiveId" clId="{161B8017-6287-4B6D-918C-25BC2E8ADCC7}" dt="2020-06-21T02:28:15.565" v="148" actId="114"/>
          <ac:spMkLst>
            <pc:docMk/>
            <pc:sldMk cId="2132416333" sldId="282"/>
            <ac:spMk id="13" creationId="{00000000-0000-0000-0000-000000000000}"/>
          </ac:spMkLst>
        </pc:spChg>
        <pc:spChg chg="mod">
          <ac:chgData name="Kathy Moczerniak" userId="482eff44a8730993" providerId="LiveId" clId="{161B8017-6287-4B6D-918C-25BC2E8ADCC7}" dt="2020-06-21T02:28:18.486" v="149" actId="14100"/>
          <ac:spMkLst>
            <pc:docMk/>
            <pc:sldMk cId="2132416333" sldId="282"/>
            <ac:spMk id="14" creationId="{00000000-0000-0000-0000-000000000000}"/>
          </ac:spMkLst>
        </pc:spChg>
      </pc:sldChg>
      <pc:sldChg chg="modSp mod">
        <pc:chgData name="Kathy Moczerniak" userId="482eff44a8730993" providerId="LiveId" clId="{161B8017-6287-4B6D-918C-25BC2E8ADCC7}" dt="2020-06-21T02:23:06.667" v="108" actId="20577"/>
        <pc:sldMkLst>
          <pc:docMk/>
          <pc:sldMk cId="1223275349" sldId="305"/>
        </pc:sldMkLst>
        <pc:spChg chg="mod">
          <ac:chgData name="Kathy Moczerniak" userId="482eff44a8730993" providerId="LiveId" clId="{161B8017-6287-4B6D-918C-25BC2E8ADCC7}" dt="2020-06-21T02:23:06.667" v="108" actId="20577"/>
          <ac:spMkLst>
            <pc:docMk/>
            <pc:sldMk cId="1223275349" sldId="305"/>
            <ac:spMk id="4" creationId="{2A13DB06-899F-AC46-9CDA-CD013C1196A2}"/>
          </ac:spMkLst>
        </pc:spChg>
      </pc:sldChg>
      <pc:sldChg chg="modSp mod">
        <pc:chgData name="Kathy Moczerniak" userId="482eff44a8730993" providerId="LiveId" clId="{161B8017-6287-4B6D-918C-25BC2E8ADCC7}" dt="2020-06-21T02:19:39.285" v="69" actId="20577"/>
        <pc:sldMkLst>
          <pc:docMk/>
          <pc:sldMk cId="769999094" sldId="355"/>
        </pc:sldMkLst>
        <pc:spChg chg="mod">
          <ac:chgData name="Kathy Moczerniak" userId="482eff44a8730993" providerId="LiveId" clId="{161B8017-6287-4B6D-918C-25BC2E8ADCC7}" dt="2020-06-21T02:19:39.285" v="69" actId="20577"/>
          <ac:spMkLst>
            <pc:docMk/>
            <pc:sldMk cId="769999094" sldId="355"/>
            <ac:spMk id="14" creationId="{00000000-0000-0000-0000-000000000000}"/>
          </ac:spMkLst>
        </pc:spChg>
      </pc:sldChg>
      <pc:sldChg chg="modSp mod">
        <pc:chgData name="Kathy Moczerniak" userId="482eff44a8730993" providerId="LiveId" clId="{161B8017-6287-4B6D-918C-25BC2E8ADCC7}" dt="2020-06-21T02:24:02.849" v="112" actId="6549"/>
        <pc:sldMkLst>
          <pc:docMk/>
          <pc:sldMk cId="1717806366" sldId="359"/>
        </pc:sldMkLst>
        <pc:spChg chg="mod">
          <ac:chgData name="Kathy Moczerniak" userId="482eff44a8730993" providerId="LiveId" clId="{161B8017-6287-4B6D-918C-25BC2E8ADCC7}" dt="2020-06-21T02:24:02.849" v="112" actId="6549"/>
          <ac:spMkLst>
            <pc:docMk/>
            <pc:sldMk cId="1717806366" sldId="359"/>
            <ac:spMk id="14" creationId="{00000000-0000-0000-0000-000000000000}"/>
          </ac:spMkLst>
        </pc:spChg>
      </pc:sldChg>
      <pc:sldChg chg="modSp mod">
        <pc:chgData name="Kathy Moczerniak" userId="482eff44a8730993" providerId="LiveId" clId="{161B8017-6287-4B6D-918C-25BC2E8ADCC7}" dt="2020-06-21T19:20:54.265" v="159" actId="1076"/>
        <pc:sldMkLst>
          <pc:docMk/>
          <pc:sldMk cId="3522144294" sldId="360"/>
        </pc:sldMkLst>
        <pc:spChg chg="mod">
          <ac:chgData name="Kathy Moczerniak" userId="482eff44a8730993" providerId="LiveId" clId="{161B8017-6287-4B6D-918C-25BC2E8ADCC7}" dt="2020-06-21T19:20:54.265" v="159" actId="1076"/>
          <ac:spMkLst>
            <pc:docMk/>
            <pc:sldMk cId="3522144294" sldId="360"/>
            <ac:spMk id="14" creationId="{00000000-0000-0000-0000-000000000000}"/>
          </ac:spMkLst>
        </pc:spChg>
      </pc:sldChg>
      <pc:sldChg chg="modSp mod">
        <pc:chgData name="Kathy Moczerniak" userId="482eff44a8730993" providerId="LiveId" clId="{161B8017-6287-4B6D-918C-25BC2E8ADCC7}" dt="2020-06-21T19:26:52.326" v="162" actId="20577"/>
        <pc:sldMkLst>
          <pc:docMk/>
          <pc:sldMk cId="2248808023" sldId="361"/>
        </pc:sldMkLst>
        <pc:spChg chg="mod">
          <ac:chgData name="Kathy Moczerniak" userId="482eff44a8730993" providerId="LiveId" clId="{161B8017-6287-4B6D-918C-25BC2E8ADCC7}" dt="2020-06-21T19:26:52.326" v="162" actId="20577"/>
          <ac:spMkLst>
            <pc:docMk/>
            <pc:sldMk cId="2248808023" sldId="361"/>
            <ac:spMk id="4" creationId="{2A13DB06-899F-AC46-9CDA-CD013C1196A2}"/>
          </ac:spMkLst>
        </pc:spChg>
      </pc:sldChg>
      <pc:sldChg chg="modSp mod">
        <pc:chgData name="Kathy Moczerniak" userId="482eff44a8730993" providerId="LiveId" clId="{161B8017-6287-4B6D-918C-25BC2E8ADCC7}" dt="2020-06-22T02:04:41.564" v="236" actId="20577"/>
        <pc:sldMkLst>
          <pc:docMk/>
          <pc:sldMk cId="294111063" sldId="362"/>
        </pc:sldMkLst>
        <pc:spChg chg="mod">
          <ac:chgData name="Kathy Moczerniak" userId="482eff44a8730993" providerId="LiveId" clId="{161B8017-6287-4B6D-918C-25BC2E8ADCC7}" dt="2020-06-22T02:04:41.564" v="236" actId="20577"/>
          <ac:spMkLst>
            <pc:docMk/>
            <pc:sldMk cId="294111063" sldId="362"/>
            <ac:spMk id="4" creationId="{2A13DB06-899F-AC46-9CDA-CD013C1196A2}"/>
          </ac:spMkLst>
        </pc:spChg>
      </pc:sldChg>
      <pc:sldChg chg="modSp mod">
        <pc:chgData name="Kathy Moczerniak" userId="482eff44a8730993" providerId="LiveId" clId="{161B8017-6287-4B6D-918C-25BC2E8ADCC7}" dt="2020-06-22T02:06:33.953" v="242" actId="1076"/>
        <pc:sldMkLst>
          <pc:docMk/>
          <pc:sldMk cId="3192591499" sldId="363"/>
        </pc:sldMkLst>
        <pc:spChg chg="mod">
          <ac:chgData name="Kathy Moczerniak" userId="482eff44a8730993" providerId="LiveId" clId="{161B8017-6287-4B6D-918C-25BC2E8ADCC7}" dt="2020-06-22T02:06:33.953" v="242" actId="1076"/>
          <ac:spMkLst>
            <pc:docMk/>
            <pc:sldMk cId="3192591499" sldId="363"/>
            <ac:spMk id="14" creationId="{00000000-0000-0000-0000-000000000000}"/>
          </ac:spMkLst>
        </pc:spChg>
      </pc:sldChg>
      <pc:sldChg chg="modSp mod">
        <pc:chgData name="Kathy Moczerniak" userId="482eff44a8730993" providerId="LiveId" clId="{161B8017-6287-4B6D-918C-25BC2E8ADCC7}" dt="2020-06-22T03:24:18.151" v="249" actId="20577"/>
        <pc:sldMkLst>
          <pc:docMk/>
          <pc:sldMk cId="3090667397" sldId="364"/>
        </pc:sldMkLst>
        <pc:spChg chg="mod">
          <ac:chgData name="Kathy Moczerniak" userId="482eff44a8730993" providerId="LiveId" clId="{161B8017-6287-4B6D-918C-25BC2E8ADCC7}" dt="2020-06-21T02:22:57.623" v="105"/>
          <ac:spMkLst>
            <pc:docMk/>
            <pc:sldMk cId="3090667397" sldId="364"/>
            <ac:spMk id="13" creationId="{00000000-0000-0000-0000-000000000000}"/>
          </ac:spMkLst>
        </pc:spChg>
        <pc:spChg chg="mod">
          <ac:chgData name="Kathy Moczerniak" userId="482eff44a8730993" providerId="LiveId" clId="{161B8017-6287-4B6D-918C-25BC2E8ADCC7}" dt="2020-06-22T03:24:18.151" v="249" actId="20577"/>
          <ac:spMkLst>
            <pc:docMk/>
            <pc:sldMk cId="3090667397" sldId="364"/>
            <ac:spMk id="14" creationId="{00000000-0000-0000-0000-000000000000}"/>
          </ac:spMkLst>
        </pc:spChg>
      </pc:sldChg>
      <pc:sldChg chg="modSp mod">
        <pc:chgData name="Kathy Moczerniak" userId="482eff44a8730993" providerId="LiveId" clId="{161B8017-6287-4B6D-918C-25BC2E8ADCC7}" dt="2020-06-22T03:32:24.121" v="262" actId="6549"/>
        <pc:sldMkLst>
          <pc:docMk/>
          <pc:sldMk cId="3320845216" sldId="365"/>
        </pc:sldMkLst>
        <pc:spChg chg="mod">
          <ac:chgData name="Kathy Moczerniak" userId="482eff44a8730993" providerId="LiveId" clId="{161B8017-6287-4B6D-918C-25BC2E8ADCC7}" dt="2020-06-22T03:32:24.121" v="262" actId="6549"/>
          <ac:spMkLst>
            <pc:docMk/>
            <pc:sldMk cId="3320845216" sldId="365"/>
            <ac:spMk id="14" creationId="{00000000-0000-0000-0000-000000000000}"/>
          </ac:spMkLst>
        </pc:spChg>
      </pc:sldChg>
      <pc:sldChg chg="modSp mod">
        <pc:chgData name="Kathy Moczerniak" userId="482eff44a8730993" providerId="LiveId" clId="{161B8017-6287-4B6D-918C-25BC2E8ADCC7}" dt="2020-06-22T03:36:42.948" v="265" actId="20577"/>
        <pc:sldMkLst>
          <pc:docMk/>
          <pc:sldMk cId="0" sldId="366"/>
        </pc:sldMkLst>
        <pc:spChg chg="mod">
          <ac:chgData name="Kathy Moczerniak" userId="482eff44a8730993" providerId="LiveId" clId="{161B8017-6287-4B6D-918C-25BC2E8ADCC7}" dt="2020-06-22T03:36:42.948" v="265" actId="20577"/>
          <ac:spMkLst>
            <pc:docMk/>
            <pc:sldMk cId="0" sldId="366"/>
            <ac:spMk id="2" creationId="{00000000-0000-0000-0000-000000000000}"/>
          </ac:spMkLst>
        </pc:spChg>
        <pc:spChg chg="mod">
          <ac:chgData name="Kathy Moczerniak" userId="482eff44a8730993" providerId="LiveId" clId="{161B8017-6287-4B6D-918C-25BC2E8ADCC7}" dt="2020-06-21T02:10:28.144" v="18" actId="20577"/>
          <ac:spMkLst>
            <pc:docMk/>
            <pc:sldMk cId="0" sldId="366"/>
            <ac:spMk id="3" creationId="{00000000-0000-0000-0000-000000000000}"/>
          </ac:spMkLst>
        </pc:spChg>
      </pc:sldChg>
      <pc:sldChg chg="modSp mod">
        <pc:chgData name="Kathy Moczerniak" userId="482eff44a8730993" providerId="LiveId" clId="{161B8017-6287-4B6D-918C-25BC2E8ADCC7}" dt="2020-06-22T02:08:02.942" v="247" actId="20577"/>
        <pc:sldMkLst>
          <pc:docMk/>
          <pc:sldMk cId="0" sldId="367"/>
        </pc:sldMkLst>
        <pc:spChg chg="mod">
          <ac:chgData name="Kathy Moczerniak" userId="482eff44a8730993" providerId="LiveId" clId="{161B8017-6287-4B6D-918C-25BC2E8ADCC7}" dt="2020-06-21T02:22:57.623" v="105"/>
          <ac:spMkLst>
            <pc:docMk/>
            <pc:sldMk cId="0" sldId="367"/>
            <ac:spMk id="2" creationId="{00000000-0000-0000-0000-000000000000}"/>
          </ac:spMkLst>
        </pc:spChg>
        <pc:spChg chg="mod">
          <ac:chgData name="Kathy Moczerniak" userId="482eff44a8730993" providerId="LiveId" clId="{161B8017-6287-4B6D-918C-25BC2E8ADCC7}" dt="2020-06-22T02:08:02.942" v="247" actId="20577"/>
          <ac:spMkLst>
            <pc:docMk/>
            <pc:sldMk cId="0" sldId="367"/>
            <ac:spMk id="3" creationId="{00000000-0000-0000-0000-000000000000}"/>
          </ac:spMkLst>
        </pc:spChg>
      </pc:sldChg>
      <pc:sldChg chg="modSp mod">
        <pc:chgData name="Kathy Moczerniak" userId="482eff44a8730993" providerId="LiveId" clId="{161B8017-6287-4B6D-918C-25BC2E8ADCC7}" dt="2020-06-21T19:27:08.991" v="166" actId="20577"/>
        <pc:sldMkLst>
          <pc:docMk/>
          <pc:sldMk cId="0" sldId="371"/>
        </pc:sldMkLst>
        <pc:spChg chg="mod">
          <ac:chgData name="Kathy Moczerniak" userId="482eff44a8730993" providerId="LiveId" clId="{161B8017-6287-4B6D-918C-25BC2E8ADCC7}" dt="2020-06-21T19:27:08.991" v="166" actId="20577"/>
          <ac:spMkLst>
            <pc:docMk/>
            <pc:sldMk cId="0" sldId="371"/>
            <ac:spMk id="4" creationId="{00000000-0000-0000-0000-000000000000}"/>
          </ac:spMkLst>
        </pc:spChg>
      </pc:sldChg>
      <pc:sldChg chg="modSp mod">
        <pc:chgData name="Kathy Moczerniak" userId="482eff44a8730993" providerId="LiveId" clId="{161B8017-6287-4B6D-918C-25BC2E8ADCC7}" dt="2020-06-22T01:58:22.460" v="202" actId="6549"/>
        <pc:sldMkLst>
          <pc:docMk/>
          <pc:sldMk cId="0" sldId="372"/>
        </pc:sldMkLst>
        <pc:spChg chg="mod">
          <ac:chgData name="Kathy Moczerniak" userId="482eff44a8730993" providerId="LiveId" clId="{161B8017-6287-4B6D-918C-25BC2E8ADCC7}" dt="2020-06-22T01:58:22.460" v="202" actId="6549"/>
          <ac:spMkLst>
            <pc:docMk/>
            <pc:sldMk cId="0" sldId="372"/>
            <ac:spMk id="4" creationId="{00000000-0000-0000-0000-000000000000}"/>
          </ac:spMkLst>
        </pc:spChg>
      </pc:sldChg>
      <pc:sldChg chg="modSp mod">
        <pc:chgData name="Kathy Moczerniak" userId="482eff44a8730993" providerId="LiveId" clId="{161B8017-6287-4B6D-918C-25BC2E8ADCC7}" dt="2020-06-22T02:04:03.100" v="235" actId="20577"/>
        <pc:sldMkLst>
          <pc:docMk/>
          <pc:sldMk cId="0" sldId="373"/>
        </pc:sldMkLst>
        <pc:spChg chg="mod">
          <ac:chgData name="Kathy Moczerniak" userId="482eff44a8730993" providerId="LiveId" clId="{161B8017-6287-4B6D-918C-25BC2E8ADCC7}" dt="2020-06-22T02:04:03.100" v="235" actId="20577"/>
          <ac:spMkLst>
            <pc:docMk/>
            <pc:sldMk cId="0" sldId="373"/>
            <ac:spMk id="4" creationId="{00000000-0000-0000-0000-000000000000}"/>
          </ac:spMkLst>
        </pc:spChg>
      </pc:sldChg>
      <pc:sldChg chg="modSp mod">
        <pc:chgData name="Kathy Moczerniak" userId="482eff44a8730993" providerId="LiveId" clId="{161B8017-6287-4B6D-918C-25BC2E8ADCC7}" dt="2020-06-22T03:31:40.910" v="260" actId="20577"/>
        <pc:sldMkLst>
          <pc:docMk/>
          <pc:sldMk cId="0" sldId="374"/>
        </pc:sldMkLst>
        <pc:spChg chg="mod">
          <ac:chgData name="Kathy Moczerniak" userId="482eff44a8730993" providerId="LiveId" clId="{161B8017-6287-4B6D-918C-25BC2E8ADCC7}" dt="2020-06-22T03:31:40.910" v="260" actId="20577"/>
          <ac:spMkLst>
            <pc:docMk/>
            <pc:sldMk cId="0" sldId="374"/>
            <ac:spMk id="3" creationId="{00000000-0000-0000-0000-000000000000}"/>
          </ac:spMkLst>
        </pc:spChg>
      </pc:sldChg>
      <pc:sldChg chg="modSp">
        <pc:chgData name="Kathy Moczerniak" userId="482eff44a8730993" providerId="LiveId" clId="{161B8017-6287-4B6D-918C-25BC2E8ADCC7}" dt="2020-06-21T02:22:57.623" v="105"/>
        <pc:sldMkLst>
          <pc:docMk/>
          <pc:sldMk cId="3146870033" sldId="375"/>
        </pc:sldMkLst>
        <pc:spChg chg="mod">
          <ac:chgData name="Kathy Moczerniak" userId="482eff44a8730993" providerId="LiveId" clId="{161B8017-6287-4B6D-918C-25BC2E8ADCC7}" dt="2020-06-21T02:22:57.623" v="105"/>
          <ac:spMkLst>
            <pc:docMk/>
            <pc:sldMk cId="3146870033" sldId="375"/>
            <ac:spMk id="4" creationId="{00000000-0000-0000-0000-000000000000}"/>
          </ac:spMkLst>
        </pc:spChg>
      </pc:sldChg>
      <pc:sldChg chg="modSp mod">
        <pc:chgData name="Kathy Moczerniak" userId="482eff44a8730993" providerId="LiveId" clId="{161B8017-6287-4B6D-918C-25BC2E8ADCC7}" dt="2020-06-21T02:03:16.974" v="2" actId="1076"/>
        <pc:sldMkLst>
          <pc:docMk/>
          <pc:sldMk cId="301351893" sldId="376"/>
        </pc:sldMkLst>
        <pc:spChg chg="mod">
          <ac:chgData name="Kathy Moczerniak" userId="482eff44a8730993" providerId="LiveId" clId="{161B8017-6287-4B6D-918C-25BC2E8ADCC7}" dt="2020-06-21T02:03:16.974" v="2" actId="1076"/>
          <ac:spMkLst>
            <pc:docMk/>
            <pc:sldMk cId="301351893" sldId="376"/>
            <ac:spMk id="3" creationId="{00000000-0000-0000-0000-000000000000}"/>
          </ac:spMkLst>
        </pc:spChg>
      </pc:sldChg>
      <pc:sldChg chg="modSp mod">
        <pc:chgData name="Kathy Moczerniak" userId="482eff44a8730993" providerId="LiveId" clId="{161B8017-6287-4B6D-918C-25BC2E8ADCC7}" dt="2020-06-21T02:08:56.378" v="14" actId="20577"/>
        <pc:sldMkLst>
          <pc:docMk/>
          <pc:sldMk cId="412583803" sldId="377"/>
        </pc:sldMkLst>
        <pc:spChg chg="mod">
          <ac:chgData name="Kathy Moczerniak" userId="482eff44a8730993" providerId="LiveId" clId="{161B8017-6287-4B6D-918C-25BC2E8ADCC7}" dt="2020-06-21T02:08:56.378" v="14" actId="20577"/>
          <ac:spMkLst>
            <pc:docMk/>
            <pc:sldMk cId="412583803" sldId="377"/>
            <ac:spMk id="3" creationId="{00000000-0000-0000-0000-000000000000}"/>
          </ac:spMkLst>
        </pc:spChg>
      </pc:sldChg>
      <pc:sldChg chg="modSp mod">
        <pc:chgData name="Kathy Moczerniak" userId="482eff44a8730993" providerId="LiveId" clId="{161B8017-6287-4B6D-918C-25BC2E8ADCC7}" dt="2020-06-21T02:25:04.187" v="115" actId="20577"/>
        <pc:sldMkLst>
          <pc:docMk/>
          <pc:sldMk cId="982134549" sldId="379"/>
        </pc:sldMkLst>
        <pc:spChg chg="mod">
          <ac:chgData name="Kathy Moczerniak" userId="482eff44a8730993" providerId="LiveId" clId="{161B8017-6287-4B6D-918C-25BC2E8ADCC7}" dt="2020-06-21T02:25:04.187" v="115" actId="20577"/>
          <ac:spMkLst>
            <pc:docMk/>
            <pc:sldMk cId="982134549" sldId="379"/>
            <ac:spMk id="14" creationId="{00000000-0000-0000-0000-000000000000}"/>
          </ac:spMkLst>
        </pc:spChg>
      </pc:sldChg>
      <pc:sldChg chg="modSp mod">
        <pc:chgData name="Kathy Moczerniak" userId="482eff44a8730993" providerId="LiveId" clId="{161B8017-6287-4B6D-918C-25BC2E8ADCC7}" dt="2020-06-21T19:31:56.397" v="176" actId="6549"/>
        <pc:sldMkLst>
          <pc:docMk/>
          <pc:sldMk cId="2997154534" sldId="380"/>
        </pc:sldMkLst>
        <pc:spChg chg="mod">
          <ac:chgData name="Kathy Moczerniak" userId="482eff44a8730993" providerId="LiveId" clId="{161B8017-6287-4B6D-918C-25BC2E8ADCC7}" dt="2020-06-21T19:31:56.397" v="176" actId="6549"/>
          <ac:spMkLst>
            <pc:docMk/>
            <pc:sldMk cId="2997154534" sldId="380"/>
            <ac:spMk id="4" creationId="{00000000-0000-0000-0000-000000000000}"/>
          </ac:spMkLst>
        </pc:spChg>
      </pc:sldChg>
      <pc:sldChg chg="modSp mod">
        <pc:chgData name="Kathy Moczerniak" userId="482eff44a8730993" providerId="LiveId" clId="{161B8017-6287-4B6D-918C-25BC2E8ADCC7}" dt="2020-06-22T02:03:23.635" v="222" actId="20577"/>
        <pc:sldMkLst>
          <pc:docMk/>
          <pc:sldMk cId="777182417" sldId="382"/>
        </pc:sldMkLst>
        <pc:spChg chg="mod">
          <ac:chgData name="Kathy Moczerniak" userId="482eff44a8730993" providerId="LiveId" clId="{161B8017-6287-4B6D-918C-25BC2E8ADCC7}" dt="2020-06-21T02:22:57.623" v="105"/>
          <ac:spMkLst>
            <pc:docMk/>
            <pc:sldMk cId="777182417" sldId="382"/>
            <ac:spMk id="2" creationId="{00000000-0000-0000-0000-000000000000}"/>
          </ac:spMkLst>
        </pc:spChg>
        <pc:spChg chg="mod">
          <ac:chgData name="Kathy Moczerniak" userId="482eff44a8730993" providerId="LiveId" clId="{161B8017-6287-4B6D-918C-25BC2E8ADCC7}" dt="2020-06-22T02:03:23.635" v="222" actId="20577"/>
          <ac:spMkLst>
            <pc:docMk/>
            <pc:sldMk cId="777182417" sldId="382"/>
            <ac:spMk id="7" creationId="{00000000-0000-0000-0000-000000000000}"/>
          </ac:spMkLst>
        </pc:spChg>
      </pc:sldChg>
      <pc:sldChg chg="modSp mod">
        <pc:chgData name="Kathy Moczerniak" userId="482eff44a8730993" providerId="LiveId" clId="{161B8017-6287-4B6D-918C-25BC2E8ADCC7}" dt="2020-06-21T02:26:34.745" v="140" actId="20577"/>
        <pc:sldMkLst>
          <pc:docMk/>
          <pc:sldMk cId="2811919743" sldId="383"/>
        </pc:sldMkLst>
        <pc:spChg chg="mod">
          <ac:chgData name="Kathy Moczerniak" userId="482eff44a8730993" providerId="LiveId" clId="{161B8017-6287-4B6D-918C-25BC2E8ADCC7}" dt="2020-06-21T02:26:34.745" v="140" actId="20577"/>
          <ac:spMkLst>
            <pc:docMk/>
            <pc:sldMk cId="2811919743" sldId="383"/>
            <ac:spMk id="4" creationId="{2A13DB06-899F-AC46-9CDA-CD013C1196A2}"/>
          </ac:spMkLst>
        </pc:spChg>
      </pc:sldChg>
      <pc:sldChg chg="modSp mod">
        <pc:chgData name="Kathy Moczerniak" userId="482eff44a8730993" providerId="LiveId" clId="{161B8017-6287-4B6D-918C-25BC2E8ADCC7}" dt="2020-06-21T02:22:57.623" v="105"/>
        <pc:sldMkLst>
          <pc:docMk/>
          <pc:sldMk cId="3164999742" sldId="384"/>
        </pc:sldMkLst>
        <pc:spChg chg="mod">
          <ac:chgData name="Kathy Moczerniak" userId="482eff44a8730993" providerId="LiveId" clId="{161B8017-6287-4B6D-918C-25BC2E8ADCC7}" dt="2020-06-21T02:22:57.623" v="105"/>
          <ac:spMkLst>
            <pc:docMk/>
            <pc:sldMk cId="3164999742" sldId="384"/>
            <ac:spMk id="2" creationId="{00000000-0000-0000-0000-000000000000}"/>
          </ac:spMkLst>
        </pc:spChg>
        <pc:spChg chg="mod">
          <ac:chgData name="Kathy Moczerniak" userId="482eff44a8730993" providerId="LiveId" clId="{161B8017-6287-4B6D-918C-25BC2E8ADCC7}" dt="2020-06-21T02:11:22.321" v="21" actId="20577"/>
          <ac:spMkLst>
            <pc:docMk/>
            <pc:sldMk cId="3164999742" sldId="384"/>
            <ac:spMk id="3" creationId="{00000000-0000-0000-0000-000000000000}"/>
          </ac:spMkLst>
        </pc:spChg>
      </pc:sldChg>
      <pc:sldChg chg="modSp mod">
        <pc:chgData name="Kathy Moczerniak" userId="482eff44a8730993" providerId="LiveId" clId="{161B8017-6287-4B6D-918C-25BC2E8ADCC7}" dt="2020-06-21T02:22:57.623" v="105"/>
        <pc:sldMkLst>
          <pc:docMk/>
          <pc:sldMk cId="645173774" sldId="385"/>
        </pc:sldMkLst>
        <pc:spChg chg="mod">
          <ac:chgData name="Kathy Moczerniak" userId="482eff44a8730993" providerId="LiveId" clId="{161B8017-6287-4B6D-918C-25BC2E8ADCC7}" dt="2020-06-21T02:22:57.623" v="105"/>
          <ac:spMkLst>
            <pc:docMk/>
            <pc:sldMk cId="645173774" sldId="385"/>
            <ac:spMk id="2" creationId="{00000000-0000-0000-0000-000000000000}"/>
          </ac:spMkLst>
        </pc:spChg>
        <pc:spChg chg="mod">
          <ac:chgData name="Kathy Moczerniak" userId="482eff44a8730993" providerId="LiveId" clId="{161B8017-6287-4B6D-918C-25BC2E8ADCC7}" dt="2020-06-21T02:15:02.330" v="25" actId="20577"/>
          <ac:spMkLst>
            <pc:docMk/>
            <pc:sldMk cId="645173774" sldId="38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p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p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2</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Emergency Medical Care Systems</a:t>
            </a:r>
          </a:p>
        </p:txBody>
      </p:sp>
      <p:pic>
        <p:nvPicPr>
          <p:cNvPr id="5" name="Picture 4"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EMS Agenda 2050: Guiding Principles</a:t>
            </a:r>
          </a:p>
        </p:txBody>
      </p:sp>
      <p:sp>
        <p:nvSpPr>
          <p:cNvPr id="3" name="Content Placeholder 2"/>
          <p:cNvSpPr>
            <a:spLocks noGrp="1"/>
          </p:cNvSpPr>
          <p:nvPr>
            <p:ph idx="1"/>
          </p:nvPr>
        </p:nvSpPr>
        <p:spPr>
          <a:xfrm>
            <a:off x="925830" y="1967345"/>
            <a:ext cx="10287000" cy="4222572"/>
          </a:xfrm>
        </p:spPr>
        <p:txBody>
          <a:bodyPr/>
          <a:lstStyle/>
          <a:p>
            <a:pPr marL="0" indent="0">
              <a:buNone/>
            </a:pPr>
            <a:r>
              <a:rPr lang="en-US" b="1" dirty="0">
                <a:solidFill>
                  <a:schemeClr val="tx2"/>
                </a:solidFill>
              </a:rPr>
              <a:t>EMS Agenda 2050’s Guiding Principles are:</a:t>
            </a:r>
          </a:p>
          <a:p>
            <a:pPr marL="457200" indent="-457200">
              <a:buFont typeface="+mj-lt"/>
              <a:buAutoNum type="arabicPeriod"/>
            </a:pPr>
            <a:r>
              <a:rPr lang="en-US" dirty="0"/>
              <a:t>Inherently safe and effective so the entire system from start to finish is designed to minimize exposure to injury, infections, illness, or stress</a:t>
            </a:r>
          </a:p>
          <a:p>
            <a:pPr marL="457200" indent="-457200">
              <a:buFont typeface="+mj-lt"/>
              <a:buAutoNum type="arabicPeriod"/>
            </a:pPr>
            <a:r>
              <a:rPr lang="en-US" dirty="0"/>
              <a:t>Integrated and seamless, where EMS is fully integrated with all other aspects of healthcare and is engaged with other emergency services and within the communities in which they operate</a:t>
            </a:r>
          </a:p>
          <a:p>
            <a:pPr marL="457200" indent="-457200">
              <a:buFont typeface="+mj-lt"/>
              <a:buAutoNum type="arabicPeriod"/>
            </a:pPr>
            <a:r>
              <a:rPr lang="en-US" dirty="0"/>
              <a:t>Reliable and prepared, ensuring EMS care is delivered consistently and compassionately and is guided by sound research at all times, by all EMS providers, at all levels, or form all agencies</a:t>
            </a:r>
          </a:p>
          <a:p>
            <a:pPr marL="457200" indent="-457200">
              <a:buFont typeface="+mj-lt"/>
              <a:buAutoNum type="arabicPeriod"/>
            </a:pPr>
            <a:endParaRPr lang="en-US" dirty="0"/>
          </a:p>
        </p:txBody>
      </p:sp>
    </p:spTree>
    <p:extLst>
      <p:ext uri="{BB962C8B-B14F-4D97-AF65-F5344CB8AC3E}">
        <p14:creationId xmlns:p14="http://schemas.microsoft.com/office/powerpoint/2010/main" val="316499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EMS Agenda 2050: Guiding Principles</a:t>
            </a:r>
          </a:p>
        </p:txBody>
      </p:sp>
      <p:sp>
        <p:nvSpPr>
          <p:cNvPr id="3" name="Content Placeholder 2"/>
          <p:cNvSpPr>
            <a:spLocks noGrp="1"/>
          </p:cNvSpPr>
          <p:nvPr>
            <p:ph idx="1"/>
          </p:nvPr>
        </p:nvSpPr>
        <p:spPr>
          <a:xfrm>
            <a:off x="925830" y="2004291"/>
            <a:ext cx="10287000" cy="4185626"/>
          </a:xfrm>
        </p:spPr>
        <p:txBody>
          <a:bodyPr/>
          <a:lstStyle/>
          <a:p>
            <a:pPr marL="457200" indent="-457200">
              <a:buFont typeface="+mj-lt"/>
              <a:buAutoNum type="arabicPeriod" startAt="4"/>
            </a:pPr>
            <a:r>
              <a:rPr lang="en-US" dirty="0"/>
              <a:t>Socially equitable, so that access to care and the quality of care are not determined by a patient’s age, socioeconomic status, gender, ethnicity, or where they live</a:t>
            </a:r>
          </a:p>
          <a:p>
            <a:pPr marL="457200" indent="-457200">
              <a:buFont typeface="+mj-lt"/>
              <a:buAutoNum type="arabicPeriod" startAt="4"/>
            </a:pPr>
            <a:r>
              <a:rPr lang="en-US" dirty="0"/>
              <a:t>Sustainable and efficient, meaning systems must be fiscally responsible, providing value to the community with a minimum of waste and a maximum of accountability</a:t>
            </a:r>
          </a:p>
          <a:p>
            <a:pPr marL="457200" indent="-457200">
              <a:buFont typeface="+mj-lt"/>
              <a:buAutoNum type="arabicPeriod" startAt="4"/>
            </a:pPr>
            <a:r>
              <a:rPr lang="en-US" dirty="0"/>
              <a:t>Adaptable and innovative, evolving to meet the changing needs of the people whom they serve by continuously evaluating new tools and techniques, education programs, and system designs</a:t>
            </a:r>
          </a:p>
          <a:p>
            <a:endParaRPr lang="en-US" dirty="0"/>
          </a:p>
        </p:txBody>
      </p:sp>
    </p:spTree>
    <p:extLst>
      <p:ext uri="{BB962C8B-B14F-4D97-AF65-F5344CB8AC3E}">
        <p14:creationId xmlns:p14="http://schemas.microsoft.com/office/powerpoint/2010/main" val="64517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Levels of Emergency Personnel</a:t>
            </a:r>
          </a:p>
        </p:txBody>
      </p:sp>
    </p:spTree>
    <p:extLst>
      <p:ext uri="{BB962C8B-B14F-4D97-AF65-F5344CB8AC3E}">
        <p14:creationId xmlns:p14="http://schemas.microsoft.com/office/powerpoint/2010/main" val="58886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Levels of Emergency Personnel</a:t>
            </a:r>
          </a:p>
        </p:txBody>
      </p:sp>
      <p:sp>
        <p:nvSpPr>
          <p:cNvPr id="14" name="Content Placeholder 2"/>
          <p:cNvSpPr>
            <a:spLocks noGrp="1"/>
          </p:cNvSpPr>
          <p:nvPr>
            <p:ph idx="1"/>
          </p:nvPr>
        </p:nvSpPr>
        <p:spPr/>
        <p:txBody>
          <a:bodyPr/>
          <a:lstStyle/>
          <a:p>
            <a:pPr marL="914400" lvl="2" indent="0">
              <a:buNone/>
            </a:pPr>
            <a:endParaRPr lang="en-US" dirty="0"/>
          </a:p>
          <a:p>
            <a:r>
              <a:rPr lang="en-US" dirty="0"/>
              <a:t>In the United States, emergency care systems utilize specially trained </a:t>
            </a:r>
            <a:r>
              <a:rPr lang="en-US" u="dbl" dirty="0">
                <a:solidFill>
                  <a:srgbClr val="C00000"/>
                </a:solidFill>
              </a:rPr>
              <a:t>prehospital providers</a:t>
            </a:r>
            <a:r>
              <a:rPr lang="en-US" dirty="0">
                <a:solidFill>
                  <a:srgbClr val="C00000"/>
                </a:solidFill>
              </a:rPr>
              <a:t> </a:t>
            </a:r>
            <a:r>
              <a:rPr lang="en-US" dirty="0"/>
              <a:t>to deliver on-scene medical care. </a:t>
            </a:r>
          </a:p>
          <a:p>
            <a:r>
              <a:rPr lang="en-US" dirty="0"/>
              <a:t>These providers are divided into four nationally recognized categories: </a:t>
            </a:r>
          </a:p>
          <a:p>
            <a:pPr lvl="1"/>
            <a:r>
              <a:rPr lang="en-US" dirty="0"/>
              <a:t>Emergency medical responder (EMR)</a:t>
            </a:r>
          </a:p>
          <a:p>
            <a:pPr lvl="1"/>
            <a:r>
              <a:rPr lang="en-US" dirty="0"/>
              <a:t>Emergency medical technician (EMT)</a:t>
            </a:r>
          </a:p>
          <a:p>
            <a:pPr lvl="1"/>
            <a:r>
              <a:rPr lang="en-US" dirty="0"/>
              <a:t>Advanced emergency medical technician (AEMT)</a:t>
            </a:r>
          </a:p>
          <a:p>
            <a:pPr lvl="1"/>
            <a:r>
              <a:rPr lang="en-US" dirty="0"/>
              <a:t>Paramedic (EMT-P)</a:t>
            </a:r>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t>2-2</a:t>
            </a:r>
          </a:p>
        </p:txBody>
      </p:sp>
    </p:spTree>
    <p:extLst>
      <p:ext uri="{BB962C8B-B14F-4D97-AF65-F5344CB8AC3E}">
        <p14:creationId xmlns:p14="http://schemas.microsoft.com/office/powerpoint/2010/main" val="76999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sz="3200" dirty="0"/>
              <a:t>Emergency Medical Responder (EMR)</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759311" y="2001213"/>
            <a:ext cx="11076933" cy="4390833"/>
          </a:xfrm>
        </p:spPr>
        <p:txBody>
          <a:bodyPr/>
          <a:lstStyle/>
          <a:p>
            <a:pPr marL="228600" lvl="1"/>
            <a:r>
              <a:rPr lang="en-US" sz="2200" u="dbl" dirty="0"/>
              <a:t> </a:t>
            </a:r>
            <a:r>
              <a:rPr lang="en-US" sz="2200" u="dbl" dirty="0">
                <a:solidFill>
                  <a:srgbClr val="C00000"/>
                </a:solidFill>
              </a:rPr>
              <a:t>Emergency medical responder (EMR)</a:t>
            </a:r>
            <a:r>
              <a:rPr lang="en-US" sz="2200" dirty="0">
                <a:solidFill>
                  <a:srgbClr val="C00000"/>
                </a:solidFill>
              </a:rPr>
              <a:t> </a:t>
            </a:r>
            <a:r>
              <a:rPr lang="en-US" sz="2200" dirty="0"/>
              <a:t>is the first responder of an emergency care system.</a:t>
            </a:r>
          </a:p>
          <a:p>
            <a:pPr marL="228600" lvl="1"/>
            <a:r>
              <a:rPr lang="en-US" sz="2200" dirty="0"/>
              <a:t>Often the first formally trained health care provider to reach the patient</a:t>
            </a:r>
          </a:p>
          <a:p>
            <a:pPr marL="228600" lvl="1"/>
            <a:r>
              <a:rPr lang="en-US" sz="2200" dirty="0"/>
              <a:t>OEC technician training and qualifications meet or exceed the training requirements of NHTSA.</a:t>
            </a:r>
          </a:p>
          <a:p>
            <a:pPr marL="228600" lvl="1"/>
            <a:r>
              <a:rPr lang="en-US" sz="2200" dirty="0"/>
              <a:t>Trained to:</a:t>
            </a:r>
          </a:p>
          <a:p>
            <a:pPr marL="685800" lvl="3"/>
            <a:r>
              <a:rPr lang="en-US" sz="2000" dirty="0"/>
              <a:t>Provide immediate lifesaving treatment</a:t>
            </a:r>
          </a:p>
          <a:p>
            <a:pPr marL="685800" lvl="3"/>
            <a:r>
              <a:rPr lang="en-US" sz="2000" dirty="0"/>
              <a:t>Stabilize critically ill or injured patients</a:t>
            </a:r>
          </a:p>
          <a:p>
            <a:pPr marL="685800" lvl="3"/>
            <a:r>
              <a:rPr lang="en-US" sz="2000" dirty="0"/>
              <a:t>Wait for additional emergency response</a:t>
            </a:r>
          </a:p>
          <a:p>
            <a:pPr marL="685800" lvl="2"/>
            <a:r>
              <a:rPr lang="en-US" sz="2000" dirty="0"/>
              <a:t>Assist higher-level EMS providers, both at the scene and during transport</a:t>
            </a:r>
          </a:p>
          <a:p>
            <a:pPr marL="228600" lvl="1">
              <a:spcBef>
                <a:spcPts val="1500"/>
              </a:spcBef>
            </a:pPr>
            <a:r>
              <a:rPr lang="en-US" sz="2200" dirty="0"/>
              <a:t>Examples: police officers, firefighters, lifeguards, and ski/bike patrollers</a:t>
            </a:r>
          </a:p>
          <a:p>
            <a:pPr marL="685800" lvl="2">
              <a:spcBef>
                <a:spcPts val="1500"/>
              </a:spcBef>
            </a:pPr>
            <a:endParaRPr lang="en-US" sz="2000" dirty="0"/>
          </a:p>
          <a:p>
            <a:endParaRPr lang="en-US"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7" name="Rectangle 6"/>
          <p:cNvSpPr/>
          <p:nvPr/>
        </p:nvSpPr>
        <p:spPr>
          <a:xfrm>
            <a:off x="10476718" y="756910"/>
            <a:ext cx="1359526" cy="461665"/>
          </a:xfrm>
          <a:prstGeom prst="rect">
            <a:avLst/>
          </a:prstGeom>
        </p:spPr>
        <p:txBody>
          <a:bodyPr wrap="square">
            <a:spAutoFit/>
          </a:bodyPr>
          <a:lstStyle/>
          <a:p>
            <a:pPr algn="ctr"/>
            <a:r>
              <a:rPr lang="en-US" sz="2400" b="1" dirty="0"/>
              <a:t>2-2</a:t>
            </a:r>
          </a:p>
        </p:txBody>
      </p:sp>
    </p:spTree>
    <p:extLst>
      <p:ext uri="{BB962C8B-B14F-4D97-AF65-F5344CB8AC3E}">
        <p14:creationId xmlns:p14="http://schemas.microsoft.com/office/powerpoint/2010/main" val="122327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Emergency Medical Technician (EMT-B)</a:t>
            </a:r>
          </a:p>
        </p:txBody>
      </p:sp>
      <p:sp>
        <p:nvSpPr>
          <p:cNvPr id="14" name="Content Placeholder 2"/>
          <p:cNvSpPr>
            <a:spLocks noGrp="1"/>
          </p:cNvSpPr>
          <p:nvPr>
            <p:ph idx="1"/>
          </p:nvPr>
        </p:nvSpPr>
        <p:spPr>
          <a:xfrm>
            <a:off x="925830" y="1347435"/>
            <a:ext cx="4717588" cy="5178871"/>
          </a:xfrm>
        </p:spPr>
        <p:txBody>
          <a:bodyPr/>
          <a:lstStyle/>
          <a:p>
            <a:r>
              <a:rPr lang="en-US" dirty="0"/>
              <a:t>An </a:t>
            </a:r>
            <a:r>
              <a:rPr lang="en-US" u="dbl" dirty="0">
                <a:solidFill>
                  <a:srgbClr val="C00000"/>
                </a:solidFill>
              </a:rPr>
              <a:t>Emergency Medical Technician (EMT-B)</a:t>
            </a:r>
            <a:r>
              <a:rPr lang="en-US" dirty="0">
                <a:solidFill>
                  <a:srgbClr val="C00000"/>
                </a:solidFill>
              </a:rPr>
              <a:t> </a:t>
            </a:r>
            <a:r>
              <a:rPr lang="en-US" dirty="0"/>
              <a:t>is an individual who has completed an NHTSA-approved EMT National Standard training course or its equivalent. </a:t>
            </a:r>
            <a:endParaRPr lang="en-US" sz="1000" dirty="0"/>
          </a:p>
          <a:p>
            <a:r>
              <a:rPr lang="en-US" dirty="0"/>
              <a:t>EMT courses must meet minimum national training standards.</a:t>
            </a:r>
          </a:p>
          <a:p>
            <a:pPr lvl="1"/>
            <a:r>
              <a:rPr lang="en-US" dirty="0"/>
              <a:t>Consist of a minimum number of hours of didactic and practical instruction as well as clinical experience in an acute care setting</a:t>
            </a:r>
          </a:p>
          <a:p>
            <a:pPr lvl="1"/>
            <a:r>
              <a:rPr lang="en-US" dirty="0"/>
              <a:t>Examples: an emergency department, an ambulance, an intensive care unit</a:t>
            </a:r>
          </a:p>
          <a:p>
            <a:pPr lvl="3"/>
            <a:endParaRPr lang="en-US" dirty="0"/>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t>2-2</a:t>
            </a:r>
          </a:p>
        </p:txBody>
      </p:sp>
      <p:pic>
        <p:nvPicPr>
          <p:cNvPr id="1026" name="Picture 2" descr="Photo shows E M Ts getting trained in rescue operati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450" y="1670554"/>
            <a:ext cx="2998788" cy="430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0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Emergency Medical Technician (EMT-B)</a:t>
            </a:r>
          </a:p>
        </p:txBody>
      </p:sp>
      <p:sp>
        <p:nvSpPr>
          <p:cNvPr id="14" name="Content Placeholder 2"/>
          <p:cNvSpPr>
            <a:spLocks noGrp="1"/>
          </p:cNvSpPr>
          <p:nvPr>
            <p:ph idx="1"/>
          </p:nvPr>
        </p:nvSpPr>
        <p:spPr>
          <a:xfrm>
            <a:off x="925830" y="1995055"/>
            <a:ext cx="10287000" cy="4531251"/>
          </a:xfrm>
        </p:spPr>
        <p:txBody>
          <a:bodyPr/>
          <a:lstStyle/>
          <a:p>
            <a:r>
              <a:rPr lang="en-US" dirty="0"/>
              <a:t>EMTs function with medical oversight to provide </a:t>
            </a:r>
            <a:r>
              <a:rPr lang="en-US" u="dbl" dirty="0">
                <a:solidFill>
                  <a:srgbClr val="C00000"/>
                </a:solidFill>
              </a:rPr>
              <a:t>basic life support (BLS) </a:t>
            </a:r>
            <a:r>
              <a:rPr lang="en-US" dirty="0"/>
              <a:t>interventions, such as:</a:t>
            </a:r>
          </a:p>
          <a:p>
            <a:pPr lvl="1"/>
            <a:r>
              <a:rPr lang="en-US" dirty="0"/>
              <a:t>Assessing clinical status</a:t>
            </a:r>
          </a:p>
          <a:p>
            <a:pPr lvl="1"/>
            <a:r>
              <a:rPr lang="en-US" dirty="0"/>
              <a:t>Splinting fractures</a:t>
            </a:r>
          </a:p>
          <a:p>
            <a:pPr lvl="1"/>
            <a:r>
              <a:rPr lang="en-US" dirty="0"/>
              <a:t>Administering certain medications</a:t>
            </a:r>
          </a:p>
          <a:p>
            <a:pPr lvl="1"/>
            <a:r>
              <a:rPr lang="en-US" dirty="0"/>
              <a:t>Using an automatic external defibrillator</a:t>
            </a:r>
          </a:p>
          <a:p>
            <a:pPr lvl="1"/>
            <a:r>
              <a:rPr lang="en-US" dirty="0"/>
              <a:t>Performing CPR</a:t>
            </a:r>
          </a:p>
          <a:p>
            <a:pPr lvl="1"/>
            <a:r>
              <a:rPr lang="en-US" dirty="0"/>
              <a:t>Transporting patients to a medical facility</a:t>
            </a:r>
            <a:r>
              <a:rPr lang="en-US" sz="1800" dirty="0"/>
              <a:t> </a:t>
            </a:r>
            <a:endParaRPr lang="en-US" dirty="0"/>
          </a:p>
          <a:p>
            <a:pPr lvl="3"/>
            <a:endParaRPr lang="en-US" dirty="0"/>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t>2-2</a:t>
            </a:r>
          </a:p>
        </p:txBody>
      </p:sp>
    </p:spTree>
    <p:extLst>
      <p:ext uri="{BB962C8B-B14F-4D97-AF65-F5344CB8AC3E}">
        <p14:creationId xmlns:p14="http://schemas.microsoft.com/office/powerpoint/2010/main" val="98213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Advanced Emergency Medical Technician</a:t>
            </a:r>
          </a:p>
        </p:txBody>
      </p:sp>
      <p:sp>
        <p:nvSpPr>
          <p:cNvPr id="14" name="Content Placeholder 2"/>
          <p:cNvSpPr>
            <a:spLocks noGrp="1"/>
          </p:cNvSpPr>
          <p:nvPr>
            <p:ph idx="1"/>
          </p:nvPr>
        </p:nvSpPr>
        <p:spPr>
          <a:xfrm>
            <a:off x="952500" y="2036041"/>
            <a:ext cx="10287000" cy="4269297"/>
          </a:xfrm>
        </p:spPr>
        <p:txBody>
          <a:bodyPr/>
          <a:lstStyle/>
          <a:p>
            <a:r>
              <a:rPr lang="en-US" dirty="0"/>
              <a:t>An </a:t>
            </a:r>
            <a:r>
              <a:rPr lang="en-US" u="dbl" dirty="0">
                <a:solidFill>
                  <a:srgbClr val="C00000"/>
                </a:solidFill>
              </a:rPr>
              <a:t>Advanced Emergency Medical Technician (AEMT)</a:t>
            </a:r>
            <a:r>
              <a:rPr lang="en-US" dirty="0">
                <a:solidFill>
                  <a:srgbClr val="C00000"/>
                </a:solidFill>
              </a:rPr>
              <a:t> </a:t>
            </a:r>
            <a:r>
              <a:rPr lang="en-US" dirty="0"/>
              <a:t>is a person who has completed an NHTSA-approved AEMT National Standard training course or its equivalent, which includes:</a:t>
            </a:r>
          </a:p>
          <a:p>
            <a:pPr lvl="2"/>
            <a:r>
              <a:rPr lang="en-US" dirty="0"/>
              <a:t>Didactic and practical instruction</a:t>
            </a:r>
          </a:p>
          <a:p>
            <a:pPr lvl="2"/>
            <a:r>
              <a:rPr lang="en-US" dirty="0"/>
              <a:t>Clinical internships in one or more acute care settings</a:t>
            </a:r>
            <a:endParaRPr lang="en-US" sz="800" dirty="0"/>
          </a:p>
          <a:p>
            <a:r>
              <a:rPr lang="en-US" dirty="0"/>
              <a:t>AEMTs function under medical oversight and may perform all of the skills performed by EMTs, as well as other intermediate therapeutic interventions using basic and advanced equipment and medications typically found on an ambulance. </a:t>
            </a:r>
            <a:endParaRPr lang="en-US" sz="1000" dirty="0"/>
          </a:p>
          <a:p>
            <a:r>
              <a:rPr lang="en-US" dirty="0"/>
              <a:t>Equipment may vary by county, state, or province.</a:t>
            </a:r>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56910"/>
            <a:ext cx="1359526" cy="461665"/>
          </a:xfrm>
          <a:prstGeom prst="rect">
            <a:avLst/>
          </a:prstGeom>
        </p:spPr>
        <p:txBody>
          <a:bodyPr wrap="square">
            <a:spAutoFit/>
          </a:bodyPr>
          <a:lstStyle/>
          <a:p>
            <a:pPr algn="ctr"/>
            <a:r>
              <a:rPr lang="en-US" sz="2400" b="1" dirty="0"/>
              <a:t>2-2</a:t>
            </a:r>
          </a:p>
        </p:txBody>
      </p:sp>
    </p:spTree>
    <p:extLst>
      <p:ext uri="{BB962C8B-B14F-4D97-AF65-F5344CB8AC3E}">
        <p14:creationId xmlns:p14="http://schemas.microsoft.com/office/powerpoint/2010/main" val="352214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Paramedic (EMT-P)</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777240" y="1991553"/>
            <a:ext cx="4986252" cy="4390833"/>
          </a:xfrm>
        </p:spPr>
        <p:txBody>
          <a:bodyPr/>
          <a:lstStyle/>
          <a:p>
            <a:r>
              <a:rPr lang="en-US" dirty="0"/>
              <a:t>A </a:t>
            </a:r>
            <a:r>
              <a:rPr lang="en-US" u="dbl" dirty="0">
                <a:solidFill>
                  <a:srgbClr val="C00000"/>
                </a:solidFill>
              </a:rPr>
              <a:t>paramedic</a:t>
            </a:r>
            <a:r>
              <a:rPr lang="en-US" dirty="0"/>
              <a:t> is an allied health care professional who has successfully completed a NHTSA-approved paramedic course, which includes extensive didactic, practical, and clinical training requirements. </a:t>
            </a:r>
          </a:p>
          <a:p>
            <a:r>
              <a:rPr lang="en-US" dirty="0"/>
              <a:t>Operates under medical oversight and provides a higher level of prehospital care than all EMTs using a variety of basic and advanced equipment and medications, including narcotics</a:t>
            </a:r>
          </a:p>
        </p:txBody>
      </p:sp>
      <p:pic>
        <p:nvPicPr>
          <p:cNvPr id="7" name="Picture 6"/>
          <p:cNvPicPr>
            <a:picLocks noChangeAspect="1"/>
          </p:cNvPicPr>
          <p:nvPr/>
        </p:nvPicPr>
        <p:blipFill>
          <a:blip r:embed="rId2" cstate="print"/>
          <a:stretch>
            <a:fillRect/>
          </a:stretch>
        </p:blipFill>
        <p:spPr>
          <a:xfrm>
            <a:off x="10476718" y="304932"/>
            <a:ext cx="1359526" cy="1365622"/>
          </a:xfrm>
          <a:prstGeom prst="rect">
            <a:avLst/>
          </a:prstGeom>
        </p:spPr>
      </p:pic>
      <p:sp>
        <p:nvSpPr>
          <p:cNvPr id="8" name="Rectangle 7"/>
          <p:cNvSpPr/>
          <p:nvPr/>
        </p:nvSpPr>
        <p:spPr>
          <a:xfrm>
            <a:off x="10476718" y="756910"/>
            <a:ext cx="1359526" cy="461665"/>
          </a:xfrm>
          <a:prstGeom prst="rect">
            <a:avLst/>
          </a:prstGeom>
        </p:spPr>
        <p:txBody>
          <a:bodyPr wrap="square">
            <a:spAutoFit/>
          </a:bodyPr>
          <a:lstStyle/>
          <a:p>
            <a:pPr algn="ctr"/>
            <a:r>
              <a:rPr lang="en-US" sz="2400" b="1" dirty="0"/>
              <a:t>2-2</a:t>
            </a:r>
          </a:p>
        </p:txBody>
      </p:sp>
      <p:pic>
        <p:nvPicPr>
          <p:cNvPr id="2050" name="Picture 2" descr="Photo shows paramedics attending to a patient on a stretcher, ready to be shifted to an ambulance nearb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042" y="2212182"/>
            <a:ext cx="4257676" cy="286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80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Care Systems Tiered Deployment</a:t>
            </a:r>
          </a:p>
        </p:txBody>
      </p:sp>
      <p:sp>
        <p:nvSpPr>
          <p:cNvPr id="4" name="Content Placeholder 3"/>
          <p:cNvSpPr>
            <a:spLocks noGrp="1"/>
          </p:cNvSpPr>
          <p:nvPr>
            <p:ph sz="half" idx="2"/>
          </p:nvPr>
        </p:nvSpPr>
        <p:spPr>
          <a:xfrm>
            <a:off x="867591" y="1744517"/>
            <a:ext cx="10456817" cy="4574639"/>
          </a:xfrm>
        </p:spPr>
        <p:txBody>
          <a:bodyPr/>
          <a:lstStyle/>
          <a:p>
            <a:r>
              <a:rPr lang="en-US" dirty="0"/>
              <a:t>Most emergency care systems deploy personnel to emergencies using a stratified, or tiered, approach based on the patient’s current condition or anticipated needs. </a:t>
            </a:r>
          </a:p>
          <a:p>
            <a:pPr lvl="1"/>
            <a:r>
              <a:rPr lang="en-US" sz="2200" dirty="0"/>
              <a:t>Tier 1</a:t>
            </a:r>
          </a:p>
          <a:p>
            <a:pPr lvl="2"/>
            <a:r>
              <a:rPr lang="en-US" sz="2000" dirty="0"/>
              <a:t>EMRs arrive quickly at the scene and initiate basic emergency care while awaiting the arrival of higher-level emergency providers. </a:t>
            </a:r>
          </a:p>
          <a:p>
            <a:pPr lvl="2"/>
            <a:r>
              <a:rPr lang="en-US" sz="2000" dirty="0"/>
              <a:t>EMRs (e.g., ski/bike patrols, search-and-rescue teams, wilderness first responders) may transport the patient to a location that is more accessible to rescue vehicles.</a:t>
            </a:r>
          </a:p>
          <a:p>
            <a:pPr lvl="1"/>
            <a:r>
              <a:rPr lang="en-US" sz="2200" dirty="0"/>
              <a:t>Tier 2 </a:t>
            </a:r>
          </a:p>
          <a:p>
            <a:pPr lvl="2"/>
            <a:r>
              <a:rPr lang="en-US" sz="2000" dirty="0"/>
              <a:t>EMTs arrive shortly after EMRs and provide BLS measures. </a:t>
            </a:r>
          </a:p>
          <a:p>
            <a:pPr lvl="2"/>
            <a:r>
              <a:rPr lang="en-US" sz="2000" dirty="0"/>
              <a:t>If the situation warrants, EMTs may either await the arrival of </a:t>
            </a:r>
            <a:r>
              <a:rPr lang="en-US" sz="2000" u="dbl" dirty="0">
                <a:solidFill>
                  <a:srgbClr val="C00000"/>
                </a:solidFill>
              </a:rPr>
              <a:t>advanced life support (ALS)</a:t>
            </a:r>
            <a:r>
              <a:rPr lang="en-US" sz="2000" dirty="0"/>
              <a:t> providers or transport the patient to a definitive care facility.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314687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Care Systems Tiered Deployment</a:t>
            </a:r>
          </a:p>
        </p:txBody>
      </p:sp>
      <p:sp>
        <p:nvSpPr>
          <p:cNvPr id="4" name="Content Placeholder 3"/>
          <p:cNvSpPr>
            <a:spLocks noGrp="1"/>
          </p:cNvSpPr>
          <p:nvPr>
            <p:ph sz="half" idx="2"/>
          </p:nvPr>
        </p:nvSpPr>
        <p:spPr>
          <a:xfrm>
            <a:off x="733697" y="2373745"/>
            <a:ext cx="10456817" cy="4288312"/>
          </a:xfrm>
        </p:spPr>
        <p:txBody>
          <a:bodyPr/>
          <a:lstStyle/>
          <a:p>
            <a:pPr lvl="1"/>
            <a:r>
              <a:rPr lang="en-US" sz="2400" dirty="0"/>
              <a:t>Tier 3</a:t>
            </a:r>
          </a:p>
          <a:p>
            <a:pPr lvl="2"/>
            <a:r>
              <a:rPr lang="en-US" sz="2000" dirty="0"/>
              <a:t>AEMTs and/or paramedics arrive after EMRs/EMTs. </a:t>
            </a:r>
          </a:p>
          <a:p>
            <a:pPr lvl="2"/>
            <a:r>
              <a:rPr lang="en-US" sz="2000" dirty="0"/>
              <a:t>They provide ALS measures and transport the patient to a definitive care facility.</a:t>
            </a:r>
          </a:p>
          <a:p>
            <a:pPr lvl="1"/>
            <a:r>
              <a:rPr lang="en-US" sz="2400" dirty="0"/>
              <a:t>Tier 4 </a:t>
            </a:r>
          </a:p>
          <a:p>
            <a:pPr lvl="2"/>
            <a:r>
              <a:rPr lang="en-US" sz="2000" dirty="0"/>
              <a:t>Critical care providers (e.g., critical care paramedics, nurses, physicians) bring to the scene additional ALS equipment, therapies, and interventions that are beyond the traditional paramedic scope of practice.</a:t>
            </a:r>
          </a:p>
          <a:p>
            <a:pPr lvl="2"/>
            <a:r>
              <a:rPr lang="en-US" sz="2000" dirty="0"/>
              <a:t>Transports the patient to a specialized hospital via helicopter, fixed-wing aircraft, critical care ambulance, or other means.</a:t>
            </a:r>
          </a:p>
        </p:txBody>
      </p:sp>
    </p:spTree>
    <p:extLst>
      <p:ext uri="{BB962C8B-B14F-4D97-AF65-F5344CB8AC3E}">
        <p14:creationId xmlns:p14="http://schemas.microsoft.com/office/powerpoint/2010/main" val="299715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Continuity and Commonality of Emergency Care</a:t>
            </a:r>
          </a:p>
        </p:txBody>
      </p:sp>
    </p:spTree>
    <p:extLst>
      <p:ext uri="{BB962C8B-B14F-4D97-AF65-F5344CB8AC3E}">
        <p14:creationId xmlns:p14="http://schemas.microsoft.com/office/powerpoint/2010/main" val="171317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Continuity of Care </a:t>
            </a:r>
          </a:p>
        </p:txBody>
      </p:sp>
      <p:sp>
        <p:nvSpPr>
          <p:cNvPr id="4" name="Content Placeholder 3"/>
          <p:cNvSpPr>
            <a:spLocks noGrp="1"/>
          </p:cNvSpPr>
          <p:nvPr>
            <p:ph sz="half" idx="2"/>
          </p:nvPr>
        </p:nvSpPr>
        <p:spPr>
          <a:xfrm>
            <a:off x="690155" y="1816022"/>
            <a:ext cx="10790646" cy="4390833"/>
          </a:xfrm>
        </p:spPr>
        <p:txBody>
          <a:bodyPr/>
          <a:lstStyle/>
          <a:p>
            <a:pPr>
              <a:spcBef>
                <a:spcPts val="600"/>
              </a:spcBef>
              <a:spcAft>
                <a:spcPts val="600"/>
              </a:spcAft>
            </a:pPr>
            <a:r>
              <a:rPr lang="en-US" dirty="0"/>
              <a:t>Continuity of care is the seamless delivery of high-quality emergency medical care that occurs from a patient’s initial contact with an EMR through definitive treatment.</a:t>
            </a:r>
          </a:p>
          <a:p>
            <a:pPr lvl="0">
              <a:spcBef>
                <a:spcPts val="600"/>
              </a:spcBef>
              <a:spcAft>
                <a:spcPts val="600"/>
              </a:spcAft>
            </a:pPr>
            <a:r>
              <a:rPr lang="en-US" dirty="0"/>
              <a:t>Ideally, from the moment a patient is initially contacted by ski patrollers to discharge from the hospital, the patient receives continuous care from trained medical professionals. </a:t>
            </a:r>
          </a:p>
          <a:p>
            <a:pPr lvl="1">
              <a:spcBef>
                <a:spcPts val="600"/>
              </a:spcBef>
              <a:spcAft>
                <a:spcPts val="600"/>
              </a:spcAft>
            </a:pPr>
            <a:r>
              <a:rPr lang="en-US" dirty="0"/>
              <a:t>At each transition, the level of medical care provided to the patient increases. </a:t>
            </a:r>
          </a:p>
          <a:p>
            <a:pPr lvl="1">
              <a:spcBef>
                <a:spcPts val="600"/>
              </a:spcBef>
              <a:spcAft>
                <a:spcPts val="600"/>
              </a:spcAft>
            </a:pPr>
            <a:r>
              <a:rPr lang="en-US" dirty="0"/>
              <a:t>If there is a break in the continuity of care or at any time if the care provided does not follow local practices, the outcome might not be favorable. </a:t>
            </a:r>
          </a:p>
          <a:p>
            <a:pPr lvl="1">
              <a:spcBef>
                <a:spcPts val="600"/>
              </a:spcBef>
              <a:spcAft>
                <a:spcPts val="600"/>
              </a:spcAft>
            </a:pPr>
            <a:r>
              <a:rPr lang="en-US" dirty="0"/>
              <a:t>Team approach is one of the hallmarks of an effective emergency care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Continuity of Care: Important Roles</a:t>
            </a:r>
          </a:p>
        </p:txBody>
      </p:sp>
      <p:sp>
        <p:nvSpPr>
          <p:cNvPr id="7" name="Content Placeholder 6"/>
          <p:cNvSpPr>
            <a:spLocks noGrp="1"/>
          </p:cNvSpPr>
          <p:nvPr>
            <p:ph idx="1"/>
          </p:nvPr>
        </p:nvSpPr>
        <p:spPr>
          <a:xfrm>
            <a:off x="925830" y="1939636"/>
            <a:ext cx="4579043" cy="4250281"/>
          </a:xfrm>
        </p:spPr>
        <p:txBody>
          <a:bodyPr/>
          <a:lstStyle/>
          <a:p>
            <a:r>
              <a:rPr lang="en-US" dirty="0"/>
              <a:t>The </a:t>
            </a:r>
            <a:r>
              <a:rPr lang="en-US" u="dbl" dirty="0">
                <a:solidFill>
                  <a:srgbClr val="C00000"/>
                </a:solidFill>
              </a:rPr>
              <a:t>emergency medical dispatcher (EMD)</a:t>
            </a:r>
            <a:r>
              <a:rPr lang="en-US" dirty="0">
                <a:solidFill>
                  <a:srgbClr val="C00000"/>
                </a:solidFill>
              </a:rPr>
              <a:t> </a:t>
            </a:r>
            <a:r>
              <a:rPr lang="en-US" dirty="0">
                <a:solidFill>
                  <a:schemeClr val="tx2"/>
                </a:solidFill>
              </a:rPr>
              <a:t>is</a:t>
            </a:r>
            <a:r>
              <a:rPr lang="en-US" dirty="0">
                <a:solidFill>
                  <a:srgbClr val="C00000"/>
                </a:solidFill>
              </a:rPr>
              <a:t> </a:t>
            </a:r>
            <a:r>
              <a:rPr lang="en-US" dirty="0"/>
              <a:t>the person who notifies patrollers and/or other emergency medical providers of possible medical injuries and conditions.</a:t>
            </a:r>
          </a:p>
          <a:p>
            <a:r>
              <a:rPr lang="en-US" dirty="0"/>
              <a:t>The </a:t>
            </a:r>
            <a:r>
              <a:rPr lang="en-US" u="dbl" dirty="0">
                <a:solidFill>
                  <a:srgbClr val="C00000"/>
                </a:solidFill>
              </a:rPr>
              <a:t>medical director</a:t>
            </a:r>
            <a:r>
              <a:rPr lang="en-US" dirty="0"/>
              <a:t> is a doctor who advises and provides oversight to EMS providers. </a:t>
            </a:r>
          </a:p>
        </p:txBody>
      </p:sp>
      <p:pic>
        <p:nvPicPr>
          <p:cNvPr id="3074" name="Picture 2" descr="Photo C shows the emergency service team receive the 9-1-1 call.&#10;  " title="A  photo C shows how an emergency care system ope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99" y="1732026"/>
            <a:ext cx="2955918" cy="22509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hoto shows a physician in front of a comput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899" y="4143375"/>
            <a:ext cx="2892425" cy="217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1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Commonality In Emergency Care Systems </a:t>
            </a:r>
          </a:p>
        </p:txBody>
      </p:sp>
      <p:sp>
        <p:nvSpPr>
          <p:cNvPr id="4" name="Content Placeholder 3"/>
          <p:cNvSpPr>
            <a:spLocks noGrp="1"/>
          </p:cNvSpPr>
          <p:nvPr>
            <p:ph sz="half" idx="2"/>
          </p:nvPr>
        </p:nvSpPr>
        <p:spPr>
          <a:xfrm>
            <a:off x="777239" y="2549236"/>
            <a:ext cx="10537305" cy="3918875"/>
          </a:xfrm>
        </p:spPr>
        <p:txBody>
          <a:bodyPr/>
          <a:lstStyle/>
          <a:p>
            <a:r>
              <a:rPr lang="en-US" dirty="0"/>
              <a:t>Commonality enables rescuers within an emergency care system to:</a:t>
            </a:r>
          </a:p>
          <a:p>
            <a:pPr lvl="1"/>
            <a:r>
              <a:rPr lang="en-US" dirty="0"/>
              <a:t>Focus on the same priorities</a:t>
            </a:r>
          </a:p>
          <a:p>
            <a:pPr lvl="1"/>
            <a:r>
              <a:rPr lang="en-US" dirty="0"/>
              <a:t>Speak the same language</a:t>
            </a:r>
          </a:p>
          <a:p>
            <a:pPr lvl="1"/>
            <a:r>
              <a:rPr lang="en-US" dirty="0"/>
              <a:t>Perform rescue-related activities in a similar fashion, regardless of training level or clinical setting</a:t>
            </a:r>
          </a:p>
          <a:p>
            <a:pPr lvl="0"/>
            <a:r>
              <a:rPr lang="en-US" dirty="0"/>
              <a:t>This approach to teamwork enables rescuers to work together more effectively and to provide the best possible outcome for patients.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Communication Systems in Emergency Care Systems</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705521" y="2595418"/>
            <a:ext cx="10285207" cy="3639610"/>
          </a:xfrm>
        </p:spPr>
        <p:txBody>
          <a:bodyPr/>
          <a:lstStyle/>
          <a:p>
            <a:r>
              <a:rPr lang="en-US" dirty="0"/>
              <a:t>Communication systems are the vital links that connect all the components of the emergency care system. </a:t>
            </a:r>
          </a:p>
          <a:p>
            <a:r>
              <a:rPr lang="en-US" dirty="0"/>
              <a:t>A typical EMS communication system consists of:</a:t>
            </a:r>
          </a:p>
          <a:p>
            <a:pPr lvl="1"/>
            <a:r>
              <a:rPr lang="en-US" dirty="0"/>
              <a:t>Hardware (telephones, cell phones, radio equipment, computers)</a:t>
            </a:r>
          </a:p>
          <a:p>
            <a:pPr lvl="1"/>
            <a:r>
              <a:rPr lang="en-US" dirty="0"/>
              <a:t>Software</a:t>
            </a:r>
          </a:p>
          <a:p>
            <a:pPr lvl="1"/>
            <a:r>
              <a:rPr lang="en-US" dirty="0"/>
              <a:t>Specialized professionals who manage these resources</a:t>
            </a:r>
          </a:p>
          <a:p>
            <a:pPr lvl="0"/>
            <a:r>
              <a:rPr lang="en-US" dirty="0"/>
              <a:t> Effective communications improve patient outcomes and are essential for successful rescue operations.</a:t>
            </a:r>
          </a:p>
          <a:p>
            <a:endParaRPr lang="en-US" dirty="0"/>
          </a:p>
        </p:txBody>
      </p:sp>
    </p:spTree>
    <p:extLst>
      <p:ext uri="{BB962C8B-B14F-4D97-AF65-F5344CB8AC3E}">
        <p14:creationId xmlns:p14="http://schemas.microsoft.com/office/powerpoint/2010/main" val="29411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Communication Systems in Emergency Care Systems</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705521" y="2004291"/>
            <a:ext cx="4836297" cy="4230737"/>
          </a:xfrm>
        </p:spPr>
        <p:txBody>
          <a:bodyPr/>
          <a:lstStyle/>
          <a:p>
            <a:r>
              <a:rPr lang="en-US" dirty="0"/>
              <a:t>OEC technicians communicate with each other and with other members of the emergency care system by various means, including:</a:t>
            </a:r>
          </a:p>
          <a:p>
            <a:pPr lvl="1"/>
            <a:r>
              <a:rPr lang="en-US" dirty="0"/>
              <a:t>Two-way radios</a:t>
            </a:r>
          </a:p>
          <a:p>
            <a:pPr lvl="1"/>
            <a:r>
              <a:rPr lang="en-US" dirty="0"/>
              <a:t>Landline telephones</a:t>
            </a:r>
          </a:p>
          <a:p>
            <a:pPr lvl="1"/>
            <a:r>
              <a:rPr lang="en-US" dirty="0"/>
              <a:t>Cell phones</a:t>
            </a:r>
          </a:p>
          <a:p>
            <a:endParaRPr lang="en-US" dirty="0"/>
          </a:p>
        </p:txBody>
      </p:sp>
      <p:pic>
        <p:nvPicPr>
          <p:cNvPr id="4098" name="Picture 2" descr="Photo shows a patroller at a skiing site using a radio for communica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325" y="1666875"/>
            <a:ext cx="2511425" cy="369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1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Medical Oversight in Emergency Care Systems</a:t>
            </a:r>
          </a:p>
        </p:txBody>
      </p:sp>
      <p:sp>
        <p:nvSpPr>
          <p:cNvPr id="14" name="Content Placeholder 2"/>
          <p:cNvSpPr>
            <a:spLocks noGrp="1"/>
          </p:cNvSpPr>
          <p:nvPr>
            <p:ph idx="1"/>
          </p:nvPr>
        </p:nvSpPr>
        <p:spPr>
          <a:xfrm>
            <a:off x="749562" y="2281199"/>
            <a:ext cx="10692876" cy="4270326"/>
          </a:xfrm>
        </p:spPr>
        <p:txBody>
          <a:bodyPr/>
          <a:lstStyle/>
          <a:p>
            <a:r>
              <a:rPr lang="en-US" dirty="0"/>
              <a:t>A license physician assumes legal responsibility for a patient’s care throughout an emergency.</a:t>
            </a:r>
          </a:p>
          <a:p>
            <a:pPr lvl="1"/>
            <a:r>
              <a:rPr lang="en-US" dirty="0"/>
              <a:t>This </a:t>
            </a:r>
            <a:r>
              <a:rPr lang="en-US" u="dbl" dirty="0">
                <a:solidFill>
                  <a:srgbClr val="C00000"/>
                </a:solidFill>
              </a:rPr>
              <a:t>medical oversight</a:t>
            </a:r>
            <a:r>
              <a:rPr lang="en-US" u="sng" dirty="0">
                <a:solidFill>
                  <a:srgbClr val="C00000"/>
                </a:solidFill>
              </a:rPr>
              <a:t> </a:t>
            </a:r>
            <a:r>
              <a:rPr lang="en-US" dirty="0"/>
              <a:t>ensures continuity of care and that the patient receives proper treatment in accordance with local care guidelines.</a:t>
            </a:r>
          </a:p>
          <a:p>
            <a:r>
              <a:rPr lang="en-US" dirty="0"/>
              <a:t>Two types of medical oversight: </a:t>
            </a:r>
          </a:p>
          <a:p>
            <a:pPr lvl="1"/>
            <a:r>
              <a:rPr lang="en-US" dirty="0"/>
              <a:t>Direct oversight</a:t>
            </a:r>
          </a:p>
          <a:p>
            <a:pPr lvl="1"/>
            <a:r>
              <a:rPr lang="en-US" dirty="0"/>
              <a:t>Indirect oversight</a:t>
            </a:r>
          </a:p>
          <a:p>
            <a:r>
              <a:rPr lang="en-US" dirty="0"/>
              <a:t>Both types of medical oversight use preestablished medical orders, known as </a:t>
            </a:r>
            <a:r>
              <a:rPr lang="en-US" u="dbl" dirty="0">
                <a:solidFill>
                  <a:srgbClr val="C00000"/>
                </a:solidFill>
              </a:rPr>
              <a:t>protocols</a:t>
            </a:r>
            <a:r>
              <a:rPr lang="en-US" dirty="0"/>
              <a:t>, which have been approved by the local medical authority.</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97208" y="756910"/>
            <a:ext cx="1359526" cy="461665"/>
          </a:xfrm>
          <a:prstGeom prst="rect">
            <a:avLst/>
          </a:prstGeom>
        </p:spPr>
        <p:txBody>
          <a:bodyPr wrap="square">
            <a:spAutoFit/>
          </a:bodyPr>
          <a:lstStyle/>
          <a:p>
            <a:pPr algn="ctr"/>
            <a:r>
              <a:rPr lang="en-US" sz="2400" b="1" dirty="0"/>
              <a:t>2-3</a:t>
            </a:r>
          </a:p>
        </p:txBody>
      </p:sp>
    </p:spTree>
    <p:extLst>
      <p:ext uri="{BB962C8B-B14F-4D97-AF65-F5344CB8AC3E}">
        <p14:creationId xmlns:p14="http://schemas.microsoft.com/office/powerpoint/2010/main" val="319259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Medical Oversight: Direct</a:t>
            </a:r>
          </a:p>
        </p:txBody>
      </p:sp>
      <p:sp>
        <p:nvSpPr>
          <p:cNvPr id="3" name="Content Placeholder 2"/>
          <p:cNvSpPr>
            <a:spLocks noGrp="1"/>
          </p:cNvSpPr>
          <p:nvPr>
            <p:ph idx="1"/>
          </p:nvPr>
        </p:nvSpPr>
        <p:spPr>
          <a:xfrm>
            <a:off x="925830" y="1902691"/>
            <a:ext cx="10287000" cy="4287226"/>
          </a:xfrm>
        </p:spPr>
        <p:txBody>
          <a:bodyPr/>
          <a:lstStyle/>
          <a:p>
            <a:r>
              <a:rPr lang="en-US" b="1" dirty="0"/>
              <a:t>Direct oversight</a:t>
            </a:r>
            <a:r>
              <a:rPr lang="en-US" dirty="0"/>
              <a:t>: </a:t>
            </a:r>
          </a:p>
          <a:p>
            <a:pPr lvl="1"/>
            <a:r>
              <a:rPr lang="en-US" dirty="0"/>
              <a:t>Also known as online medical control</a:t>
            </a:r>
          </a:p>
          <a:p>
            <a:pPr lvl="1"/>
            <a:r>
              <a:rPr lang="en-US" dirty="0"/>
              <a:t>Involves real-time voice contact with a licensed physician who helps guide decisions concerning patient care</a:t>
            </a:r>
          </a:p>
          <a:p>
            <a:pPr lvl="1"/>
            <a:r>
              <a:rPr lang="en-US" dirty="0"/>
              <a:t>Conducted typically via telephone or radio</a:t>
            </a:r>
          </a:p>
          <a:p>
            <a:pPr lvl="1"/>
            <a:r>
              <a:rPr lang="en-US" dirty="0"/>
              <a:t>Also includes the presence of a physician at the scene </a:t>
            </a:r>
          </a:p>
          <a:p>
            <a:pPr lvl="1"/>
            <a:r>
              <a:rPr lang="en-US" dirty="0"/>
              <a:t>Used primarily to oversee the provision of advanced care procedures or medications</a:t>
            </a:r>
          </a:p>
          <a:p>
            <a:pPr lvl="1"/>
            <a:r>
              <a:rPr lang="en-US" dirty="0"/>
              <a:t>Serves as a means by which prehospital providers may consult with a physician to discuss complex cases or to obtain specific clinical, technical, or procedural information</a:t>
            </a:r>
          </a:p>
          <a:p>
            <a:pPr lvl="1"/>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97208" y="756910"/>
            <a:ext cx="1359526" cy="461665"/>
          </a:xfrm>
          <a:prstGeom prst="rect">
            <a:avLst/>
          </a:prstGeom>
        </p:spPr>
        <p:txBody>
          <a:bodyPr wrap="square">
            <a:spAutoFit/>
          </a:bodyPr>
          <a:lstStyle/>
          <a:p>
            <a:pPr algn="ctr"/>
            <a:r>
              <a:rPr lang="en-US" sz="2400" b="1" dirty="0"/>
              <a:t>2-3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21033"/>
            <a:ext cx="12192000" cy="1002089"/>
          </a:xfrm>
        </p:spPr>
        <p:txBody>
          <a:bodyPr/>
          <a:lstStyle/>
          <a:p>
            <a:r>
              <a:rPr lang="en-US" sz="2800" dirty="0"/>
              <a:t>Medical Oversight: Indirect</a:t>
            </a:r>
          </a:p>
        </p:txBody>
      </p:sp>
      <p:sp>
        <p:nvSpPr>
          <p:cNvPr id="14" name="Content Placeholder 2"/>
          <p:cNvSpPr>
            <a:spLocks noGrp="1"/>
          </p:cNvSpPr>
          <p:nvPr>
            <p:ph idx="1"/>
          </p:nvPr>
        </p:nvSpPr>
        <p:spPr>
          <a:xfrm>
            <a:off x="943759" y="2503055"/>
            <a:ext cx="10287000" cy="4081309"/>
          </a:xfrm>
        </p:spPr>
        <p:txBody>
          <a:bodyPr/>
          <a:lstStyle/>
          <a:p>
            <a:r>
              <a:rPr lang="en-US" sz="2400" b="1" dirty="0"/>
              <a:t>Indirect oversight </a:t>
            </a:r>
          </a:p>
          <a:p>
            <a:pPr lvl="1"/>
            <a:r>
              <a:rPr lang="en-US" sz="2200" dirty="0"/>
              <a:t>Uses standing orders (protocols) developed by a local medical authority</a:t>
            </a:r>
            <a:endParaRPr lang="en-US" sz="3400" dirty="0"/>
          </a:p>
          <a:p>
            <a:pPr lvl="1"/>
            <a:r>
              <a:rPr lang="en-US" sz="2200" dirty="0"/>
              <a:t>Prehospital providers are not required to directly contact a physician before initiating specific treatments. </a:t>
            </a:r>
          </a:p>
          <a:p>
            <a:pPr lvl="1"/>
            <a:r>
              <a:rPr lang="en-US" sz="2200" dirty="0"/>
              <a:t>This form of medical oversight is designed to expedite patient care. </a:t>
            </a:r>
          </a:p>
          <a:p>
            <a:pPr lvl="1"/>
            <a:r>
              <a:rPr lang="en-US" sz="2200" dirty="0"/>
              <a:t>Commonly used for “preauthorizing” both routine procedures, such as:</a:t>
            </a:r>
          </a:p>
          <a:p>
            <a:pPr lvl="2"/>
            <a:r>
              <a:rPr lang="en-US" sz="2000" dirty="0"/>
              <a:t>Oxygen administration</a:t>
            </a:r>
          </a:p>
          <a:p>
            <a:pPr lvl="2"/>
            <a:r>
              <a:rPr lang="en-US" sz="2000" dirty="0"/>
              <a:t>Advanced lifesaving procedures or medications</a:t>
            </a:r>
          </a:p>
          <a:p>
            <a:pPr lvl="1"/>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97208" y="756910"/>
            <a:ext cx="1359526" cy="461665"/>
          </a:xfrm>
          <a:prstGeom prst="rect">
            <a:avLst/>
          </a:prstGeom>
        </p:spPr>
        <p:txBody>
          <a:bodyPr wrap="square">
            <a:spAutoFit/>
          </a:bodyPr>
          <a:lstStyle/>
          <a:p>
            <a:pPr algn="ctr"/>
            <a:r>
              <a:rPr lang="en-US" sz="2400" b="1" dirty="0"/>
              <a:t>2-3</a:t>
            </a:r>
          </a:p>
        </p:txBody>
      </p:sp>
    </p:spTree>
    <p:extLst>
      <p:ext uri="{BB962C8B-B14F-4D97-AF65-F5344CB8AC3E}">
        <p14:creationId xmlns:p14="http://schemas.microsoft.com/office/powerpoint/2010/main" val="30906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88894"/>
            <a:ext cx="12192000" cy="1002089"/>
          </a:xfrm>
        </p:spPr>
        <p:txBody>
          <a:bodyPr/>
          <a:lstStyle/>
          <a:p>
            <a:r>
              <a:rPr lang="en-US" dirty="0"/>
              <a:t>Objectives</a:t>
            </a:r>
          </a:p>
        </p:txBody>
      </p:sp>
      <p:sp>
        <p:nvSpPr>
          <p:cNvPr id="14" name="Content Placeholder 2"/>
          <p:cNvSpPr>
            <a:spLocks noGrp="1"/>
          </p:cNvSpPr>
          <p:nvPr>
            <p:ph idx="1"/>
          </p:nvPr>
        </p:nvSpPr>
        <p:spPr>
          <a:xfrm>
            <a:off x="925830" y="2456873"/>
            <a:ext cx="10287000" cy="3733044"/>
          </a:xfrm>
        </p:spPr>
        <p:txBody>
          <a:bodyPr/>
          <a:lstStyle/>
          <a:p>
            <a:pPr lvl="1">
              <a:lnSpc>
                <a:spcPct val="200000"/>
              </a:lnSpc>
            </a:pPr>
            <a:r>
              <a:rPr lang="en-US" dirty="0">
                <a:solidFill>
                  <a:schemeClr val="tx2"/>
                </a:solidFill>
              </a:rPr>
              <a:t>2-1 List several attributes of an emergency care system.</a:t>
            </a:r>
          </a:p>
          <a:p>
            <a:pPr lvl="1">
              <a:lnSpc>
                <a:spcPct val="200000"/>
              </a:lnSpc>
            </a:pPr>
            <a:r>
              <a:rPr lang="en-US" dirty="0">
                <a:solidFill>
                  <a:schemeClr val="tx2"/>
                </a:solidFill>
              </a:rPr>
              <a:t>2-2 List four nationally recognized prehospital emergency care provider levels.</a:t>
            </a:r>
          </a:p>
          <a:p>
            <a:pPr lvl="1">
              <a:lnSpc>
                <a:spcPct val="200000"/>
              </a:lnSpc>
            </a:pPr>
            <a:r>
              <a:rPr lang="en-US" dirty="0">
                <a:solidFill>
                  <a:schemeClr val="tx2"/>
                </a:solidFill>
              </a:rPr>
              <a:t>2-3 Compare and contrast direct medical oversight and indirect medical oversight.</a:t>
            </a:r>
          </a:p>
          <a:p>
            <a:pPr lvl="1">
              <a:lnSpc>
                <a:spcPct val="200000"/>
              </a:lnSpc>
            </a:pPr>
            <a:r>
              <a:rPr lang="en-US" dirty="0">
                <a:solidFill>
                  <a:schemeClr val="tx2"/>
                </a:solidFill>
              </a:rPr>
              <a:t>2-4 Describe the purpose of quality improvement.</a:t>
            </a:r>
          </a:p>
          <a:p>
            <a:pPr lvl="1">
              <a:lnSpc>
                <a:spcPct val="200000"/>
              </a:lnSpc>
            </a:pPr>
            <a:endParaRPr lang="en-US" sz="2800" dirty="0">
              <a:solidFill>
                <a:schemeClr val="tx2"/>
              </a:solidFill>
            </a:endParaRPr>
          </a:p>
          <a:p>
            <a:pPr lvl="2"/>
            <a:endParaRPr lang="en-US" dirty="0">
              <a:solidFill>
                <a:schemeClr val="tx2"/>
              </a:solidFill>
            </a:endParaRP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29733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Care Protocols </a:t>
            </a:r>
          </a:p>
        </p:txBody>
      </p:sp>
      <p:sp>
        <p:nvSpPr>
          <p:cNvPr id="3" name="Content Placeholder 2"/>
          <p:cNvSpPr>
            <a:spLocks noGrp="1"/>
          </p:cNvSpPr>
          <p:nvPr>
            <p:ph idx="1"/>
          </p:nvPr>
        </p:nvSpPr>
        <p:spPr/>
        <p:txBody>
          <a:bodyPr/>
          <a:lstStyle/>
          <a:p>
            <a:r>
              <a:rPr lang="en-US" u="dbl" dirty="0"/>
              <a:t> </a:t>
            </a:r>
            <a:r>
              <a:rPr lang="en-US" u="dbl" dirty="0">
                <a:solidFill>
                  <a:srgbClr val="C00000"/>
                </a:solidFill>
              </a:rPr>
              <a:t>Protocols</a:t>
            </a:r>
            <a:r>
              <a:rPr lang="en-US" dirty="0"/>
              <a:t> are written instructions describing what should be done in a given situation.</a:t>
            </a:r>
          </a:p>
          <a:p>
            <a:r>
              <a:rPr lang="en-US" dirty="0"/>
              <a:t>They serve as guidelines that identify the assessment and treatment considerations for commonly encountered emergencies. </a:t>
            </a:r>
          </a:p>
          <a:p>
            <a:pPr lvl="1">
              <a:spcAft>
                <a:spcPts val="300"/>
              </a:spcAft>
            </a:pPr>
            <a:r>
              <a:rPr lang="en-US" dirty="0"/>
              <a:t>Developed on a local level by emergency care professionals who are familiar with the area’s medical needs, available resources, system capabilities, and local standard of care</a:t>
            </a:r>
          </a:p>
          <a:p>
            <a:pPr lvl="1">
              <a:spcAft>
                <a:spcPts val="300"/>
              </a:spcAft>
            </a:pPr>
            <a:r>
              <a:rPr lang="en-US" dirty="0"/>
              <a:t>In the case of ski/bike patrols, protocols can be developed by the local patrol’s medical director, in concert with management, and may include practices and procedures that are not included in the OEC text. </a:t>
            </a:r>
          </a:p>
          <a:p>
            <a:pPr lvl="1">
              <a:spcAft>
                <a:spcPts val="300"/>
              </a:spcAft>
            </a:pPr>
            <a:r>
              <a:rPr lang="en-US" dirty="0"/>
              <a:t>Should be reviewed annually and revised as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Quality Improvement in Emergency Care Systems</a:t>
            </a:r>
          </a:p>
        </p:txBody>
      </p:sp>
      <p:sp>
        <p:nvSpPr>
          <p:cNvPr id="14" name="Content Placeholder 2"/>
          <p:cNvSpPr>
            <a:spLocks noGrp="1"/>
          </p:cNvSpPr>
          <p:nvPr>
            <p:ph idx="1"/>
          </p:nvPr>
        </p:nvSpPr>
        <p:spPr>
          <a:xfrm>
            <a:off x="818253" y="1867388"/>
            <a:ext cx="10287000" cy="3739085"/>
          </a:xfrm>
        </p:spPr>
        <p:txBody>
          <a:bodyPr/>
          <a:lstStyle/>
          <a:p>
            <a:r>
              <a:rPr lang="en-US" dirty="0"/>
              <a:t>Providing the best patient care possible is a common goal among emergency care personnel.</a:t>
            </a:r>
          </a:p>
          <a:p>
            <a:r>
              <a:rPr lang="en-US" dirty="0"/>
              <a:t>This goal is best achieved through a quality improvement program.</a:t>
            </a:r>
          </a:p>
          <a:p>
            <a:r>
              <a:rPr lang="en-US" dirty="0"/>
              <a:t>Quality improvement, often abbreviated QI, is an ongoing process designed to ensure that the products and services provided meet or exceed customer expectations.</a:t>
            </a:r>
          </a:p>
          <a:p>
            <a:pPr lvl="1"/>
            <a:r>
              <a:rPr lang="en-US" dirty="0"/>
              <a:t>It may involve careful examination of each step in the case, from initial entry into the emergency care system through definitive care.</a:t>
            </a:r>
          </a:p>
          <a:p>
            <a:pPr lvl="1"/>
            <a:r>
              <a:rPr lang="en-US" dirty="0"/>
              <a:t>Changes, if needed, will ensure the future care a patient receives is delivered in accordance with local protocols and guidelines.</a:t>
            </a:r>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91122" y="753790"/>
            <a:ext cx="1345122" cy="461665"/>
          </a:xfrm>
          <a:prstGeom prst="rect">
            <a:avLst/>
          </a:prstGeom>
        </p:spPr>
        <p:txBody>
          <a:bodyPr wrap="square">
            <a:spAutoFit/>
          </a:bodyPr>
          <a:lstStyle/>
          <a:p>
            <a:pPr algn="ctr"/>
            <a:r>
              <a:rPr lang="en-US" sz="2400" b="1" dirty="0"/>
              <a:t>2-4</a:t>
            </a:r>
          </a:p>
        </p:txBody>
      </p:sp>
    </p:spTree>
    <p:extLst>
      <p:ext uri="{BB962C8B-B14F-4D97-AF65-F5344CB8AC3E}">
        <p14:creationId xmlns:p14="http://schemas.microsoft.com/office/powerpoint/2010/main" val="332084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PRESENTATION</a:t>
            </a:r>
          </a:p>
        </p:txBody>
      </p:sp>
      <p:sp>
        <p:nvSpPr>
          <p:cNvPr id="14" name="Content Placeholder 2"/>
          <p:cNvSpPr>
            <a:spLocks noGrp="1"/>
          </p:cNvSpPr>
          <p:nvPr>
            <p:ph idx="1"/>
          </p:nvPr>
        </p:nvSpPr>
        <p:spPr>
          <a:xfrm>
            <a:off x="925830" y="2190750"/>
            <a:ext cx="10287000" cy="4339826"/>
          </a:xfrm>
        </p:spPr>
        <p:txBody>
          <a:bodyPr/>
          <a:lstStyle/>
          <a:p>
            <a:r>
              <a:rPr lang="en-US" dirty="0"/>
              <a:t>You find a woman lying in the snow after a skiing accident. She says she cannot move her legs. After making the scene safe, you rapidly assess her, finding no movement or feeling below the waist. You call dispatch and tell them what you have found.</a:t>
            </a:r>
          </a:p>
          <a:p>
            <a:endParaRPr lang="en-US" dirty="0"/>
          </a:p>
          <a:p>
            <a:r>
              <a:rPr lang="en-US" i="1" dirty="0"/>
              <a:t>What is the first thing you and dispatch should do?</a:t>
            </a:r>
          </a:p>
          <a:p>
            <a:endParaRPr lang="en-US" dirty="0"/>
          </a:p>
          <a:p>
            <a:pPr marL="0" indent="0">
              <a:buNone/>
            </a:pPr>
            <a:r>
              <a:rPr lang="en-US" i="1" dirty="0"/>
              <a:t>				</a:t>
            </a:r>
            <a:endParaRPr lang="en-US" dirty="0"/>
          </a:p>
        </p:txBody>
      </p:sp>
    </p:spTree>
    <p:extLst>
      <p:ext uri="{BB962C8B-B14F-4D97-AF65-F5344CB8AC3E}">
        <p14:creationId xmlns:p14="http://schemas.microsoft.com/office/powerpoint/2010/main" val="3775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925830" y="1971675"/>
            <a:ext cx="10287000" cy="4218242"/>
          </a:xfrm>
        </p:spPr>
        <p:txBody>
          <a:bodyPr/>
          <a:lstStyle/>
          <a:p>
            <a:r>
              <a:rPr lang="en-US" dirty="0"/>
              <a:t>The dispatcher activates the emergency care system by calling 9-1-1. He explains that the patient has no movement or feeling below the waist and requests ALS and air transport since there is a probable spinal cord injury. You get additional information from the patient and keep the woman calm and warm while awaiting assistance. You are careful not to move her. Once ski patrollers arrive, they assist you in placing the patient on a long spine board. The patient is transported to an awaiting ambulance crew, who transport the patient to a helicopter zone and then a definitive care facility.</a:t>
            </a:r>
          </a:p>
          <a:p>
            <a:endParaRPr lang="en-US" dirty="0"/>
          </a:p>
          <a:p>
            <a:r>
              <a:rPr lang="en-US" i="1" dirty="0"/>
              <a:t>What is your next responsibility?</a:t>
            </a:r>
          </a:p>
        </p:txBody>
      </p:sp>
    </p:spTree>
    <p:extLst>
      <p:ext uri="{BB962C8B-B14F-4D97-AF65-F5344CB8AC3E}">
        <p14:creationId xmlns:p14="http://schemas.microsoft.com/office/powerpoint/2010/main" val="11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02089"/>
          </a:xfrm>
        </p:spPr>
        <p:txBody>
          <a:bodyPr/>
          <a:lstStyle/>
          <a:p>
            <a:r>
              <a:rPr lang="en-US" dirty="0"/>
              <a:t>CASE OUTCOME</a:t>
            </a:r>
          </a:p>
        </p:txBody>
      </p:sp>
      <p:sp>
        <p:nvSpPr>
          <p:cNvPr id="14" name="Content Placeholder 2"/>
          <p:cNvSpPr>
            <a:spLocks noGrp="1"/>
          </p:cNvSpPr>
          <p:nvPr>
            <p:ph idx="1"/>
          </p:nvPr>
        </p:nvSpPr>
        <p:spPr>
          <a:xfrm>
            <a:off x="925830" y="2085975"/>
            <a:ext cx="10287000" cy="4103942"/>
          </a:xfrm>
        </p:spPr>
        <p:txBody>
          <a:bodyPr/>
          <a:lstStyle/>
          <a:p>
            <a:r>
              <a:rPr lang="en-US" dirty="0"/>
              <a:t>The patient survives the spinal cord injury. Your risk manager and medical director discuss the case for educational purposes with the patrollers involved. Care given was exceptional. After much therapy, the patient learns to walk again. She returns a year later, thanking you for getting her to definitive care.</a:t>
            </a:r>
          </a:p>
        </p:txBody>
      </p:sp>
    </p:spTree>
    <p:extLst>
      <p:ext uri="{BB962C8B-B14F-4D97-AF65-F5344CB8AC3E}">
        <p14:creationId xmlns:p14="http://schemas.microsoft.com/office/powerpoint/2010/main" val="21324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a:xfrm>
            <a:off x="952500" y="1514475"/>
            <a:ext cx="10287000" cy="4991966"/>
          </a:xfrm>
        </p:spPr>
        <p:txBody>
          <a:bodyPr numCol="2"/>
          <a:lstStyle/>
          <a:p>
            <a:r>
              <a:rPr lang="en-US" dirty="0"/>
              <a:t>Advanced Emergency Medical Technician (AEMT)</a:t>
            </a:r>
          </a:p>
          <a:p>
            <a:r>
              <a:rPr lang="en-US" dirty="0"/>
              <a:t>Advanced life support (ALS)</a:t>
            </a:r>
          </a:p>
          <a:p>
            <a:r>
              <a:rPr lang="en-US" dirty="0"/>
              <a:t>Basic life support (BLS)</a:t>
            </a:r>
          </a:p>
          <a:p>
            <a:r>
              <a:rPr lang="en-US" dirty="0"/>
              <a:t>Emergency medical care system</a:t>
            </a:r>
          </a:p>
          <a:p>
            <a:r>
              <a:rPr lang="en-US" dirty="0"/>
              <a:t>Emergency medical dispatcher (EMD)</a:t>
            </a:r>
          </a:p>
          <a:p>
            <a:r>
              <a:rPr lang="en-US" dirty="0"/>
              <a:t>Emergency medical responder (EMR)</a:t>
            </a:r>
          </a:p>
          <a:p>
            <a:r>
              <a:rPr lang="en-US" dirty="0"/>
              <a:t>Emergency medical services (EMS)</a:t>
            </a:r>
          </a:p>
          <a:p>
            <a:r>
              <a:rPr lang="en-US" dirty="0"/>
              <a:t>Emergency medical technician (EMT)</a:t>
            </a:r>
          </a:p>
          <a:p>
            <a:r>
              <a:rPr lang="en-US" dirty="0"/>
              <a:t>Medical director</a:t>
            </a:r>
          </a:p>
          <a:p>
            <a:r>
              <a:rPr lang="en-US" dirty="0"/>
              <a:t>Medical oversight</a:t>
            </a:r>
          </a:p>
          <a:p>
            <a:r>
              <a:rPr lang="en-US" dirty="0"/>
              <a:t>National Highway Traffic Safety Administration (NHTSA)</a:t>
            </a:r>
          </a:p>
          <a:p>
            <a:r>
              <a:rPr lang="en-US" dirty="0"/>
              <a:t>Outdoor Emergency Care (OEC) Technician</a:t>
            </a:r>
          </a:p>
          <a:p>
            <a:r>
              <a:rPr lang="en-US" dirty="0"/>
              <a:t>Outdoor First Care (OFC) provider</a:t>
            </a:r>
          </a:p>
          <a:p>
            <a:r>
              <a:rPr lang="en-US" dirty="0"/>
              <a:t>Paramedic</a:t>
            </a:r>
          </a:p>
          <a:p>
            <a:r>
              <a:rPr lang="en-US" dirty="0"/>
              <a:t>Prehospital providers</a:t>
            </a:r>
          </a:p>
          <a:p>
            <a:r>
              <a:rPr lang="en-US" dirty="0"/>
              <a:t>Protocols</a:t>
            </a:r>
          </a:p>
          <a:p>
            <a:r>
              <a:rPr lang="en-US" dirty="0"/>
              <a:t>Scope of Practice</a:t>
            </a:r>
          </a:p>
        </p:txBody>
      </p:sp>
    </p:spTree>
    <p:extLst>
      <p:ext uri="{BB962C8B-B14F-4D97-AF65-F5344CB8AC3E}">
        <p14:creationId xmlns:p14="http://schemas.microsoft.com/office/powerpoint/2010/main" val="30135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Chapter Overview</a:t>
            </a:r>
          </a:p>
        </p:txBody>
      </p:sp>
      <p:sp>
        <p:nvSpPr>
          <p:cNvPr id="14" name="Content Placeholder 2"/>
          <p:cNvSpPr>
            <a:spLocks noGrp="1"/>
          </p:cNvSpPr>
          <p:nvPr>
            <p:ph idx="1"/>
          </p:nvPr>
        </p:nvSpPr>
        <p:spPr>
          <a:xfrm>
            <a:off x="609600" y="2124364"/>
            <a:ext cx="10603230" cy="4491589"/>
          </a:xfrm>
        </p:spPr>
        <p:txBody>
          <a:bodyPr/>
          <a:lstStyle/>
          <a:p>
            <a:pPr>
              <a:spcBef>
                <a:spcPts val="600"/>
              </a:spcBef>
              <a:spcAft>
                <a:spcPts val="600"/>
              </a:spcAft>
            </a:pPr>
            <a:r>
              <a:rPr lang="en-US" dirty="0"/>
              <a:t>Each day, tens of thousands of people around the world are involved in an emergency medical situation. </a:t>
            </a:r>
            <a:endParaRPr lang="en-US" sz="800" dirty="0"/>
          </a:p>
          <a:p>
            <a:pPr lvl="1">
              <a:spcBef>
                <a:spcPts val="600"/>
              </a:spcBef>
              <a:spcAft>
                <a:spcPts val="600"/>
              </a:spcAft>
            </a:pPr>
            <a:r>
              <a:rPr lang="en-US" dirty="0"/>
              <a:t>Often, these individuals require treatment before reaching a medical facility.</a:t>
            </a:r>
          </a:p>
          <a:p>
            <a:pPr lvl="1">
              <a:spcBef>
                <a:spcPts val="600"/>
              </a:spcBef>
              <a:spcAft>
                <a:spcPts val="600"/>
              </a:spcAft>
            </a:pPr>
            <a:r>
              <a:rPr lang="en-US" dirty="0"/>
              <a:t>Today, patient outcomes are significantly better thanks to the advent of modern emergency medical care systems.</a:t>
            </a:r>
          </a:p>
          <a:p>
            <a:pPr lvl="1">
              <a:spcBef>
                <a:spcPts val="600"/>
              </a:spcBef>
              <a:spcAft>
                <a:spcPts val="600"/>
              </a:spcAft>
            </a:pPr>
            <a:r>
              <a:rPr lang="en-US" dirty="0"/>
              <a:t>Today’s coordinated response is part of an organized continuum of care that begins the moment the emergency care system is activated and continues long after the patient reaches the hospital.</a:t>
            </a:r>
            <a:endParaRPr lang="en-US" sz="800"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Overview</a:t>
            </a:r>
          </a:p>
        </p:txBody>
      </p:sp>
      <p:sp>
        <p:nvSpPr>
          <p:cNvPr id="3" name="Content Placeholder 2"/>
          <p:cNvSpPr>
            <a:spLocks noGrp="1"/>
          </p:cNvSpPr>
          <p:nvPr>
            <p:ph idx="1"/>
          </p:nvPr>
        </p:nvSpPr>
        <p:spPr>
          <a:xfrm>
            <a:off x="952500" y="1733550"/>
            <a:ext cx="10287000" cy="4570667"/>
          </a:xfrm>
        </p:spPr>
        <p:txBody>
          <a:bodyPr/>
          <a:lstStyle/>
          <a:p>
            <a:pPr>
              <a:lnSpc>
                <a:spcPct val="120000"/>
              </a:lnSpc>
              <a:spcBef>
                <a:spcPts val="600"/>
              </a:spcBef>
              <a:spcAft>
                <a:spcPts val="600"/>
              </a:spcAft>
            </a:pPr>
            <a:r>
              <a:rPr lang="en-US" dirty="0"/>
              <a:t>An </a:t>
            </a:r>
            <a:r>
              <a:rPr lang="en-US" u="dbl" dirty="0">
                <a:solidFill>
                  <a:srgbClr val="C00000"/>
                </a:solidFill>
              </a:rPr>
              <a:t>emergency care system</a:t>
            </a:r>
            <a:r>
              <a:rPr lang="en-US" dirty="0">
                <a:solidFill>
                  <a:srgbClr val="C00000"/>
                </a:solidFill>
              </a:rPr>
              <a:t> </a:t>
            </a:r>
            <a:r>
              <a:rPr lang="en-US" dirty="0"/>
              <a:t>is a formal, organized network of specially trained personnel, equipment, and facilities that responds to medical emergencies, regardless of cause, location, or the patient’s ability to pay. </a:t>
            </a:r>
          </a:p>
          <a:p>
            <a:pPr>
              <a:lnSpc>
                <a:spcPct val="120000"/>
              </a:lnSpc>
            </a:pPr>
            <a:r>
              <a:rPr lang="en-US" dirty="0"/>
              <a:t>In the United States, emergency care systems came from federal legislation enacted in the 1960s in response to the large number of highway fatalities. </a:t>
            </a:r>
          </a:p>
          <a:p>
            <a:pPr lvl="1">
              <a:lnSpc>
                <a:spcPct val="120000"/>
              </a:lnSpc>
            </a:pPr>
            <a:r>
              <a:rPr lang="en-US" dirty="0"/>
              <a:t>Later, these systems were expanded to decrease the number of out-of-hospital cardiac arrest and stroke-related deaths. </a:t>
            </a:r>
          </a:p>
          <a:p>
            <a:pPr lvl="1">
              <a:lnSpc>
                <a:spcPct val="120000"/>
              </a:lnSpc>
            </a:pPr>
            <a:r>
              <a:rPr lang="en-US" dirty="0"/>
              <a:t>All aspects of health care, including emergency medical care systems, are constantly changing to meet the needs of the communities they serve and to reflect changes in medical knowledge, procedures, and technology.</a:t>
            </a:r>
            <a:endParaRPr lang="en-US" sz="1000" dirty="0"/>
          </a:p>
        </p:txBody>
      </p:sp>
    </p:spTree>
    <p:extLst>
      <p:ext uri="{BB962C8B-B14F-4D97-AF65-F5344CB8AC3E}">
        <p14:creationId xmlns:p14="http://schemas.microsoft.com/office/powerpoint/2010/main" val="41258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Overview</a:t>
            </a:r>
          </a:p>
        </p:txBody>
      </p:sp>
      <p:sp>
        <p:nvSpPr>
          <p:cNvPr id="3" name="Content Placeholder 2"/>
          <p:cNvSpPr>
            <a:spLocks noGrp="1"/>
          </p:cNvSpPr>
          <p:nvPr>
            <p:ph idx="1"/>
          </p:nvPr>
        </p:nvSpPr>
        <p:spPr>
          <a:xfrm>
            <a:off x="925830" y="2373746"/>
            <a:ext cx="10287000" cy="3816172"/>
          </a:xfrm>
        </p:spPr>
        <p:txBody>
          <a:bodyPr/>
          <a:lstStyle/>
          <a:p>
            <a:pPr>
              <a:lnSpc>
                <a:spcPct val="120000"/>
              </a:lnSpc>
            </a:pPr>
            <a:r>
              <a:rPr lang="en-US" dirty="0"/>
              <a:t>In many parts of the world, </a:t>
            </a:r>
            <a:r>
              <a:rPr lang="en-US" u="dbl" dirty="0">
                <a:solidFill>
                  <a:srgbClr val="C00000"/>
                </a:solidFill>
              </a:rPr>
              <a:t>Outdoor First Care (OFC) providers </a:t>
            </a:r>
            <a:r>
              <a:rPr lang="en-US" dirty="0"/>
              <a:t>and </a:t>
            </a:r>
            <a:r>
              <a:rPr lang="en-US" u="dbl" dirty="0">
                <a:solidFill>
                  <a:srgbClr val="C00000"/>
                </a:solidFill>
              </a:rPr>
              <a:t>Outdoor Emergency Care (OEC) technicians</a:t>
            </a:r>
            <a:r>
              <a:rPr lang="en-US" dirty="0"/>
              <a:t> interface with the local emergency system.</a:t>
            </a:r>
          </a:p>
          <a:p>
            <a:pPr lvl="1">
              <a:lnSpc>
                <a:spcPct val="120000"/>
              </a:lnSpc>
            </a:pPr>
            <a:r>
              <a:rPr lang="en-US" dirty="0"/>
              <a:t>Provide emergency assistance and transportation services to patients located in outdoor nonurban settings typically not served by traditional 9-1-1 providers.</a:t>
            </a:r>
            <a:endParaRPr lang="en-US" sz="1000" dirty="0"/>
          </a:p>
          <a:p>
            <a:pPr>
              <a:lnSpc>
                <a:spcPct val="120000"/>
              </a:lnSpc>
            </a:pPr>
            <a:r>
              <a:rPr lang="en-US" dirty="0"/>
              <a:t>Having a basic understanding of what makes an emergency care system effective will help OEC technicians operate more effectively and better serve their patients.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History of Emergency Care</a:t>
            </a:r>
          </a:p>
        </p:txBody>
      </p:sp>
      <p:sp>
        <p:nvSpPr>
          <p:cNvPr id="14" name="Content Placeholder 2"/>
          <p:cNvSpPr>
            <a:spLocks noGrp="1"/>
          </p:cNvSpPr>
          <p:nvPr>
            <p:ph idx="1"/>
          </p:nvPr>
        </p:nvSpPr>
        <p:spPr>
          <a:xfrm>
            <a:off x="925830" y="2438400"/>
            <a:ext cx="10287000" cy="3751517"/>
          </a:xfrm>
        </p:spPr>
        <p:txBody>
          <a:bodyPr/>
          <a:lstStyle/>
          <a:p>
            <a:r>
              <a:rPr lang="en-US" dirty="0"/>
              <a:t>EMS Agenda for 2050</a:t>
            </a:r>
          </a:p>
          <a:p>
            <a:pPr lvl="1"/>
            <a:r>
              <a:rPr lang="en-US" dirty="0"/>
              <a:t> In January 2019, the </a:t>
            </a:r>
            <a:r>
              <a:rPr lang="en-US" u="dbl" dirty="0">
                <a:solidFill>
                  <a:srgbClr val="C00000"/>
                </a:solidFill>
              </a:rPr>
              <a:t>National Highway Traffic Safety Administration </a:t>
            </a:r>
            <a:r>
              <a:rPr lang="en-US" dirty="0">
                <a:solidFill>
                  <a:srgbClr val="C00000"/>
                </a:solidFill>
              </a:rPr>
              <a:t>(NHTSA)</a:t>
            </a:r>
            <a:r>
              <a:rPr lang="en-US" dirty="0">
                <a:solidFill>
                  <a:schemeClr val="tx2"/>
                </a:solidFill>
              </a:rPr>
              <a:t> enacted a new agenda.</a:t>
            </a:r>
          </a:p>
          <a:p>
            <a:pPr lvl="2"/>
            <a:r>
              <a:rPr lang="en-US" dirty="0">
                <a:solidFill>
                  <a:schemeClr val="tx2"/>
                </a:solidFill>
              </a:rPr>
              <a:t>NHTSA is the </a:t>
            </a:r>
            <a:r>
              <a:rPr lang="en-US" dirty="0"/>
              <a:t>federal agency tasked with overseeing the development of emergency care system in the United States</a:t>
            </a:r>
          </a:p>
          <a:p>
            <a:pPr lvl="1"/>
            <a:r>
              <a:rPr lang="en-US" dirty="0"/>
              <a:t>Goal to develop a more cohesive and consistent EMS system across the country</a:t>
            </a:r>
          </a:p>
          <a:p>
            <a:pPr lvl="1"/>
            <a:r>
              <a:rPr lang="en-US" dirty="0"/>
              <a:t>To retain our place in the EMS system, NSP needs to determine how our role will develop moving forward.</a:t>
            </a:r>
          </a:p>
          <a:p>
            <a:pPr lvl="2"/>
            <a:endParaRPr lang="en-US" dirty="0">
              <a:solidFill>
                <a:srgbClr val="C00000"/>
              </a:solidFill>
            </a:endParaRPr>
          </a:p>
          <a:p>
            <a:pPr lvl="1"/>
            <a:endParaRPr lang="en-US" dirty="0"/>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861368" y="756910"/>
            <a:ext cx="590226" cy="461665"/>
          </a:xfrm>
          <a:prstGeom prst="rect">
            <a:avLst/>
          </a:prstGeom>
        </p:spPr>
        <p:txBody>
          <a:bodyPr wrap="none">
            <a:spAutoFit/>
          </a:bodyPr>
          <a:lstStyle/>
          <a:p>
            <a:r>
              <a:rPr lang="en-US" sz="2400" b="1" dirty="0"/>
              <a:t>2-1</a:t>
            </a:r>
          </a:p>
        </p:txBody>
      </p:sp>
    </p:spTree>
    <p:extLst>
      <p:ext uri="{BB962C8B-B14F-4D97-AF65-F5344CB8AC3E}">
        <p14:creationId xmlns:p14="http://schemas.microsoft.com/office/powerpoint/2010/main" val="351822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3902</TotalTime>
  <Words>2393</Words>
  <Application>Microsoft Office PowerPoint</Application>
  <PresentationFormat>Widescreen</PresentationFormat>
  <Paragraphs>205</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Educational subjects 16x9</vt:lpstr>
      <vt:lpstr>Emergency Medical Care Systems</vt:lpstr>
      <vt:lpstr>The following presentation will utilize two symbols to identify material necessary for an OEC Technician to comprehend:</vt:lpstr>
      <vt:lpstr>Objectives</vt:lpstr>
      <vt:lpstr>Key Terms</vt:lpstr>
      <vt:lpstr>PowerPoint Presentation</vt:lpstr>
      <vt:lpstr>Chapter Overview</vt:lpstr>
      <vt:lpstr>Chapter Overview</vt:lpstr>
      <vt:lpstr>Chapter Overview</vt:lpstr>
      <vt:lpstr>The History of Emergency Care</vt:lpstr>
      <vt:lpstr>The EMS Agenda 2050: Guiding Principles</vt:lpstr>
      <vt:lpstr>The EMS Agenda 2050: Guiding Principles</vt:lpstr>
      <vt:lpstr>PowerPoint Presentation</vt:lpstr>
      <vt:lpstr>Levels of Emergency Personnel</vt:lpstr>
      <vt:lpstr>Emergency Medical Responder (EMR)</vt:lpstr>
      <vt:lpstr>Emergency Medical Technician (EMT-B)</vt:lpstr>
      <vt:lpstr>Emergency Medical Technician (EMT-B)</vt:lpstr>
      <vt:lpstr>Advanced Emergency Medical Technician</vt:lpstr>
      <vt:lpstr>Paramedic (EMT-P)</vt:lpstr>
      <vt:lpstr>Emergency Care Systems Tiered Deployment</vt:lpstr>
      <vt:lpstr>Emergency Care Systems Tiered Deployment</vt:lpstr>
      <vt:lpstr>PowerPoint Presentation</vt:lpstr>
      <vt:lpstr>Continuity of Care </vt:lpstr>
      <vt:lpstr>Continuity of Care: Important Roles</vt:lpstr>
      <vt:lpstr>Commonality In Emergency Care Systems </vt:lpstr>
      <vt:lpstr>Communication Systems in Emergency Care Systems</vt:lpstr>
      <vt:lpstr>Communication Systems in Emergency Care Systems</vt:lpstr>
      <vt:lpstr>Medical Oversight in Emergency Care Systems</vt:lpstr>
      <vt:lpstr>Medical Oversight: Direct</vt:lpstr>
      <vt:lpstr>Medical Oversight: Indirect</vt:lpstr>
      <vt:lpstr>Emergency Care Protocols </vt:lpstr>
      <vt:lpstr>Quality Improvement in Emergency Care Systems</vt:lpstr>
      <vt:lpstr>PowerPoint Presentation</vt:lpstr>
      <vt:lpstr>CASE PRESENTATION</vt:lpstr>
      <vt:lpstr>CASE UPDATE</vt:lpstr>
      <vt:lpstr>CASE OUTCOME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Sue M</cp:lastModifiedBy>
  <cp:revision>306</cp:revision>
  <dcterms:created xsi:type="dcterms:W3CDTF">2019-03-08T18:11:57Z</dcterms:created>
  <dcterms:modified xsi:type="dcterms:W3CDTF">2024-01-25T16:50:20Z</dcterms:modified>
</cp:coreProperties>
</file>