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258" r:id="rId2"/>
    <p:sldId id="329" r:id="rId3"/>
    <p:sldId id="278" r:id="rId4"/>
    <p:sldId id="257" r:id="rId5"/>
    <p:sldId id="336" r:id="rId6"/>
    <p:sldId id="267" r:id="rId7"/>
    <p:sldId id="264" r:id="rId8"/>
    <p:sldId id="265" r:id="rId9"/>
    <p:sldId id="266" r:id="rId10"/>
    <p:sldId id="330" r:id="rId11"/>
    <p:sldId id="325" r:id="rId12"/>
    <p:sldId id="268" r:id="rId13"/>
    <p:sldId id="269" r:id="rId14"/>
    <p:sldId id="270" r:id="rId15"/>
    <p:sldId id="326" r:id="rId16"/>
    <p:sldId id="271" r:id="rId17"/>
    <p:sldId id="272" r:id="rId18"/>
    <p:sldId id="273" r:id="rId19"/>
    <p:sldId id="274" r:id="rId20"/>
    <p:sldId id="275" r:id="rId21"/>
    <p:sldId id="276" r:id="rId22"/>
    <p:sldId id="282" r:id="rId23"/>
    <p:sldId id="283" r:id="rId24"/>
    <p:sldId id="284" r:id="rId25"/>
    <p:sldId id="331" r:id="rId26"/>
    <p:sldId id="285" r:id="rId27"/>
    <p:sldId id="337" r:id="rId28"/>
    <p:sldId id="338" r:id="rId29"/>
    <p:sldId id="339" r:id="rId30"/>
    <p:sldId id="340" r:id="rId31"/>
    <p:sldId id="341" r:id="rId32"/>
    <p:sldId id="342" r:id="rId33"/>
    <p:sldId id="286" r:id="rId34"/>
    <p:sldId id="343" r:id="rId35"/>
    <p:sldId id="332" r:id="rId36"/>
    <p:sldId id="288" r:id="rId37"/>
    <p:sldId id="289" r:id="rId38"/>
    <p:sldId id="290" r:id="rId39"/>
    <p:sldId id="291" r:id="rId40"/>
    <p:sldId id="292" r:id="rId41"/>
    <p:sldId id="293" r:id="rId42"/>
    <p:sldId id="294" r:id="rId43"/>
    <p:sldId id="296" r:id="rId44"/>
    <p:sldId id="333" r:id="rId45"/>
    <p:sldId id="297" r:id="rId46"/>
    <p:sldId id="298" r:id="rId47"/>
    <p:sldId id="299" r:id="rId48"/>
    <p:sldId id="300" r:id="rId49"/>
    <p:sldId id="301" r:id="rId50"/>
    <p:sldId id="327" r:id="rId51"/>
    <p:sldId id="302" r:id="rId52"/>
    <p:sldId id="303" r:id="rId53"/>
    <p:sldId id="304" r:id="rId54"/>
    <p:sldId id="334" r:id="rId55"/>
    <p:sldId id="305" r:id="rId56"/>
    <p:sldId id="307" r:id="rId57"/>
    <p:sldId id="308" r:id="rId58"/>
    <p:sldId id="309" r:id="rId59"/>
    <p:sldId id="310" r:id="rId60"/>
    <p:sldId id="335" r:id="rId61"/>
    <p:sldId id="311" r:id="rId62"/>
    <p:sldId id="312" r:id="rId63"/>
    <p:sldId id="313" r:id="rId64"/>
    <p:sldId id="314" r:id="rId65"/>
    <p:sldId id="315" r:id="rId66"/>
    <p:sldId id="316" r:id="rId67"/>
    <p:sldId id="317" r:id="rId68"/>
    <p:sldId id="318" r:id="rId69"/>
    <p:sldId id="319" r:id="rId70"/>
    <p:sldId id="320" r:id="rId71"/>
    <p:sldId id="277" r:id="rId72"/>
    <p:sldId id="321" r:id="rId73"/>
    <p:sldId id="322" r:id="rId74"/>
    <p:sldId id="323"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931" autoAdjust="0"/>
    <p:restoredTop sz="94633"/>
  </p:normalViewPr>
  <p:slideViewPr>
    <p:cSldViewPr snapToGrid="0">
      <p:cViewPr varScale="1">
        <p:scale>
          <a:sx n="36" d="100"/>
          <a:sy n="36" d="100"/>
        </p:scale>
        <p:origin x="90" y="84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B236E24F-215E-42E2-B42B-838C2B0F4DC9}"/>
    <pc:docChg chg="undo redo custSel modSld">
      <pc:chgData name="Kathy Moczerniak" userId="482eff44a8730993" providerId="LiveId" clId="{B236E24F-215E-42E2-B42B-838C2B0F4DC9}" dt="2020-06-19T02:36:07.196" v="335" actId="1076"/>
      <pc:docMkLst>
        <pc:docMk/>
      </pc:docMkLst>
      <pc:sldChg chg="modSp">
        <pc:chgData name="Kathy Moczerniak" userId="482eff44a8730993" providerId="LiveId" clId="{B236E24F-215E-42E2-B42B-838C2B0F4DC9}" dt="2020-06-18T14:15:36.371" v="86"/>
        <pc:sldMkLst>
          <pc:docMk/>
          <pc:sldMk cId="4207689049" sldId="257"/>
        </pc:sldMkLst>
        <pc:spChg chg="mod">
          <ac:chgData name="Kathy Moczerniak" userId="482eff44a8730993" providerId="LiveId" clId="{B236E24F-215E-42E2-B42B-838C2B0F4DC9}" dt="2020-06-18T14:15:36.371" v="86"/>
          <ac:spMkLst>
            <pc:docMk/>
            <pc:sldMk cId="4207689049" sldId="257"/>
            <ac:spMk id="3" creationId="{EE127060-3D6D-4DD5-85C6-ED162A143B1A}"/>
          </ac:spMkLst>
        </pc:spChg>
      </pc:sldChg>
      <pc:sldChg chg="modSp mod">
        <pc:chgData name="Kathy Moczerniak" userId="482eff44a8730993" providerId="LiveId" clId="{B236E24F-215E-42E2-B42B-838C2B0F4DC9}" dt="2020-06-18T23:37:18.014" v="103" actId="20577"/>
        <pc:sldMkLst>
          <pc:docMk/>
          <pc:sldMk cId="4217803109" sldId="264"/>
        </pc:sldMkLst>
        <pc:spChg chg="mod">
          <ac:chgData name="Kathy Moczerniak" userId="482eff44a8730993" providerId="LiveId" clId="{B236E24F-215E-42E2-B42B-838C2B0F4DC9}" dt="2020-06-18T23:37:18.014" v="103" actId="20577"/>
          <ac:spMkLst>
            <pc:docMk/>
            <pc:sldMk cId="4217803109" sldId="264"/>
            <ac:spMk id="3" creationId="{035F4FED-67DF-47B0-BAB8-C8ED91ADF1AB}"/>
          </ac:spMkLst>
        </pc:spChg>
      </pc:sldChg>
      <pc:sldChg chg="modSp mod">
        <pc:chgData name="Kathy Moczerniak" userId="482eff44a8730993" providerId="LiveId" clId="{B236E24F-215E-42E2-B42B-838C2B0F4DC9}" dt="2020-06-18T23:38:04.302" v="114" actId="20577"/>
        <pc:sldMkLst>
          <pc:docMk/>
          <pc:sldMk cId="1893099654" sldId="265"/>
        </pc:sldMkLst>
        <pc:spChg chg="mod">
          <ac:chgData name="Kathy Moczerniak" userId="482eff44a8730993" providerId="LiveId" clId="{B236E24F-215E-42E2-B42B-838C2B0F4DC9}" dt="2020-06-18T23:38:04.302" v="114" actId="20577"/>
          <ac:spMkLst>
            <pc:docMk/>
            <pc:sldMk cId="1893099654" sldId="265"/>
            <ac:spMk id="3" creationId="{AF3106EC-3B05-4D85-9599-82CAD4841A2A}"/>
          </ac:spMkLst>
        </pc:spChg>
        <pc:spChg chg="mod">
          <ac:chgData name="Kathy Moczerniak" userId="482eff44a8730993" providerId="LiveId" clId="{B236E24F-215E-42E2-B42B-838C2B0F4DC9}" dt="2020-06-18T23:37:35.037" v="104" actId="13926"/>
          <ac:spMkLst>
            <pc:docMk/>
            <pc:sldMk cId="1893099654" sldId="265"/>
            <ac:spMk id="8" creationId="{B6D3326E-C783-4690-90FC-D000373BF8A1}"/>
          </ac:spMkLst>
        </pc:spChg>
      </pc:sldChg>
      <pc:sldChg chg="modSp mod">
        <pc:chgData name="Kathy Moczerniak" userId="482eff44a8730993" providerId="LiveId" clId="{B236E24F-215E-42E2-B42B-838C2B0F4DC9}" dt="2020-06-18T23:38:54.513" v="122" actId="6549"/>
        <pc:sldMkLst>
          <pc:docMk/>
          <pc:sldMk cId="2223726588" sldId="266"/>
        </pc:sldMkLst>
        <pc:spChg chg="mod">
          <ac:chgData name="Kathy Moczerniak" userId="482eff44a8730993" providerId="LiveId" clId="{B236E24F-215E-42E2-B42B-838C2B0F4DC9}" dt="2020-06-18T23:38:54.513" v="122" actId="6549"/>
          <ac:spMkLst>
            <pc:docMk/>
            <pc:sldMk cId="2223726588" sldId="266"/>
            <ac:spMk id="3" creationId="{3841B3D4-174E-4E80-A43A-79C1D6F70719}"/>
          </ac:spMkLst>
        </pc:spChg>
      </pc:sldChg>
      <pc:sldChg chg="modSp">
        <pc:chgData name="Kathy Moczerniak" userId="482eff44a8730993" providerId="LiveId" clId="{B236E24F-215E-42E2-B42B-838C2B0F4DC9}" dt="2020-06-18T14:15:34.128" v="85"/>
        <pc:sldMkLst>
          <pc:docMk/>
          <pc:sldMk cId="1097804685" sldId="268"/>
        </pc:sldMkLst>
        <pc:spChg chg="mod">
          <ac:chgData name="Kathy Moczerniak" userId="482eff44a8730993" providerId="LiveId" clId="{B236E24F-215E-42E2-B42B-838C2B0F4DC9}" dt="2020-06-18T14:15:34.128" v="85"/>
          <ac:spMkLst>
            <pc:docMk/>
            <pc:sldMk cId="1097804685" sldId="268"/>
            <ac:spMk id="2" creationId="{0C6D8857-7443-4B9D-848B-90CD35E4C872}"/>
          </ac:spMkLst>
        </pc:spChg>
      </pc:sldChg>
      <pc:sldChg chg="modSp mod">
        <pc:chgData name="Kathy Moczerniak" userId="482eff44a8730993" providerId="LiveId" clId="{B236E24F-215E-42E2-B42B-838C2B0F4DC9}" dt="2020-06-18T23:52:18.223" v="135" actId="20577"/>
        <pc:sldMkLst>
          <pc:docMk/>
          <pc:sldMk cId="662083826" sldId="269"/>
        </pc:sldMkLst>
        <pc:spChg chg="mod">
          <ac:chgData name="Kathy Moczerniak" userId="482eff44a8730993" providerId="LiveId" clId="{B236E24F-215E-42E2-B42B-838C2B0F4DC9}" dt="2020-06-18T14:15:34.128" v="85"/>
          <ac:spMkLst>
            <pc:docMk/>
            <pc:sldMk cId="662083826" sldId="269"/>
            <ac:spMk id="2" creationId="{4778234D-45C6-4646-A543-319433BFBA8E}"/>
          </ac:spMkLst>
        </pc:spChg>
        <pc:spChg chg="mod">
          <ac:chgData name="Kathy Moczerniak" userId="482eff44a8730993" providerId="LiveId" clId="{B236E24F-215E-42E2-B42B-838C2B0F4DC9}" dt="2020-06-18T23:52:18.223" v="135" actId="20577"/>
          <ac:spMkLst>
            <pc:docMk/>
            <pc:sldMk cId="662083826" sldId="269"/>
            <ac:spMk id="3" creationId="{54E116E4-ECBD-4F80-8456-9268B817DBF2}"/>
          </ac:spMkLst>
        </pc:spChg>
      </pc:sldChg>
      <pc:sldChg chg="modSp">
        <pc:chgData name="Kathy Moczerniak" userId="482eff44a8730993" providerId="LiveId" clId="{B236E24F-215E-42E2-B42B-838C2B0F4DC9}" dt="2020-06-18T23:52:48.539" v="136"/>
        <pc:sldMkLst>
          <pc:docMk/>
          <pc:sldMk cId="609037064" sldId="270"/>
        </pc:sldMkLst>
        <pc:spChg chg="mod">
          <ac:chgData name="Kathy Moczerniak" userId="482eff44a8730993" providerId="LiveId" clId="{B236E24F-215E-42E2-B42B-838C2B0F4DC9}" dt="2020-06-18T14:15:34.128" v="85"/>
          <ac:spMkLst>
            <pc:docMk/>
            <pc:sldMk cId="609037064" sldId="270"/>
            <ac:spMk id="2" creationId="{26D58702-0EC6-41D8-9714-B93912D3A481}"/>
          </ac:spMkLst>
        </pc:spChg>
        <pc:spChg chg="mod">
          <ac:chgData name="Kathy Moczerniak" userId="482eff44a8730993" providerId="LiveId" clId="{B236E24F-215E-42E2-B42B-838C2B0F4DC9}" dt="2020-06-18T23:52:48.539" v="136"/>
          <ac:spMkLst>
            <pc:docMk/>
            <pc:sldMk cId="609037064" sldId="270"/>
            <ac:spMk id="3" creationId="{62FCCA2D-0FBD-4A0E-8114-52ABC8ADEF1C}"/>
          </ac:spMkLst>
        </pc:spChg>
      </pc:sldChg>
      <pc:sldChg chg="modSp mod">
        <pc:chgData name="Kathy Moczerniak" userId="482eff44a8730993" providerId="LiveId" clId="{B236E24F-215E-42E2-B42B-838C2B0F4DC9}" dt="2020-06-19T00:21:38.817" v="156" actId="20577"/>
        <pc:sldMkLst>
          <pc:docMk/>
          <pc:sldMk cId="1161483626" sldId="271"/>
        </pc:sldMkLst>
        <pc:spChg chg="mod">
          <ac:chgData name="Kathy Moczerniak" userId="482eff44a8730993" providerId="LiveId" clId="{B236E24F-215E-42E2-B42B-838C2B0F4DC9}" dt="2020-06-18T14:15:34.128" v="85"/>
          <ac:spMkLst>
            <pc:docMk/>
            <pc:sldMk cId="1161483626" sldId="271"/>
            <ac:spMk id="2" creationId="{D67ED397-AFA0-457B-AD86-1D10F74A0A96}"/>
          </ac:spMkLst>
        </pc:spChg>
        <pc:spChg chg="mod">
          <ac:chgData name="Kathy Moczerniak" userId="482eff44a8730993" providerId="LiveId" clId="{B236E24F-215E-42E2-B42B-838C2B0F4DC9}" dt="2020-06-19T00:21:38.817" v="156" actId="20577"/>
          <ac:spMkLst>
            <pc:docMk/>
            <pc:sldMk cId="1161483626" sldId="271"/>
            <ac:spMk id="3" creationId="{0CF31A66-380C-4D82-B162-4C4C2CFB3441}"/>
          </ac:spMkLst>
        </pc:spChg>
      </pc:sldChg>
      <pc:sldChg chg="modSp mod">
        <pc:chgData name="Kathy Moczerniak" userId="482eff44a8730993" providerId="LiveId" clId="{B236E24F-215E-42E2-B42B-838C2B0F4DC9}" dt="2020-06-19T00:33:53.913" v="163" actId="20577"/>
        <pc:sldMkLst>
          <pc:docMk/>
          <pc:sldMk cId="4127683806" sldId="272"/>
        </pc:sldMkLst>
        <pc:spChg chg="mod">
          <ac:chgData name="Kathy Moczerniak" userId="482eff44a8730993" providerId="LiveId" clId="{B236E24F-215E-42E2-B42B-838C2B0F4DC9}" dt="2020-06-18T14:15:34.128" v="85"/>
          <ac:spMkLst>
            <pc:docMk/>
            <pc:sldMk cId="4127683806" sldId="272"/>
            <ac:spMk id="2" creationId="{3FDB7677-74F6-4571-B2DA-42ECC52F4D77}"/>
          </ac:spMkLst>
        </pc:spChg>
        <pc:spChg chg="mod">
          <ac:chgData name="Kathy Moczerniak" userId="482eff44a8730993" providerId="LiveId" clId="{B236E24F-215E-42E2-B42B-838C2B0F4DC9}" dt="2020-06-19T00:33:53.913" v="163" actId="20577"/>
          <ac:spMkLst>
            <pc:docMk/>
            <pc:sldMk cId="4127683806" sldId="272"/>
            <ac:spMk id="3" creationId="{92B38B55-DC83-4FBA-8B56-1B0C23FF7A93}"/>
          </ac:spMkLst>
        </pc:spChg>
      </pc:sldChg>
      <pc:sldChg chg="modSp mod">
        <pc:chgData name="Kathy Moczerniak" userId="482eff44a8730993" providerId="LiveId" clId="{B236E24F-215E-42E2-B42B-838C2B0F4DC9}" dt="2020-06-19T00:35:38.085" v="169" actId="20577"/>
        <pc:sldMkLst>
          <pc:docMk/>
          <pc:sldMk cId="1189388708" sldId="273"/>
        </pc:sldMkLst>
        <pc:spChg chg="mod">
          <ac:chgData name="Kathy Moczerniak" userId="482eff44a8730993" providerId="LiveId" clId="{B236E24F-215E-42E2-B42B-838C2B0F4DC9}" dt="2020-06-18T14:15:34.128" v="85"/>
          <ac:spMkLst>
            <pc:docMk/>
            <pc:sldMk cId="1189388708" sldId="273"/>
            <ac:spMk id="2" creationId="{AFF99EB0-70E5-4DFA-81F8-3A2367302F6D}"/>
          </ac:spMkLst>
        </pc:spChg>
        <pc:spChg chg="mod">
          <ac:chgData name="Kathy Moczerniak" userId="482eff44a8730993" providerId="LiveId" clId="{B236E24F-215E-42E2-B42B-838C2B0F4DC9}" dt="2020-06-19T00:35:38.085" v="169" actId="20577"/>
          <ac:spMkLst>
            <pc:docMk/>
            <pc:sldMk cId="1189388708" sldId="273"/>
            <ac:spMk id="3" creationId="{1DE74ACB-F677-4512-9E3A-9A6DBA5A4639}"/>
          </ac:spMkLst>
        </pc:spChg>
      </pc:sldChg>
      <pc:sldChg chg="modSp mod">
        <pc:chgData name="Kathy Moczerniak" userId="482eff44a8730993" providerId="LiveId" clId="{B236E24F-215E-42E2-B42B-838C2B0F4DC9}" dt="2020-06-19T00:36:31.209" v="171" actId="20577"/>
        <pc:sldMkLst>
          <pc:docMk/>
          <pc:sldMk cId="1280039013" sldId="274"/>
        </pc:sldMkLst>
        <pc:spChg chg="mod">
          <ac:chgData name="Kathy Moczerniak" userId="482eff44a8730993" providerId="LiveId" clId="{B236E24F-215E-42E2-B42B-838C2B0F4DC9}" dt="2020-06-18T14:15:34.128" v="85"/>
          <ac:spMkLst>
            <pc:docMk/>
            <pc:sldMk cId="1280039013" sldId="274"/>
            <ac:spMk id="2" creationId="{E3C676DC-317C-4405-9166-4FFD180918C4}"/>
          </ac:spMkLst>
        </pc:spChg>
        <pc:spChg chg="mod">
          <ac:chgData name="Kathy Moczerniak" userId="482eff44a8730993" providerId="LiveId" clId="{B236E24F-215E-42E2-B42B-838C2B0F4DC9}" dt="2020-06-19T00:36:31.209" v="171" actId="20577"/>
          <ac:spMkLst>
            <pc:docMk/>
            <pc:sldMk cId="1280039013" sldId="274"/>
            <ac:spMk id="3" creationId="{4EC18CE4-EF94-4247-BAA6-430402D7CB85}"/>
          </ac:spMkLst>
        </pc:spChg>
      </pc:sldChg>
      <pc:sldChg chg="modSp mod">
        <pc:chgData name="Kathy Moczerniak" userId="482eff44a8730993" providerId="LiveId" clId="{B236E24F-215E-42E2-B42B-838C2B0F4DC9}" dt="2020-06-19T00:37:44.366" v="178" actId="20577"/>
        <pc:sldMkLst>
          <pc:docMk/>
          <pc:sldMk cId="4144826425" sldId="275"/>
        </pc:sldMkLst>
        <pc:spChg chg="mod">
          <ac:chgData name="Kathy Moczerniak" userId="482eff44a8730993" providerId="LiveId" clId="{B236E24F-215E-42E2-B42B-838C2B0F4DC9}" dt="2020-06-19T00:37:44.366" v="178" actId="20577"/>
          <ac:spMkLst>
            <pc:docMk/>
            <pc:sldMk cId="4144826425" sldId="275"/>
            <ac:spMk id="3" creationId="{9B4D6A94-EAAA-4384-97FC-84B48DD6343B}"/>
          </ac:spMkLst>
        </pc:spChg>
        <pc:spChg chg="mod">
          <ac:chgData name="Kathy Moczerniak" userId="482eff44a8730993" providerId="LiveId" clId="{B236E24F-215E-42E2-B42B-838C2B0F4DC9}" dt="2020-06-19T00:37:19.347" v="173" actId="13926"/>
          <ac:spMkLst>
            <pc:docMk/>
            <pc:sldMk cId="4144826425" sldId="275"/>
            <ac:spMk id="8" creationId="{1A3367BD-BE66-4197-877C-800F6B60E3A3}"/>
          </ac:spMkLst>
        </pc:spChg>
      </pc:sldChg>
      <pc:sldChg chg="modSp">
        <pc:chgData name="Kathy Moczerniak" userId="482eff44a8730993" providerId="LiveId" clId="{B236E24F-215E-42E2-B42B-838C2B0F4DC9}" dt="2020-06-18T14:15:34.128" v="85"/>
        <pc:sldMkLst>
          <pc:docMk/>
          <pc:sldMk cId="1055071078" sldId="276"/>
        </pc:sldMkLst>
        <pc:spChg chg="mod">
          <ac:chgData name="Kathy Moczerniak" userId="482eff44a8730993" providerId="LiveId" clId="{B236E24F-215E-42E2-B42B-838C2B0F4DC9}" dt="2020-06-18T14:15:34.128" v="85"/>
          <ac:spMkLst>
            <pc:docMk/>
            <pc:sldMk cId="1055071078" sldId="276"/>
            <ac:spMk id="2" creationId="{6CE4D17D-49B1-4D49-B246-F55845BEF03B}"/>
          </ac:spMkLst>
        </pc:spChg>
        <pc:spChg chg="mod">
          <ac:chgData name="Kathy Moczerniak" userId="482eff44a8730993" providerId="LiveId" clId="{B236E24F-215E-42E2-B42B-838C2B0F4DC9}" dt="2020-06-18T14:11:43.712" v="5" actId="207"/>
          <ac:spMkLst>
            <pc:docMk/>
            <pc:sldMk cId="1055071078" sldId="276"/>
            <ac:spMk id="3" creationId="{582FBA03-13B3-4DB0-9EBC-FBF95FB7CB70}"/>
          </ac:spMkLst>
        </pc:spChg>
      </pc:sldChg>
      <pc:sldChg chg="modSp">
        <pc:chgData name="Kathy Moczerniak" userId="482eff44a8730993" providerId="LiveId" clId="{B236E24F-215E-42E2-B42B-838C2B0F4DC9}" dt="2020-06-18T14:15:36.371" v="86"/>
        <pc:sldMkLst>
          <pc:docMk/>
          <pc:sldMk cId="958421259" sldId="278"/>
        </pc:sldMkLst>
        <pc:spChg chg="mod">
          <ac:chgData name="Kathy Moczerniak" userId="482eff44a8730993" providerId="LiveId" clId="{B236E24F-215E-42E2-B42B-838C2B0F4DC9}" dt="2020-06-18T14:15:36.371" v="86"/>
          <ac:spMkLst>
            <pc:docMk/>
            <pc:sldMk cId="958421259" sldId="278"/>
            <ac:spMk id="3" creationId="{555806BC-EC28-4B3C-968F-2510156A6480}"/>
          </ac:spMkLst>
        </pc:spChg>
      </pc:sldChg>
      <pc:sldChg chg="modSp mod">
        <pc:chgData name="Kathy Moczerniak" userId="482eff44a8730993" providerId="LiveId" clId="{B236E24F-215E-42E2-B42B-838C2B0F4DC9}" dt="2020-06-19T00:39:12.722" v="182" actId="20577"/>
        <pc:sldMkLst>
          <pc:docMk/>
          <pc:sldMk cId="4021592305" sldId="282"/>
        </pc:sldMkLst>
        <pc:spChg chg="mod">
          <ac:chgData name="Kathy Moczerniak" userId="482eff44a8730993" providerId="LiveId" clId="{B236E24F-215E-42E2-B42B-838C2B0F4DC9}" dt="2020-06-18T14:15:34.128" v="85"/>
          <ac:spMkLst>
            <pc:docMk/>
            <pc:sldMk cId="4021592305" sldId="282"/>
            <ac:spMk id="2" creationId="{C354F609-5E97-4111-A0C7-EC9F0211CDCC}"/>
          </ac:spMkLst>
        </pc:spChg>
        <pc:spChg chg="mod">
          <ac:chgData name="Kathy Moczerniak" userId="482eff44a8730993" providerId="LiveId" clId="{B236E24F-215E-42E2-B42B-838C2B0F4DC9}" dt="2020-06-19T00:39:12.722" v="182" actId="20577"/>
          <ac:spMkLst>
            <pc:docMk/>
            <pc:sldMk cId="4021592305" sldId="282"/>
            <ac:spMk id="3" creationId="{3CAF29B8-8AD2-45A4-9E69-95E2779A52EB}"/>
          </ac:spMkLst>
        </pc:spChg>
      </pc:sldChg>
      <pc:sldChg chg="modSp mod">
        <pc:chgData name="Kathy Moczerniak" userId="482eff44a8730993" providerId="LiveId" clId="{B236E24F-215E-42E2-B42B-838C2B0F4DC9}" dt="2020-06-19T00:39:49.796" v="188" actId="20577"/>
        <pc:sldMkLst>
          <pc:docMk/>
          <pc:sldMk cId="2493788561" sldId="283"/>
        </pc:sldMkLst>
        <pc:spChg chg="mod">
          <ac:chgData name="Kathy Moczerniak" userId="482eff44a8730993" providerId="LiveId" clId="{B236E24F-215E-42E2-B42B-838C2B0F4DC9}" dt="2020-06-18T14:15:34.128" v="85"/>
          <ac:spMkLst>
            <pc:docMk/>
            <pc:sldMk cId="2493788561" sldId="283"/>
            <ac:spMk id="2" creationId="{FC6EDB18-334D-43EE-A130-F0398D51BFF0}"/>
          </ac:spMkLst>
        </pc:spChg>
        <pc:spChg chg="mod">
          <ac:chgData name="Kathy Moczerniak" userId="482eff44a8730993" providerId="LiveId" clId="{B236E24F-215E-42E2-B42B-838C2B0F4DC9}" dt="2020-06-19T00:39:49.796" v="188" actId="20577"/>
          <ac:spMkLst>
            <pc:docMk/>
            <pc:sldMk cId="2493788561" sldId="283"/>
            <ac:spMk id="3" creationId="{E89A131B-D7D1-46D0-9136-770BA1126A99}"/>
          </ac:spMkLst>
        </pc:spChg>
      </pc:sldChg>
      <pc:sldChg chg="modSp mod">
        <pc:chgData name="Kathy Moczerniak" userId="482eff44a8730993" providerId="LiveId" clId="{B236E24F-215E-42E2-B42B-838C2B0F4DC9}" dt="2020-06-19T00:40:11.772" v="189" actId="13926"/>
        <pc:sldMkLst>
          <pc:docMk/>
          <pc:sldMk cId="2449005661" sldId="285"/>
        </pc:sldMkLst>
        <pc:spChg chg="mod">
          <ac:chgData name="Kathy Moczerniak" userId="482eff44a8730993" providerId="LiveId" clId="{B236E24F-215E-42E2-B42B-838C2B0F4DC9}" dt="2020-06-19T00:40:11.772" v="189" actId="13926"/>
          <ac:spMkLst>
            <pc:docMk/>
            <pc:sldMk cId="2449005661" sldId="285"/>
            <ac:spMk id="3" creationId="{C599C728-7BEA-4A5D-9C23-DE22FD4522BE}"/>
          </ac:spMkLst>
        </pc:spChg>
      </pc:sldChg>
      <pc:sldChg chg="modSp mod">
        <pc:chgData name="Kathy Moczerniak" userId="482eff44a8730993" providerId="LiveId" clId="{B236E24F-215E-42E2-B42B-838C2B0F4DC9}" dt="2020-06-19T01:13:30.587" v="215" actId="20577"/>
        <pc:sldMkLst>
          <pc:docMk/>
          <pc:sldMk cId="1112667361" sldId="286"/>
        </pc:sldMkLst>
        <pc:spChg chg="mod">
          <ac:chgData name="Kathy Moczerniak" userId="482eff44a8730993" providerId="LiveId" clId="{B236E24F-215E-42E2-B42B-838C2B0F4DC9}" dt="2020-06-19T01:13:30.587" v="215" actId="20577"/>
          <ac:spMkLst>
            <pc:docMk/>
            <pc:sldMk cId="1112667361" sldId="286"/>
            <ac:spMk id="3" creationId="{14AC82F3-1369-45EC-B79B-738EF72085F6}"/>
          </ac:spMkLst>
        </pc:spChg>
      </pc:sldChg>
      <pc:sldChg chg="modSp">
        <pc:chgData name="Kathy Moczerniak" userId="482eff44a8730993" providerId="LiveId" clId="{B236E24F-215E-42E2-B42B-838C2B0F4DC9}" dt="2020-06-18T14:12:35.096" v="8" actId="207"/>
        <pc:sldMkLst>
          <pc:docMk/>
          <pc:sldMk cId="4292494703" sldId="288"/>
        </pc:sldMkLst>
        <pc:spChg chg="mod">
          <ac:chgData name="Kathy Moczerniak" userId="482eff44a8730993" providerId="LiveId" clId="{B236E24F-215E-42E2-B42B-838C2B0F4DC9}" dt="2020-06-18T14:12:35.096" v="8" actId="207"/>
          <ac:spMkLst>
            <pc:docMk/>
            <pc:sldMk cId="4292494703" sldId="288"/>
            <ac:spMk id="3" creationId="{56E30B12-2649-4742-A997-DB008C3B5A23}"/>
          </ac:spMkLst>
        </pc:spChg>
      </pc:sldChg>
      <pc:sldChg chg="modSp mod">
        <pc:chgData name="Kathy Moczerniak" userId="482eff44a8730993" providerId="LiveId" clId="{B236E24F-215E-42E2-B42B-838C2B0F4DC9}" dt="2020-06-19T01:34:11.930" v="246" actId="20577"/>
        <pc:sldMkLst>
          <pc:docMk/>
          <pc:sldMk cId="1256592668" sldId="290"/>
        </pc:sldMkLst>
        <pc:spChg chg="mod">
          <ac:chgData name="Kathy Moczerniak" userId="482eff44a8730993" providerId="LiveId" clId="{B236E24F-215E-42E2-B42B-838C2B0F4DC9}" dt="2020-06-19T01:34:11.930" v="246" actId="20577"/>
          <ac:spMkLst>
            <pc:docMk/>
            <pc:sldMk cId="1256592668" sldId="290"/>
            <ac:spMk id="3" creationId="{66CEABE1-1B63-4AB7-83EE-CCDDB6C5BF4E}"/>
          </ac:spMkLst>
        </pc:spChg>
      </pc:sldChg>
      <pc:sldChg chg="modSp mod">
        <pc:chgData name="Kathy Moczerniak" userId="482eff44a8730993" providerId="LiveId" clId="{B236E24F-215E-42E2-B42B-838C2B0F4DC9}" dt="2020-06-19T01:35:06.254" v="248" actId="20577"/>
        <pc:sldMkLst>
          <pc:docMk/>
          <pc:sldMk cId="232926394" sldId="291"/>
        </pc:sldMkLst>
        <pc:spChg chg="mod">
          <ac:chgData name="Kathy Moczerniak" userId="482eff44a8730993" providerId="LiveId" clId="{B236E24F-215E-42E2-B42B-838C2B0F4DC9}" dt="2020-06-18T14:15:34.128" v="85"/>
          <ac:spMkLst>
            <pc:docMk/>
            <pc:sldMk cId="232926394" sldId="291"/>
            <ac:spMk id="2" creationId="{5809B96F-A738-43A2-8389-D1C3189C098C}"/>
          </ac:spMkLst>
        </pc:spChg>
        <pc:spChg chg="mod">
          <ac:chgData name="Kathy Moczerniak" userId="482eff44a8730993" providerId="LiveId" clId="{B236E24F-215E-42E2-B42B-838C2B0F4DC9}" dt="2020-06-19T01:35:06.254" v="248" actId="20577"/>
          <ac:spMkLst>
            <pc:docMk/>
            <pc:sldMk cId="232926394" sldId="291"/>
            <ac:spMk id="3" creationId="{EF555A43-4972-409D-851F-19CB781FC2CA}"/>
          </ac:spMkLst>
        </pc:spChg>
      </pc:sldChg>
      <pc:sldChg chg="modSp mod">
        <pc:chgData name="Kathy Moczerniak" userId="482eff44a8730993" providerId="LiveId" clId="{B236E24F-215E-42E2-B42B-838C2B0F4DC9}" dt="2020-06-19T01:35:50.208" v="256" actId="20577"/>
        <pc:sldMkLst>
          <pc:docMk/>
          <pc:sldMk cId="1243217889" sldId="292"/>
        </pc:sldMkLst>
        <pc:spChg chg="mod">
          <ac:chgData name="Kathy Moczerniak" userId="482eff44a8730993" providerId="LiveId" clId="{B236E24F-215E-42E2-B42B-838C2B0F4DC9}" dt="2020-06-18T14:15:34.128" v="85"/>
          <ac:spMkLst>
            <pc:docMk/>
            <pc:sldMk cId="1243217889" sldId="292"/>
            <ac:spMk id="2" creationId="{35B5B19D-B437-423D-A482-EC49DD64DC1E}"/>
          </ac:spMkLst>
        </pc:spChg>
        <pc:spChg chg="mod">
          <ac:chgData name="Kathy Moczerniak" userId="482eff44a8730993" providerId="LiveId" clId="{B236E24F-215E-42E2-B42B-838C2B0F4DC9}" dt="2020-06-19T01:35:50.208" v="256" actId="20577"/>
          <ac:spMkLst>
            <pc:docMk/>
            <pc:sldMk cId="1243217889" sldId="292"/>
            <ac:spMk id="3" creationId="{945AF838-2DC7-4F3E-A6AD-CABBF933650B}"/>
          </ac:spMkLst>
        </pc:spChg>
      </pc:sldChg>
      <pc:sldChg chg="modSp mod">
        <pc:chgData name="Kathy Moczerniak" userId="482eff44a8730993" providerId="LiveId" clId="{B236E24F-215E-42E2-B42B-838C2B0F4DC9}" dt="2020-06-19T01:35:58.724" v="259" actId="1076"/>
        <pc:sldMkLst>
          <pc:docMk/>
          <pc:sldMk cId="587664572" sldId="293"/>
        </pc:sldMkLst>
        <pc:spChg chg="mod">
          <ac:chgData name="Kathy Moczerniak" userId="482eff44a8730993" providerId="LiveId" clId="{B236E24F-215E-42E2-B42B-838C2B0F4DC9}" dt="2020-06-18T14:15:34.128" v="85"/>
          <ac:spMkLst>
            <pc:docMk/>
            <pc:sldMk cId="587664572" sldId="293"/>
            <ac:spMk id="2" creationId="{EFB04286-7EB3-4FEB-BA87-B7C9DAF4ED51}"/>
          </ac:spMkLst>
        </pc:spChg>
        <pc:spChg chg="mod">
          <ac:chgData name="Kathy Moczerniak" userId="482eff44a8730993" providerId="LiveId" clId="{B236E24F-215E-42E2-B42B-838C2B0F4DC9}" dt="2020-06-19T01:35:58.724" v="259" actId="1076"/>
          <ac:spMkLst>
            <pc:docMk/>
            <pc:sldMk cId="587664572" sldId="293"/>
            <ac:spMk id="3" creationId="{3AE08E37-8729-4477-9679-0DD35942E353}"/>
          </ac:spMkLst>
        </pc:spChg>
      </pc:sldChg>
      <pc:sldChg chg="modSp mod">
        <pc:chgData name="Kathy Moczerniak" userId="482eff44a8730993" providerId="LiveId" clId="{B236E24F-215E-42E2-B42B-838C2B0F4DC9}" dt="2020-06-19T01:39:17.612" v="280" actId="20577"/>
        <pc:sldMkLst>
          <pc:docMk/>
          <pc:sldMk cId="1864115747" sldId="294"/>
        </pc:sldMkLst>
        <pc:spChg chg="mod">
          <ac:chgData name="Kathy Moczerniak" userId="482eff44a8730993" providerId="LiveId" clId="{B236E24F-215E-42E2-B42B-838C2B0F4DC9}" dt="2020-06-18T14:15:34.128" v="85"/>
          <ac:spMkLst>
            <pc:docMk/>
            <pc:sldMk cId="1864115747" sldId="294"/>
            <ac:spMk id="2" creationId="{26DE1138-00BC-4217-A069-6B627333A223}"/>
          </ac:spMkLst>
        </pc:spChg>
        <pc:spChg chg="mod">
          <ac:chgData name="Kathy Moczerniak" userId="482eff44a8730993" providerId="LiveId" clId="{B236E24F-215E-42E2-B42B-838C2B0F4DC9}" dt="2020-06-19T01:39:17.612" v="280" actId="20577"/>
          <ac:spMkLst>
            <pc:docMk/>
            <pc:sldMk cId="1864115747" sldId="294"/>
            <ac:spMk id="3" creationId="{40315ABD-4388-4A59-9884-512752C73D16}"/>
          </ac:spMkLst>
        </pc:spChg>
      </pc:sldChg>
      <pc:sldChg chg="modSp">
        <pc:chgData name="Kathy Moczerniak" userId="482eff44a8730993" providerId="LiveId" clId="{B236E24F-215E-42E2-B42B-838C2B0F4DC9}" dt="2020-06-18T14:15:34.128" v="85"/>
        <pc:sldMkLst>
          <pc:docMk/>
          <pc:sldMk cId="4000210396" sldId="296"/>
        </pc:sldMkLst>
        <pc:spChg chg="mod">
          <ac:chgData name="Kathy Moczerniak" userId="482eff44a8730993" providerId="LiveId" clId="{B236E24F-215E-42E2-B42B-838C2B0F4DC9}" dt="2020-06-18T14:15:34.128" v="85"/>
          <ac:spMkLst>
            <pc:docMk/>
            <pc:sldMk cId="4000210396" sldId="296"/>
            <ac:spMk id="3" creationId="{142F2A13-E16F-4A02-B5CA-A1843779EBC1}"/>
          </ac:spMkLst>
        </pc:spChg>
      </pc:sldChg>
      <pc:sldChg chg="modSp mod">
        <pc:chgData name="Kathy Moczerniak" userId="482eff44a8730993" providerId="LiveId" clId="{B236E24F-215E-42E2-B42B-838C2B0F4DC9}" dt="2020-06-19T01:41:28.403" v="282" actId="20577"/>
        <pc:sldMkLst>
          <pc:docMk/>
          <pc:sldMk cId="2930156087" sldId="297"/>
        </pc:sldMkLst>
        <pc:spChg chg="mod">
          <ac:chgData name="Kathy Moczerniak" userId="482eff44a8730993" providerId="LiveId" clId="{B236E24F-215E-42E2-B42B-838C2B0F4DC9}" dt="2020-06-19T01:41:28.403" v="282" actId="20577"/>
          <ac:spMkLst>
            <pc:docMk/>
            <pc:sldMk cId="2930156087" sldId="297"/>
            <ac:spMk id="3" creationId="{0766EF77-215E-42BC-8CBB-E89E6F750D83}"/>
          </ac:spMkLst>
        </pc:spChg>
      </pc:sldChg>
      <pc:sldChg chg="modSp mod">
        <pc:chgData name="Kathy Moczerniak" userId="482eff44a8730993" providerId="LiveId" clId="{B236E24F-215E-42E2-B42B-838C2B0F4DC9}" dt="2020-06-19T01:43:13.775" v="283" actId="20577"/>
        <pc:sldMkLst>
          <pc:docMk/>
          <pc:sldMk cId="477557567" sldId="299"/>
        </pc:sldMkLst>
        <pc:spChg chg="mod">
          <ac:chgData name="Kathy Moczerniak" userId="482eff44a8730993" providerId="LiveId" clId="{B236E24F-215E-42E2-B42B-838C2B0F4DC9}" dt="2020-06-18T14:15:34.128" v="85"/>
          <ac:spMkLst>
            <pc:docMk/>
            <pc:sldMk cId="477557567" sldId="299"/>
            <ac:spMk id="2" creationId="{A762C613-A772-4D18-AFBB-5C4B8D42E026}"/>
          </ac:spMkLst>
        </pc:spChg>
        <pc:spChg chg="mod">
          <ac:chgData name="Kathy Moczerniak" userId="482eff44a8730993" providerId="LiveId" clId="{B236E24F-215E-42E2-B42B-838C2B0F4DC9}" dt="2020-06-19T01:43:13.775" v="283" actId="20577"/>
          <ac:spMkLst>
            <pc:docMk/>
            <pc:sldMk cId="477557567" sldId="299"/>
            <ac:spMk id="3" creationId="{AAA9469F-DFC4-47E5-BAA4-72C3DEB0CA8F}"/>
          </ac:spMkLst>
        </pc:spChg>
      </pc:sldChg>
      <pc:sldChg chg="modSp mod">
        <pc:chgData name="Kathy Moczerniak" userId="482eff44a8730993" providerId="LiveId" clId="{B236E24F-215E-42E2-B42B-838C2B0F4DC9}" dt="2020-06-19T01:44:00.863" v="284" actId="255"/>
        <pc:sldMkLst>
          <pc:docMk/>
          <pc:sldMk cId="2264615271" sldId="300"/>
        </pc:sldMkLst>
        <pc:spChg chg="mod">
          <ac:chgData name="Kathy Moczerniak" userId="482eff44a8730993" providerId="LiveId" clId="{B236E24F-215E-42E2-B42B-838C2B0F4DC9}" dt="2020-06-18T14:15:34.128" v="85"/>
          <ac:spMkLst>
            <pc:docMk/>
            <pc:sldMk cId="2264615271" sldId="300"/>
            <ac:spMk id="2" creationId="{B89D18E2-0549-412A-B792-3018FF18E461}"/>
          </ac:spMkLst>
        </pc:spChg>
        <pc:spChg chg="mod">
          <ac:chgData name="Kathy Moczerniak" userId="482eff44a8730993" providerId="LiveId" clId="{B236E24F-215E-42E2-B42B-838C2B0F4DC9}" dt="2020-06-19T01:44:00.863" v="284" actId="255"/>
          <ac:spMkLst>
            <pc:docMk/>
            <pc:sldMk cId="2264615271" sldId="300"/>
            <ac:spMk id="3" creationId="{982EB356-BE71-4C4D-8294-4D83ABE3B39D}"/>
          </ac:spMkLst>
        </pc:spChg>
      </pc:sldChg>
      <pc:sldChg chg="modSp mod">
        <pc:chgData name="Kathy Moczerniak" userId="482eff44a8730993" providerId="LiveId" clId="{B236E24F-215E-42E2-B42B-838C2B0F4DC9}" dt="2020-06-18T14:15:34.128" v="85"/>
        <pc:sldMkLst>
          <pc:docMk/>
          <pc:sldMk cId="339840086" sldId="301"/>
        </pc:sldMkLst>
        <pc:spChg chg="mod">
          <ac:chgData name="Kathy Moczerniak" userId="482eff44a8730993" providerId="LiveId" clId="{B236E24F-215E-42E2-B42B-838C2B0F4DC9}" dt="2020-06-18T14:15:34.128" v="85"/>
          <ac:spMkLst>
            <pc:docMk/>
            <pc:sldMk cId="339840086" sldId="301"/>
            <ac:spMk id="2" creationId="{25FF60D7-ADAA-4DC5-AF43-EA0794C13703}"/>
          </ac:spMkLst>
        </pc:spChg>
        <pc:spChg chg="mod">
          <ac:chgData name="Kathy Moczerniak" userId="482eff44a8730993" providerId="LiveId" clId="{B236E24F-215E-42E2-B42B-838C2B0F4DC9}" dt="2020-06-18T14:14:08.100" v="69" actId="20577"/>
          <ac:spMkLst>
            <pc:docMk/>
            <pc:sldMk cId="339840086" sldId="301"/>
            <ac:spMk id="3" creationId="{C153AE14-99CA-4742-8CBB-733166A921E2}"/>
          </ac:spMkLst>
        </pc:spChg>
      </pc:sldChg>
      <pc:sldChg chg="modSp mod">
        <pc:chgData name="Kathy Moczerniak" userId="482eff44a8730993" providerId="LiveId" clId="{B236E24F-215E-42E2-B42B-838C2B0F4DC9}" dt="2020-06-19T01:47:26.601" v="287" actId="20577"/>
        <pc:sldMkLst>
          <pc:docMk/>
          <pc:sldMk cId="3793357338" sldId="302"/>
        </pc:sldMkLst>
        <pc:spChg chg="mod">
          <ac:chgData name="Kathy Moczerniak" userId="482eff44a8730993" providerId="LiveId" clId="{B236E24F-215E-42E2-B42B-838C2B0F4DC9}" dt="2020-06-18T14:15:34.128" v="85"/>
          <ac:spMkLst>
            <pc:docMk/>
            <pc:sldMk cId="3793357338" sldId="302"/>
            <ac:spMk id="2" creationId="{BC481911-D27F-4D9F-BF73-7BF3EC11DB09}"/>
          </ac:spMkLst>
        </pc:spChg>
        <pc:spChg chg="mod">
          <ac:chgData name="Kathy Moczerniak" userId="482eff44a8730993" providerId="LiveId" clId="{B236E24F-215E-42E2-B42B-838C2B0F4DC9}" dt="2020-06-19T01:47:26.601" v="287" actId="20577"/>
          <ac:spMkLst>
            <pc:docMk/>
            <pc:sldMk cId="3793357338" sldId="302"/>
            <ac:spMk id="3" creationId="{E7E5332D-2A49-492C-A18C-576CDDDE47AD}"/>
          </ac:spMkLst>
        </pc:spChg>
      </pc:sldChg>
      <pc:sldChg chg="modSp">
        <pc:chgData name="Kathy Moczerniak" userId="482eff44a8730993" providerId="LiveId" clId="{B236E24F-215E-42E2-B42B-838C2B0F4DC9}" dt="2020-06-18T14:15:34.128" v="85"/>
        <pc:sldMkLst>
          <pc:docMk/>
          <pc:sldMk cId="1520031071" sldId="303"/>
        </pc:sldMkLst>
        <pc:spChg chg="mod">
          <ac:chgData name="Kathy Moczerniak" userId="482eff44a8730993" providerId="LiveId" clId="{B236E24F-215E-42E2-B42B-838C2B0F4DC9}" dt="2020-06-18T14:15:34.128" v="85"/>
          <ac:spMkLst>
            <pc:docMk/>
            <pc:sldMk cId="1520031071" sldId="303"/>
            <ac:spMk id="2" creationId="{DB4FF1C8-46AC-41BB-BEC7-5AD429712B50}"/>
          </ac:spMkLst>
        </pc:spChg>
      </pc:sldChg>
      <pc:sldChg chg="modSp mod">
        <pc:chgData name="Kathy Moczerniak" userId="482eff44a8730993" providerId="LiveId" clId="{B236E24F-215E-42E2-B42B-838C2B0F4DC9}" dt="2020-06-19T01:48:19.647" v="289" actId="27636"/>
        <pc:sldMkLst>
          <pc:docMk/>
          <pc:sldMk cId="1556903013" sldId="304"/>
        </pc:sldMkLst>
        <pc:spChg chg="mod">
          <ac:chgData name="Kathy Moczerniak" userId="482eff44a8730993" providerId="LiveId" clId="{B236E24F-215E-42E2-B42B-838C2B0F4DC9}" dt="2020-06-18T14:15:34.128" v="85"/>
          <ac:spMkLst>
            <pc:docMk/>
            <pc:sldMk cId="1556903013" sldId="304"/>
            <ac:spMk id="2" creationId="{305ADD4A-1B28-4DC5-8ED9-B2E99787066E}"/>
          </ac:spMkLst>
        </pc:spChg>
        <pc:spChg chg="mod">
          <ac:chgData name="Kathy Moczerniak" userId="482eff44a8730993" providerId="LiveId" clId="{B236E24F-215E-42E2-B42B-838C2B0F4DC9}" dt="2020-06-19T01:48:19.647" v="289" actId="27636"/>
          <ac:spMkLst>
            <pc:docMk/>
            <pc:sldMk cId="1556903013" sldId="304"/>
            <ac:spMk id="3" creationId="{F4ADF2B2-D51C-418A-939D-1E17D451FF2F}"/>
          </ac:spMkLst>
        </pc:spChg>
      </pc:sldChg>
      <pc:sldChg chg="modSp mod">
        <pc:chgData name="Kathy Moczerniak" userId="482eff44a8730993" providerId="LiveId" clId="{B236E24F-215E-42E2-B42B-838C2B0F4DC9}" dt="2020-06-19T01:49:55.471" v="293" actId="948"/>
        <pc:sldMkLst>
          <pc:docMk/>
          <pc:sldMk cId="2486186170" sldId="305"/>
        </pc:sldMkLst>
        <pc:spChg chg="mod">
          <ac:chgData name="Kathy Moczerniak" userId="482eff44a8730993" providerId="LiveId" clId="{B236E24F-215E-42E2-B42B-838C2B0F4DC9}" dt="2020-06-19T01:49:55.471" v="293" actId="948"/>
          <ac:spMkLst>
            <pc:docMk/>
            <pc:sldMk cId="2486186170" sldId="305"/>
            <ac:spMk id="3" creationId="{9F6CE4EC-424B-4E6C-BC14-2B7154E57BAE}"/>
          </ac:spMkLst>
        </pc:spChg>
      </pc:sldChg>
      <pc:sldChg chg="modSp mod">
        <pc:chgData name="Kathy Moczerniak" userId="482eff44a8730993" providerId="LiveId" clId="{B236E24F-215E-42E2-B42B-838C2B0F4DC9}" dt="2020-06-19T01:50:57.957" v="294" actId="20577"/>
        <pc:sldMkLst>
          <pc:docMk/>
          <pc:sldMk cId="939759813" sldId="307"/>
        </pc:sldMkLst>
        <pc:spChg chg="mod">
          <ac:chgData name="Kathy Moczerniak" userId="482eff44a8730993" providerId="LiveId" clId="{B236E24F-215E-42E2-B42B-838C2B0F4DC9}" dt="2020-06-19T01:50:57.957" v="294" actId="20577"/>
          <ac:spMkLst>
            <pc:docMk/>
            <pc:sldMk cId="939759813" sldId="307"/>
            <ac:spMk id="3" creationId="{73951CC3-6E88-4244-A909-5D9A94D25EB8}"/>
          </ac:spMkLst>
        </pc:spChg>
      </pc:sldChg>
      <pc:sldChg chg="modSp">
        <pc:chgData name="Kathy Moczerniak" userId="482eff44a8730993" providerId="LiveId" clId="{B236E24F-215E-42E2-B42B-838C2B0F4DC9}" dt="2020-06-18T14:15:34.128" v="85"/>
        <pc:sldMkLst>
          <pc:docMk/>
          <pc:sldMk cId="1995748022" sldId="309"/>
        </pc:sldMkLst>
        <pc:spChg chg="mod">
          <ac:chgData name="Kathy Moczerniak" userId="482eff44a8730993" providerId="LiveId" clId="{B236E24F-215E-42E2-B42B-838C2B0F4DC9}" dt="2020-06-18T14:15:34.128" v="85"/>
          <ac:spMkLst>
            <pc:docMk/>
            <pc:sldMk cId="1995748022" sldId="309"/>
            <ac:spMk id="3" creationId="{8E91194F-664B-41F8-B8D9-269A08FC7ED5}"/>
          </ac:spMkLst>
        </pc:spChg>
      </pc:sldChg>
      <pc:sldChg chg="modSp mod">
        <pc:chgData name="Kathy Moczerniak" userId="482eff44a8730993" providerId="LiveId" clId="{B236E24F-215E-42E2-B42B-838C2B0F4DC9}" dt="2020-06-19T01:54:02.091" v="296" actId="404"/>
        <pc:sldMkLst>
          <pc:docMk/>
          <pc:sldMk cId="681116108" sldId="310"/>
        </pc:sldMkLst>
        <pc:spChg chg="mod">
          <ac:chgData name="Kathy Moczerniak" userId="482eff44a8730993" providerId="LiveId" clId="{B236E24F-215E-42E2-B42B-838C2B0F4DC9}" dt="2020-06-19T01:54:02.091" v="296" actId="404"/>
          <ac:spMkLst>
            <pc:docMk/>
            <pc:sldMk cId="681116108" sldId="310"/>
            <ac:spMk id="3" creationId="{4AB54185-6172-4DD3-9C87-7B3A5C4D43F0}"/>
          </ac:spMkLst>
        </pc:spChg>
      </pc:sldChg>
      <pc:sldChg chg="modSp mod">
        <pc:chgData name="Kathy Moczerniak" userId="482eff44a8730993" providerId="LiveId" clId="{B236E24F-215E-42E2-B42B-838C2B0F4DC9}" dt="2020-06-19T01:58:31.060" v="300" actId="20577"/>
        <pc:sldMkLst>
          <pc:docMk/>
          <pc:sldMk cId="3038748825" sldId="311"/>
        </pc:sldMkLst>
        <pc:spChg chg="mod">
          <ac:chgData name="Kathy Moczerniak" userId="482eff44a8730993" providerId="LiveId" clId="{B236E24F-215E-42E2-B42B-838C2B0F4DC9}" dt="2020-06-19T01:58:31.060" v="300" actId="20577"/>
          <ac:spMkLst>
            <pc:docMk/>
            <pc:sldMk cId="3038748825" sldId="311"/>
            <ac:spMk id="3" creationId="{0D3D4383-0281-445F-B767-A37D9C21C5F1}"/>
          </ac:spMkLst>
        </pc:spChg>
      </pc:sldChg>
      <pc:sldChg chg="modSp mod">
        <pc:chgData name="Kathy Moczerniak" userId="482eff44a8730993" providerId="LiveId" clId="{B236E24F-215E-42E2-B42B-838C2B0F4DC9}" dt="2020-06-19T02:07:05.291" v="322" actId="20577"/>
        <pc:sldMkLst>
          <pc:docMk/>
          <pc:sldMk cId="3096463842" sldId="313"/>
        </pc:sldMkLst>
        <pc:spChg chg="mod">
          <ac:chgData name="Kathy Moczerniak" userId="482eff44a8730993" providerId="LiveId" clId="{B236E24F-215E-42E2-B42B-838C2B0F4DC9}" dt="2020-06-19T02:07:05.291" v="322" actId="20577"/>
          <ac:spMkLst>
            <pc:docMk/>
            <pc:sldMk cId="3096463842" sldId="313"/>
            <ac:spMk id="3" creationId="{0EF5A6EA-6216-469B-B2B6-F4B219EFE543}"/>
          </ac:spMkLst>
        </pc:spChg>
      </pc:sldChg>
      <pc:sldChg chg="modSp mod">
        <pc:chgData name="Kathy Moczerniak" userId="482eff44a8730993" providerId="LiveId" clId="{B236E24F-215E-42E2-B42B-838C2B0F4DC9}" dt="2020-06-19T02:08:54.928" v="327" actId="20577"/>
        <pc:sldMkLst>
          <pc:docMk/>
          <pc:sldMk cId="2334726869" sldId="314"/>
        </pc:sldMkLst>
        <pc:spChg chg="mod">
          <ac:chgData name="Kathy Moczerniak" userId="482eff44a8730993" providerId="LiveId" clId="{B236E24F-215E-42E2-B42B-838C2B0F4DC9}" dt="2020-06-18T14:15:34.128" v="85"/>
          <ac:spMkLst>
            <pc:docMk/>
            <pc:sldMk cId="2334726869" sldId="314"/>
            <ac:spMk id="2" creationId="{4C29E71A-4A8A-4146-A8E2-D1716C3F079D}"/>
          </ac:spMkLst>
        </pc:spChg>
        <pc:spChg chg="mod">
          <ac:chgData name="Kathy Moczerniak" userId="482eff44a8730993" providerId="LiveId" clId="{B236E24F-215E-42E2-B42B-838C2B0F4DC9}" dt="2020-06-19T02:08:54.928" v="327" actId="20577"/>
          <ac:spMkLst>
            <pc:docMk/>
            <pc:sldMk cId="2334726869" sldId="314"/>
            <ac:spMk id="3" creationId="{518C8CCB-ECA3-47D1-AD5B-3F38A0B19BD8}"/>
          </ac:spMkLst>
        </pc:spChg>
      </pc:sldChg>
      <pc:sldChg chg="modSp mod">
        <pc:chgData name="Kathy Moczerniak" userId="482eff44a8730993" providerId="LiveId" clId="{B236E24F-215E-42E2-B42B-838C2B0F4DC9}" dt="2020-06-19T02:24:58.807" v="328" actId="20577"/>
        <pc:sldMkLst>
          <pc:docMk/>
          <pc:sldMk cId="2555749962" sldId="315"/>
        </pc:sldMkLst>
        <pc:spChg chg="mod">
          <ac:chgData name="Kathy Moczerniak" userId="482eff44a8730993" providerId="LiveId" clId="{B236E24F-215E-42E2-B42B-838C2B0F4DC9}" dt="2020-06-18T14:15:34.128" v="85"/>
          <ac:spMkLst>
            <pc:docMk/>
            <pc:sldMk cId="2555749962" sldId="315"/>
            <ac:spMk id="2" creationId="{3A74EE56-2396-495C-81F6-D2E28355E2F0}"/>
          </ac:spMkLst>
        </pc:spChg>
        <pc:spChg chg="mod">
          <ac:chgData name="Kathy Moczerniak" userId="482eff44a8730993" providerId="LiveId" clId="{B236E24F-215E-42E2-B42B-838C2B0F4DC9}" dt="2020-06-19T02:24:58.807" v="328" actId="20577"/>
          <ac:spMkLst>
            <pc:docMk/>
            <pc:sldMk cId="2555749962" sldId="315"/>
            <ac:spMk id="3" creationId="{A61157E1-F44D-426D-AE73-AA81521E1E08}"/>
          </ac:spMkLst>
        </pc:spChg>
      </pc:sldChg>
      <pc:sldChg chg="modSp">
        <pc:chgData name="Kathy Moczerniak" userId="482eff44a8730993" providerId="LiveId" clId="{B236E24F-215E-42E2-B42B-838C2B0F4DC9}" dt="2020-06-18T14:15:34.128" v="85"/>
        <pc:sldMkLst>
          <pc:docMk/>
          <pc:sldMk cId="2724759203" sldId="316"/>
        </pc:sldMkLst>
        <pc:spChg chg="mod">
          <ac:chgData name="Kathy Moczerniak" userId="482eff44a8730993" providerId="LiveId" clId="{B236E24F-215E-42E2-B42B-838C2B0F4DC9}" dt="2020-06-18T14:15:34.128" v="85"/>
          <ac:spMkLst>
            <pc:docMk/>
            <pc:sldMk cId="2724759203" sldId="316"/>
            <ac:spMk id="2" creationId="{EC65297F-3EC1-408C-A465-941928B7645A}"/>
          </ac:spMkLst>
        </pc:spChg>
      </pc:sldChg>
      <pc:sldChg chg="modSp mod">
        <pc:chgData name="Kathy Moczerniak" userId="482eff44a8730993" providerId="LiveId" clId="{B236E24F-215E-42E2-B42B-838C2B0F4DC9}" dt="2020-06-18T14:17:50.328" v="87" actId="1076"/>
        <pc:sldMkLst>
          <pc:docMk/>
          <pc:sldMk cId="2577288824" sldId="318"/>
        </pc:sldMkLst>
        <pc:spChg chg="mod">
          <ac:chgData name="Kathy Moczerniak" userId="482eff44a8730993" providerId="LiveId" clId="{B236E24F-215E-42E2-B42B-838C2B0F4DC9}" dt="2020-06-18T14:17:50.328" v="87" actId="1076"/>
          <ac:spMkLst>
            <pc:docMk/>
            <pc:sldMk cId="2577288824" sldId="318"/>
            <ac:spMk id="3" creationId="{F38034EC-E7B3-4B8C-B1A8-5EE85D632EB7}"/>
          </ac:spMkLst>
        </pc:spChg>
      </pc:sldChg>
      <pc:sldChg chg="modSp">
        <pc:chgData name="Kathy Moczerniak" userId="482eff44a8730993" providerId="LiveId" clId="{B236E24F-215E-42E2-B42B-838C2B0F4DC9}" dt="2020-06-18T14:15:34.128" v="85"/>
        <pc:sldMkLst>
          <pc:docMk/>
          <pc:sldMk cId="2146400382" sldId="320"/>
        </pc:sldMkLst>
        <pc:spChg chg="mod">
          <ac:chgData name="Kathy Moczerniak" userId="482eff44a8730993" providerId="LiveId" clId="{B236E24F-215E-42E2-B42B-838C2B0F4DC9}" dt="2020-06-18T14:15:34.128" v="85"/>
          <ac:spMkLst>
            <pc:docMk/>
            <pc:sldMk cId="2146400382" sldId="320"/>
            <ac:spMk id="2" creationId="{34D6DA1A-3AE9-492B-B525-04F7C65A42C1}"/>
          </ac:spMkLst>
        </pc:spChg>
      </pc:sldChg>
      <pc:sldChg chg="modSp mod">
        <pc:chgData name="Kathy Moczerniak" userId="482eff44a8730993" providerId="LiveId" clId="{B236E24F-215E-42E2-B42B-838C2B0F4DC9}" dt="2020-06-18T14:18:20.703" v="95" actId="1076"/>
        <pc:sldMkLst>
          <pc:docMk/>
          <pc:sldMk cId="1925646400" sldId="321"/>
        </pc:sldMkLst>
        <pc:spChg chg="mod">
          <ac:chgData name="Kathy Moczerniak" userId="482eff44a8730993" providerId="LiveId" clId="{B236E24F-215E-42E2-B42B-838C2B0F4DC9}" dt="2020-06-18T14:18:20.703" v="95" actId="1076"/>
          <ac:spMkLst>
            <pc:docMk/>
            <pc:sldMk cId="1925646400" sldId="321"/>
            <ac:spMk id="3" creationId="{EFE56489-2786-4319-98E6-8AB1FE7B5B5F}"/>
          </ac:spMkLst>
        </pc:spChg>
      </pc:sldChg>
      <pc:sldChg chg="modSp mod">
        <pc:chgData name="Kathy Moczerniak" userId="482eff44a8730993" providerId="LiveId" clId="{B236E24F-215E-42E2-B42B-838C2B0F4DC9}" dt="2020-06-19T02:33:03.119" v="332" actId="20577"/>
        <pc:sldMkLst>
          <pc:docMk/>
          <pc:sldMk cId="1202652886" sldId="322"/>
        </pc:sldMkLst>
        <pc:spChg chg="mod">
          <ac:chgData name="Kathy Moczerniak" userId="482eff44a8730993" providerId="LiveId" clId="{B236E24F-215E-42E2-B42B-838C2B0F4DC9}" dt="2020-06-19T02:33:03.119" v="332" actId="20577"/>
          <ac:spMkLst>
            <pc:docMk/>
            <pc:sldMk cId="1202652886" sldId="322"/>
            <ac:spMk id="3" creationId="{03F170FF-1369-4394-A921-496F611946A7}"/>
          </ac:spMkLst>
        </pc:spChg>
      </pc:sldChg>
      <pc:sldChg chg="modSp mod">
        <pc:chgData name="Kathy Moczerniak" userId="482eff44a8730993" providerId="LiveId" clId="{B236E24F-215E-42E2-B42B-838C2B0F4DC9}" dt="2020-06-19T02:36:07.196" v="335" actId="1076"/>
        <pc:sldMkLst>
          <pc:docMk/>
          <pc:sldMk cId="3678575495" sldId="323"/>
        </pc:sldMkLst>
        <pc:spChg chg="mod">
          <ac:chgData name="Kathy Moczerniak" userId="482eff44a8730993" providerId="LiveId" clId="{B236E24F-215E-42E2-B42B-838C2B0F4DC9}" dt="2020-06-19T02:36:07.196" v="335" actId="1076"/>
          <ac:spMkLst>
            <pc:docMk/>
            <pc:sldMk cId="3678575495" sldId="323"/>
            <ac:spMk id="3" creationId="{CBCEDE58-68D8-4DF2-8D92-B43CDE7D2E05}"/>
          </ac:spMkLst>
        </pc:spChg>
      </pc:sldChg>
      <pc:sldChg chg="modSp">
        <pc:chgData name="Kathy Moczerniak" userId="482eff44a8730993" providerId="LiveId" clId="{B236E24F-215E-42E2-B42B-838C2B0F4DC9}" dt="2020-06-18T23:40:35.274" v="123" actId="207"/>
        <pc:sldMkLst>
          <pc:docMk/>
          <pc:sldMk cId="2180722647" sldId="325"/>
        </pc:sldMkLst>
        <pc:spChg chg="mod">
          <ac:chgData name="Kathy Moczerniak" userId="482eff44a8730993" providerId="LiveId" clId="{B236E24F-215E-42E2-B42B-838C2B0F4DC9}" dt="2020-06-18T23:40:35.274" v="123" actId="207"/>
          <ac:spMkLst>
            <pc:docMk/>
            <pc:sldMk cId="2180722647" sldId="325"/>
            <ac:spMk id="3" creationId="{0CD8F7A7-7D69-49DD-BD73-8E457396FB78}"/>
          </ac:spMkLst>
        </pc:spChg>
      </pc:sldChg>
      <pc:sldChg chg="modSp mod">
        <pc:chgData name="Kathy Moczerniak" userId="482eff44a8730993" providerId="LiveId" clId="{B236E24F-215E-42E2-B42B-838C2B0F4DC9}" dt="2020-06-19T00:20:44.348" v="145" actId="20577"/>
        <pc:sldMkLst>
          <pc:docMk/>
          <pc:sldMk cId="122456890" sldId="326"/>
        </pc:sldMkLst>
        <pc:spChg chg="mod">
          <ac:chgData name="Kathy Moczerniak" userId="482eff44a8730993" providerId="LiveId" clId="{B236E24F-215E-42E2-B42B-838C2B0F4DC9}" dt="2020-06-19T00:20:44.348" v="145" actId="20577"/>
          <ac:spMkLst>
            <pc:docMk/>
            <pc:sldMk cId="122456890" sldId="326"/>
            <ac:spMk id="3" creationId="{62FCCA2D-0FBD-4A0E-8114-52ABC8ADEF1C}"/>
          </ac:spMkLst>
        </pc:spChg>
      </pc:sldChg>
      <pc:sldChg chg="modSp">
        <pc:chgData name="Kathy Moczerniak" userId="482eff44a8730993" providerId="LiveId" clId="{B236E24F-215E-42E2-B42B-838C2B0F4DC9}" dt="2020-06-18T14:15:34.128" v="85"/>
        <pc:sldMkLst>
          <pc:docMk/>
          <pc:sldMk cId="3519294584" sldId="327"/>
        </pc:sldMkLst>
        <pc:spChg chg="mod">
          <ac:chgData name="Kathy Moczerniak" userId="482eff44a8730993" providerId="LiveId" clId="{B236E24F-215E-42E2-B42B-838C2B0F4DC9}" dt="2020-06-18T14:15:34.128" v="85"/>
          <ac:spMkLst>
            <pc:docMk/>
            <pc:sldMk cId="3519294584" sldId="327"/>
            <ac:spMk id="2" creationId="{25FF60D7-ADAA-4DC5-AF43-EA0794C13703}"/>
          </ac:spMkLst>
        </pc:spChg>
      </pc:sldChg>
      <pc:sldChg chg="modSp">
        <pc:chgData name="Kathy Moczerniak" userId="482eff44a8730993" providerId="LiveId" clId="{B236E24F-215E-42E2-B42B-838C2B0F4DC9}" dt="2020-06-18T14:15:34.128" v="85"/>
        <pc:sldMkLst>
          <pc:docMk/>
          <pc:sldMk cId="1021426485" sldId="329"/>
        </pc:sldMkLst>
        <pc:spChg chg="mod">
          <ac:chgData name="Kathy Moczerniak" userId="482eff44a8730993" providerId="LiveId" clId="{B236E24F-215E-42E2-B42B-838C2B0F4DC9}" dt="2020-06-18T14:15:34.128" v="85"/>
          <ac:spMkLst>
            <pc:docMk/>
            <pc:sldMk cId="1021426485" sldId="329"/>
            <ac:spMk id="4" creationId="{00000000-0000-0000-0000-000000000000}"/>
          </ac:spMkLst>
        </pc:spChg>
        <pc:spChg chg="mod">
          <ac:chgData name="Kathy Moczerniak" userId="482eff44a8730993" providerId="LiveId" clId="{B236E24F-215E-42E2-B42B-838C2B0F4DC9}" dt="2020-06-18T14:11:06.375" v="0" actId="207"/>
          <ac:spMkLst>
            <pc:docMk/>
            <pc:sldMk cId="1021426485" sldId="329"/>
            <ac:spMk id="6" creationId="{00000000-0000-0000-0000-000000000000}"/>
          </ac:spMkLst>
        </pc:spChg>
      </pc:sldChg>
      <pc:sldChg chg="modSp mod">
        <pc:chgData name="Kathy Moczerniak" userId="482eff44a8730993" providerId="LiveId" clId="{B236E24F-215E-42E2-B42B-838C2B0F4DC9}" dt="2020-06-19T00:40:22.959" v="190" actId="20577"/>
        <pc:sldMkLst>
          <pc:docMk/>
          <pc:sldMk cId="2965076527" sldId="337"/>
        </pc:sldMkLst>
        <pc:spChg chg="mod">
          <ac:chgData name="Kathy Moczerniak" userId="482eff44a8730993" providerId="LiveId" clId="{B236E24F-215E-42E2-B42B-838C2B0F4DC9}" dt="2020-06-19T00:40:22.959" v="190" actId="20577"/>
          <ac:spMkLst>
            <pc:docMk/>
            <pc:sldMk cId="2965076527" sldId="337"/>
            <ac:spMk id="3" creationId="{00000000-0000-0000-0000-000000000000}"/>
          </ac:spMkLst>
        </pc:spChg>
      </pc:sldChg>
      <pc:sldChg chg="modSp mod">
        <pc:chgData name="Kathy Moczerniak" userId="482eff44a8730993" providerId="LiveId" clId="{B236E24F-215E-42E2-B42B-838C2B0F4DC9}" dt="2020-06-18T14:12:15.671" v="6" actId="313"/>
        <pc:sldMkLst>
          <pc:docMk/>
          <pc:sldMk cId="544049236" sldId="338"/>
        </pc:sldMkLst>
        <pc:spChg chg="mod">
          <ac:chgData name="Kathy Moczerniak" userId="482eff44a8730993" providerId="LiveId" clId="{B236E24F-215E-42E2-B42B-838C2B0F4DC9}" dt="2020-06-18T14:12:15.671" v="6" actId="313"/>
          <ac:spMkLst>
            <pc:docMk/>
            <pc:sldMk cId="544049236" sldId="338"/>
            <ac:spMk id="3" creationId="{00000000-0000-0000-0000-000000000000}"/>
          </ac:spMkLst>
        </pc:spChg>
      </pc:sldChg>
      <pc:sldChg chg="modSp mod">
        <pc:chgData name="Kathy Moczerniak" userId="482eff44a8730993" providerId="LiveId" clId="{B236E24F-215E-42E2-B42B-838C2B0F4DC9}" dt="2020-06-19T00:41:53.046" v="202" actId="20577"/>
        <pc:sldMkLst>
          <pc:docMk/>
          <pc:sldMk cId="2780120817" sldId="339"/>
        </pc:sldMkLst>
        <pc:spChg chg="mod">
          <ac:chgData name="Kathy Moczerniak" userId="482eff44a8730993" providerId="LiveId" clId="{B236E24F-215E-42E2-B42B-838C2B0F4DC9}" dt="2020-06-19T00:41:53.046" v="202" actId="20577"/>
          <ac:spMkLst>
            <pc:docMk/>
            <pc:sldMk cId="2780120817" sldId="339"/>
            <ac:spMk id="3" creationId="{00000000-0000-0000-0000-000000000000}"/>
          </ac:spMkLst>
        </pc:spChg>
      </pc:sldChg>
      <pc:sldChg chg="modSp mod">
        <pc:chgData name="Kathy Moczerniak" userId="482eff44a8730993" providerId="LiveId" clId="{B236E24F-215E-42E2-B42B-838C2B0F4DC9}" dt="2020-06-19T00:42:48.525" v="203" actId="20577"/>
        <pc:sldMkLst>
          <pc:docMk/>
          <pc:sldMk cId="715071480" sldId="340"/>
        </pc:sldMkLst>
        <pc:spChg chg="mod">
          <ac:chgData name="Kathy Moczerniak" userId="482eff44a8730993" providerId="LiveId" clId="{B236E24F-215E-42E2-B42B-838C2B0F4DC9}" dt="2020-06-19T00:42:48.525" v="203" actId="20577"/>
          <ac:spMkLst>
            <pc:docMk/>
            <pc:sldMk cId="715071480" sldId="340"/>
            <ac:spMk id="3" creationId="{00000000-0000-0000-0000-000000000000}"/>
          </ac:spMkLst>
        </pc:spChg>
      </pc:sldChg>
      <pc:sldChg chg="modSp mod">
        <pc:chgData name="Kathy Moczerniak" userId="482eff44a8730993" providerId="LiveId" clId="{B236E24F-215E-42E2-B42B-838C2B0F4DC9}" dt="2020-06-19T01:10:57.644" v="205" actId="20577"/>
        <pc:sldMkLst>
          <pc:docMk/>
          <pc:sldMk cId="3342836921" sldId="341"/>
        </pc:sldMkLst>
        <pc:spChg chg="mod">
          <ac:chgData name="Kathy Moczerniak" userId="482eff44a8730993" providerId="LiveId" clId="{B236E24F-215E-42E2-B42B-838C2B0F4DC9}" dt="2020-06-19T01:10:57.644" v="205" actId="20577"/>
          <ac:spMkLst>
            <pc:docMk/>
            <pc:sldMk cId="3342836921" sldId="341"/>
            <ac:spMk id="3" creationId="{00000000-0000-0000-0000-000000000000}"/>
          </ac:spMkLst>
        </pc:spChg>
      </pc:sldChg>
      <pc:sldChg chg="modSp mod">
        <pc:chgData name="Kathy Moczerniak" userId="482eff44a8730993" providerId="LiveId" clId="{B236E24F-215E-42E2-B42B-838C2B0F4DC9}" dt="2020-06-19T01:11:58.739" v="208" actId="20577"/>
        <pc:sldMkLst>
          <pc:docMk/>
          <pc:sldMk cId="3560539537" sldId="342"/>
        </pc:sldMkLst>
        <pc:spChg chg="mod">
          <ac:chgData name="Kathy Moczerniak" userId="482eff44a8730993" providerId="LiveId" clId="{B236E24F-215E-42E2-B42B-838C2B0F4DC9}" dt="2020-06-19T01:11:58.739" v="208" actId="20577"/>
          <ac:spMkLst>
            <pc:docMk/>
            <pc:sldMk cId="3560539537" sldId="342"/>
            <ac:spMk id="3" creationId="{00000000-0000-0000-0000-000000000000}"/>
          </ac:spMkLst>
        </pc:spChg>
      </pc:sldChg>
      <pc:sldChg chg="modSp mod">
        <pc:chgData name="Kathy Moczerniak" userId="482eff44a8730993" providerId="LiveId" clId="{B236E24F-215E-42E2-B42B-838C2B0F4DC9}" dt="2020-06-19T01:18:45.902" v="243" actId="20577"/>
        <pc:sldMkLst>
          <pc:docMk/>
          <pc:sldMk cId="66784636" sldId="343"/>
        </pc:sldMkLst>
        <pc:spChg chg="mod">
          <ac:chgData name="Kathy Moczerniak" userId="482eff44a8730993" providerId="LiveId" clId="{B236E24F-215E-42E2-B42B-838C2B0F4DC9}" dt="2020-06-19T01:18:45.902" v="243" actId="20577"/>
          <ac:spMkLst>
            <pc:docMk/>
            <pc:sldMk cId="66784636" sldId="343"/>
            <ac:spMk id="3" creationId="{00000000-0000-0000-0000-000000000000}"/>
          </ac:spMkLst>
        </pc:spChg>
      </pc:sldChg>
    </pc:docChg>
  </pc:docChgLst>
  <pc:docChgLst>
    <pc:chgData clId="Web-{9997806C-8384-4B5D-A3DD-9DE2AA500A3E}"/>
    <pc:docChg chg="addSld modSld">
      <pc:chgData name="" userId="" providerId="" clId="Web-{9997806C-8384-4B5D-A3DD-9DE2AA500A3E}" dt="2020-05-03T02:35:46.652" v="3"/>
      <pc:docMkLst>
        <pc:docMk/>
      </pc:docMkLst>
      <pc:sldChg chg="addSp delSp modSp">
        <pc:chgData name="" userId="" providerId="" clId="Web-{9997806C-8384-4B5D-A3DD-9DE2AA500A3E}" dt="2020-05-03T02:35:26.558" v="1"/>
        <pc:sldMkLst>
          <pc:docMk/>
          <pc:sldMk cId="1732698309" sldId="258"/>
        </pc:sldMkLst>
        <pc:picChg chg="add del mod">
          <ac:chgData name="" userId="" providerId="" clId="Web-{9997806C-8384-4B5D-A3DD-9DE2AA500A3E}" dt="2020-05-03T02:35:26.558" v="1"/>
          <ac:picMkLst>
            <pc:docMk/>
            <pc:sldMk cId="1732698309" sldId="258"/>
            <ac:picMk id="2" creationId="{847504D9-2E24-4332-A105-C8BF3C47C2D3}"/>
          </ac:picMkLst>
        </pc:picChg>
      </pc:sldChg>
      <pc:sldChg chg="addSp modSp new">
        <pc:chgData name="" userId="" providerId="" clId="Web-{9997806C-8384-4B5D-A3DD-9DE2AA500A3E}" dt="2020-05-03T02:35:46.652" v="3"/>
        <pc:sldMkLst>
          <pc:docMk/>
          <pc:sldMk cId="2134716550" sldId="328"/>
        </pc:sldMkLst>
        <pc:picChg chg="add mod">
          <ac:chgData name="" userId="" providerId="" clId="Web-{9997806C-8384-4B5D-A3DD-9DE2AA500A3E}" dt="2020-05-03T02:35:46.652" v="3"/>
          <ac:picMkLst>
            <pc:docMk/>
            <pc:sldMk cId="2134716550" sldId="328"/>
            <ac:picMk id="4" creationId="{2145074D-F0A7-4449-AF5C-E184B5E3D352}"/>
          </ac:picMkLst>
        </pc:picChg>
      </pc:sldChg>
    </pc:docChg>
  </pc:docChgLst>
  <pc:docChgLst>
    <pc:chgData name="Kathy Moczerniak" userId="482eff44a8730993" providerId="LiveId" clId="{1AA605F5-D435-4F5C-8510-A938C88AF2A5}"/>
    <pc:docChg chg="modSld">
      <pc:chgData name="Kathy Moczerniak" userId="482eff44a8730993" providerId="LiveId" clId="{1AA605F5-D435-4F5C-8510-A938C88AF2A5}" dt="2020-07-01T04:15:01.896" v="5" actId="12"/>
      <pc:docMkLst>
        <pc:docMk/>
      </pc:docMkLst>
      <pc:sldChg chg="modSp mod">
        <pc:chgData name="Kathy Moczerniak" userId="482eff44a8730993" providerId="LiveId" clId="{1AA605F5-D435-4F5C-8510-A938C88AF2A5}" dt="2020-07-01T04:13:52.863" v="0" actId="12"/>
        <pc:sldMkLst>
          <pc:docMk/>
          <pc:sldMk cId="1161483626" sldId="271"/>
        </pc:sldMkLst>
        <pc:spChg chg="mod">
          <ac:chgData name="Kathy Moczerniak" userId="482eff44a8730993" providerId="LiveId" clId="{1AA605F5-D435-4F5C-8510-A938C88AF2A5}" dt="2020-07-01T04:13:52.863" v="0" actId="12"/>
          <ac:spMkLst>
            <pc:docMk/>
            <pc:sldMk cId="1161483626" sldId="271"/>
            <ac:spMk id="3" creationId="{0CF31A66-380C-4D82-B162-4C4C2CFB3441}"/>
          </ac:spMkLst>
        </pc:spChg>
      </pc:sldChg>
      <pc:sldChg chg="modSp mod">
        <pc:chgData name="Kathy Moczerniak" userId="482eff44a8730993" providerId="LiveId" clId="{1AA605F5-D435-4F5C-8510-A938C88AF2A5}" dt="2020-07-01T04:14:08.010" v="1" actId="12"/>
        <pc:sldMkLst>
          <pc:docMk/>
          <pc:sldMk cId="4144826425" sldId="275"/>
        </pc:sldMkLst>
        <pc:spChg chg="mod">
          <ac:chgData name="Kathy Moczerniak" userId="482eff44a8730993" providerId="LiveId" clId="{1AA605F5-D435-4F5C-8510-A938C88AF2A5}" dt="2020-07-01T04:14:08.010" v="1" actId="12"/>
          <ac:spMkLst>
            <pc:docMk/>
            <pc:sldMk cId="4144826425" sldId="275"/>
            <ac:spMk id="3" creationId="{9B4D6A94-EAAA-4384-97FC-84B48DD6343B}"/>
          </ac:spMkLst>
        </pc:spChg>
      </pc:sldChg>
      <pc:sldChg chg="modSp mod">
        <pc:chgData name="Kathy Moczerniak" userId="482eff44a8730993" providerId="LiveId" clId="{1AA605F5-D435-4F5C-8510-A938C88AF2A5}" dt="2020-07-01T04:15:01.896" v="5" actId="12"/>
        <pc:sldMkLst>
          <pc:docMk/>
          <pc:sldMk cId="1055071078" sldId="276"/>
        </pc:sldMkLst>
        <pc:spChg chg="mod">
          <ac:chgData name="Kathy Moczerniak" userId="482eff44a8730993" providerId="LiveId" clId="{1AA605F5-D435-4F5C-8510-A938C88AF2A5}" dt="2020-07-01T04:15:01.896" v="5" actId="12"/>
          <ac:spMkLst>
            <pc:docMk/>
            <pc:sldMk cId="1055071078" sldId="276"/>
            <ac:spMk id="3" creationId="{582FBA03-13B3-4DB0-9EBC-FBF95FB7CB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31</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Geriatric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Physiological Changes of Aging</a:t>
            </a:r>
          </a:p>
        </p:txBody>
      </p:sp>
    </p:spTree>
    <p:extLst>
      <p:ext uri="{BB962C8B-B14F-4D97-AF65-F5344CB8AC3E}">
        <p14:creationId xmlns:p14="http://schemas.microsoft.com/office/powerpoint/2010/main" val="206584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42C3E-ECFA-4B55-BE03-19D882EB18C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Physiological Changes of Aging </a:t>
            </a:r>
          </a:p>
        </p:txBody>
      </p:sp>
      <p:sp>
        <p:nvSpPr>
          <p:cNvPr id="3" name="Text Placeholder 2">
            <a:extLst>
              <a:ext uri="{FF2B5EF4-FFF2-40B4-BE49-F238E27FC236}">
                <a16:creationId xmlns:a16="http://schemas.microsoft.com/office/drawing/2014/main" xmlns="" id="{0CD8F7A7-7D69-49DD-BD73-8E457396FB78}"/>
              </a:ext>
            </a:extLst>
          </p:cNvPr>
          <p:cNvSpPr>
            <a:spLocks noGrp="1"/>
          </p:cNvSpPr>
          <p:nvPr>
            <p:ph sz="half" idx="1"/>
          </p:nvPr>
        </p:nvSpPr>
        <p:spPr>
          <a:xfrm>
            <a:off x="914400" y="2162294"/>
            <a:ext cx="10921844" cy="4028193"/>
          </a:xfrm>
        </p:spPr>
        <p:txBody>
          <a:bodyPr>
            <a:normAutofit/>
          </a:bodyPr>
          <a:lstStyle/>
          <a:p>
            <a:r>
              <a:rPr lang="en-US" dirty="0"/>
              <a:t>The aging process makes </a:t>
            </a:r>
            <a:r>
              <a:rPr lang="en-US" u="dbl" dirty="0">
                <a:solidFill>
                  <a:srgbClr val="FF0000"/>
                </a:solidFill>
              </a:rPr>
              <a:t>geriatric</a:t>
            </a:r>
            <a:r>
              <a:rPr lang="en-US" dirty="0"/>
              <a:t> patients different from younger patients. </a:t>
            </a:r>
          </a:p>
          <a:p>
            <a:pPr marR="0" lvl="0" rtl="0"/>
            <a:r>
              <a:rPr lang="en-US" dirty="0"/>
              <a:t>C</a:t>
            </a:r>
            <a:r>
              <a:rPr lang="en-US" u="none" strike="noStrike" baseline="0" dirty="0"/>
              <a:t>hanges that occur with aging can alter the body’s response to various medical disorders and traumatic injuries.</a:t>
            </a:r>
          </a:p>
          <a:p>
            <a:pPr marL="0" marR="0" lvl="0" indent="0" rtl="0">
              <a:buNone/>
            </a:pPr>
            <a:r>
              <a:rPr lang="en-US" dirty="0"/>
              <a:t>However:</a:t>
            </a:r>
            <a:endParaRPr lang="en-US" u="none" strike="noStrike" baseline="0" dirty="0"/>
          </a:p>
          <a:p>
            <a:r>
              <a:rPr lang="en-US" dirty="0"/>
              <a:t>A</a:t>
            </a:r>
            <a:r>
              <a:rPr lang="en-US" u="none" strike="noStrike" baseline="0" dirty="0"/>
              <a:t>ge-related changes do not always make the elderly frail or helpless. </a:t>
            </a:r>
          </a:p>
          <a:p>
            <a:r>
              <a:rPr lang="en-US" u="none" strike="noStrike" baseline="0" dirty="0"/>
              <a:t>Many maintain an active lifestyle that includes participating in and enjoying a variety of outdoor activities.</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TextBox 5"/>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218072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D8857-7443-4B9D-848B-90CD35E4C872}"/>
              </a:ext>
            </a:extLst>
          </p:cNvPr>
          <p:cNvSpPr>
            <a:spLocks noGrp="1"/>
          </p:cNvSpPr>
          <p:nvPr>
            <p:ph type="title"/>
          </p:nvPr>
        </p:nvSpPr>
        <p:spPr/>
        <p:txBody>
          <a:bodyPr/>
          <a:lstStyle/>
          <a:p>
            <a:pPr marR="0" rtl="0"/>
            <a:r>
              <a:rPr lang="en-US" kern="1600" dirty="0"/>
              <a:t>Aging: Neurologic Changes</a:t>
            </a:r>
            <a:r>
              <a:rPr lang="en-US" b="1" i="0" u="none" strike="noStrike" kern="1600" baseline="0" dirty="0">
                <a:latin typeface="Arial" panose="020B0604020202020204" pitchFamily="34" charset="0"/>
              </a:rPr>
              <a:t> </a:t>
            </a:r>
          </a:p>
        </p:txBody>
      </p:sp>
      <p:sp>
        <p:nvSpPr>
          <p:cNvPr id="3" name="Text Placeholder 2">
            <a:extLst>
              <a:ext uri="{FF2B5EF4-FFF2-40B4-BE49-F238E27FC236}">
                <a16:creationId xmlns:a16="http://schemas.microsoft.com/office/drawing/2014/main" xmlns="" id="{7E9A7850-EDE8-4083-A027-B1405C82A959}"/>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As the body ages, changes within the nervous system make the brain and peripheral nerves less effective at processing data and transmitting impulses between various parts of the body. </a:t>
            </a:r>
          </a:p>
          <a:p>
            <a:r>
              <a:rPr lang="en-US" dirty="0"/>
              <a:t>C</a:t>
            </a:r>
            <a:r>
              <a:rPr lang="en-US" u="none" strike="noStrike" baseline="0" dirty="0">
                <a:latin typeface="Arial" panose="020B0604020202020204" pitchFamily="34" charset="0"/>
              </a:rPr>
              <a:t>hanges can seriously affect the body’s ability to respond to disease or trauma. </a:t>
            </a:r>
          </a:p>
          <a:p>
            <a:r>
              <a:rPr lang="en-US" dirty="0"/>
              <a:t>T</a:t>
            </a:r>
            <a:r>
              <a:rPr lang="en-US" u="none" strike="noStrike" baseline="0" dirty="0">
                <a:latin typeface="Arial" panose="020B0604020202020204" pitchFamily="34" charset="0"/>
              </a:rPr>
              <a:t>otal number of brain cells decreases, causing the brain to shrink in size. </a:t>
            </a:r>
          </a:p>
          <a:p>
            <a:pPr lvl="1"/>
            <a:r>
              <a:rPr lang="en-US" u="none" strike="noStrike" baseline="0" dirty="0">
                <a:latin typeface="Arial" panose="020B0604020202020204" pitchFamily="34" charset="0"/>
              </a:rPr>
              <a:t>By age 85 years, total brain weight can be reduced by as much as 10%.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109780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8234D-45C6-4646-A543-319433BFBA8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 Neurologic Changes</a:t>
            </a:r>
          </a:p>
        </p:txBody>
      </p:sp>
      <p:sp>
        <p:nvSpPr>
          <p:cNvPr id="3" name="Text Placeholder 2">
            <a:extLst>
              <a:ext uri="{FF2B5EF4-FFF2-40B4-BE49-F238E27FC236}">
                <a16:creationId xmlns:a16="http://schemas.microsoft.com/office/drawing/2014/main" xmlns="" id="{54E116E4-ECBD-4F80-8456-9268B817DBF2}"/>
              </a:ext>
            </a:extLst>
          </p:cNvPr>
          <p:cNvSpPr>
            <a:spLocks noGrp="1"/>
          </p:cNvSpPr>
          <p:nvPr>
            <p:ph type="body" idx="1"/>
          </p:nvPr>
        </p:nvSpPr>
        <p:spPr>
          <a:xfrm>
            <a:off x="878205" y="1994154"/>
            <a:ext cx="10435590" cy="3986213"/>
          </a:xfrm>
        </p:spPr>
        <p:txBody>
          <a:bodyPr>
            <a:normAutofit fontScale="92500" lnSpcReduction="10000"/>
          </a:bodyPr>
          <a:lstStyle/>
          <a:p>
            <a:pPr marR="0" lvl="0" rtl="0"/>
            <a:r>
              <a:rPr lang="en-US" u="none" strike="noStrike" baseline="0" dirty="0">
                <a:latin typeface="Arial" panose="020B0604020202020204" pitchFamily="34" charset="0"/>
              </a:rPr>
              <a:t>Cerebral blood flow is reduced.</a:t>
            </a:r>
          </a:p>
          <a:p>
            <a:pPr lvl="1"/>
            <a:r>
              <a:rPr lang="en-US" dirty="0"/>
              <a:t>D</a:t>
            </a:r>
            <a:r>
              <a:rPr lang="en-US" u="none" strike="noStrike" baseline="0" dirty="0">
                <a:latin typeface="Arial" panose="020B0604020202020204" pitchFamily="34" charset="0"/>
              </a:rPr>
              <a:t>ecreases the amount of glucose and oxygen that reaches brain cells</a:t>
            </a:r>
          </a:p>
          <a:p>
            <a:pPr marR="0" lvl="0" rtl="0"/>
            <a:r>
              <a:rPr lang="en-US" u="none" strike="noStrike" baseline="0" dirty="0">
                <a:latin typeface="Arial" panose="020B0604020202020204" pitchFamily="34" charset="0"/>
              </a:rPr>
              <a:t>Nerve impulses are slowed.</a:t>
            </a:r>
          </a:p>
          <a:p>
            <a:pPr lvl="1"/>
            <a:r>
              <a:rPr lang="en-US" dirty="0"/>
              <a:t>R</a:t>
            </a:r>
            <a:r>
              <a:rPr lang="en-US" u="none" strike="noStrike" baseline="0" dirty="0">
                <a:latin typeface="Arial" panose="020B0604020202020204" pitchFamily="34" charset="0"/>
              </a:rPr>
              <a:t>esulting in slowed reflexes, longer reaction times, and reduced perception of stimuli such as light, sound, and pain</a:t>
            </a:r>
          </a:p>
          <a:p>
            <a:pPr marR="0" lvl="0" rtl="0"/>
            <a:r>
              <a:rPr lang="en-US" u="none" strike="noStrike" baseline="0" dirty="0">
                <a:latin typeface="Arial" panose="020B0604020202020204" pitchFamily="34" charset="0"/>
              </a:rPr>
              <a:t>Reduced vision and hearing acuity</a:t>
            </a:r>
          </a:p>
          <a:p>
            <a:pPr lvl="1"/>
            <a:r>
              <a:rPr lang="en-US" dirty="0"/>
              <a:t>M</a:t>
            </a:r>
            <a:r>
              <a:rPr lang="en-US" u="none" strike="noStrike" baseline="0" dirty="0">
                <a:latin typeface="Arial" panose="020B0604020202020204" pitchFamily="34" charset="0"/>
              </a:rPr>
              <a:t>ay not see hazards or hear warnings until it is too late</a:t>
            </a:r>
          </a:p>
          <a:p>
            <a:pPr marR="0" lvl="0" rtl="0"/>
            <a:r>
              <a:rPr lang="en-US" dirty="0"/>
              <a:t>I</a:t>
            </a:r>
            <a:r>
              <a:rPr lang="en-US" u="none" strike="noStrike" baseline="0" dirty="0">
                <a:latin typeface="Arial" panose="020B0604020202020204" pitchFamily="34" charset="0"/>
              </a:rPr>
              <a:t>nner ear balance organs may be less effective.</a:t>
            </a:r>
          </a:p>
          <a:p>
            <a:pPr lvl="1"/>
            <a:r>
              <a:rPr lang="en-US" dirty="0"/>
              <a:t>C</a:t>
            </a:r>
            <a:r>
              <a:rPr lang="en-US" u="none" strike="noStrike" baseline="0" dirty="0">
                <a:latin typeface="Arial" panose="020B0604020202020204" pitchFamily="34" charset="0"/>
              </a:rPr>
              <a:t>ausing older people to fall more easily</a:t>
            </a:r>
          </a:p>
          <a:p>
            <a:pPr marR="0" lvl="0" rtl="0"/>
            <a:r>
              <a:rPr lang="en-US" dirty="0"/>
              <a:t>R</a:t>
            </a:r>
            <a:r>
              <a:rPr lang="en-US" u="none" strike="noStrike" baseline="0" dirty="0">
                <a:latin typeface="Arial" panose="020B0604020202020204" pitchFamily="34" charset="0"/>
              </a:rPr>
              <a:t>eduction of pain perception with age</a:t>
            </a:r>
          </a:p>
          <a:p>
            <a:pPr lvl="1"/>
            <a:r>
              <a:rPr lang="en-US" dirty="0"/>
              <a:t>M</a:t>
            </a:r>
            <a:r>
              <a:rPr lang="en-US" u="none" strike="noStrike" baseline="0" dirty="0">
                <a:latin typeface="Arial" panose="020B0604020202020204" pitchFamily="34" charset="0"/>
              </a:rPr>
              <a:t>ay underestimate the seriousness of their injuries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66208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58702-0EC6-41D8-9714-B93912D3A48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a:t>
            </a:r>
            <a:r>
              <a:rPr lang="en-US" b="1" i="0" u="none" strike="noStrike" kern="1600" dirty="0">
                <a:latin typeface="Arial" panose="020B0604020202020204" pitchFamily="34" charset="0"/>
              </a:rPr>
              <a:t> Cardiovascular Changes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2FCCA2D-0FBD-4A0E-8114-52ABC8ADEF1C}"/>
              </a:ext>
            </a:extLst>
          </p:cNvPr>
          <p:cNvSpPr>
            <a:spLocks noGrp="1"/>
          </p:cNvSpPr>
          <p:nvPr>
            <p:ph type="body" idx="1"/>
          </p:nvPr>
        </p:nvSpPr>
        <p:spPr/>
        <p:txBody>
          <a:bodyPr>
            <a:normAutofit/>
          </a:bodyPr>
          <a:lstStyle/>
          <a:p>
            <a:pPr marL="228600" lvl="1">
              <a:spcBef>
                <a:spcPts val="1500"/>
              </a:spcBef>
            </a:pPr>
            <a:r>
              <a:rPr lang="en-US" sz="2200" dirty="0"/>
              <a:t>Geriatric patient’s cardiovascular responses to stress, illness, or injury are less effective than those of younger patients.</a:t>
            </a:r>
            <a:endParaRPr lang="en-US" sz="2200" u="none" strike="noStrike" baseline="0" dirty="0"/>
          </a:p>
          <a:p>
            <a:r>
              <a:rPr lang="en-US" u="none" strike="noStrike" baseline="0" dirty="0">
                <a:latin typeface="Arial" panose="020B0604020202020204" pitchFamily="34" charset="0"/>
              </a:rPr>
              <a:t>As the heart ages, the walls of the ventricles become less effective at pumping blood. </a:t>
            </a:r>
          </a:p>
          <a:p>
            <a:pPr lvl="1"/>
            <a:r>
              <a:rPr lang="en-US" u="none" strike="noStrike" baseline="0" dirty="0">
                <a:latin typeface="Arial" panose="020B0604020202020204" pitchFamily="34" charset="0"/>
              </a:rPr>
              <a:t>Heart rate may become irregular due to changes in electrical conductivity. </a:t>
            </a:r>
          </a:p>
          <a:p>
            <a:pPr lvl="1"/>
            <a:r>
              <a:rPr lang="en-US" u="none" strike="noStrike" baseline="0" dirty="0">
                <a:latin typeface="Arial" panose="020B0604020202020204" pitchFamily="34" charset="0"/>
              </a:rPr>
              <a:t>Beta-blockers slow the heart rate intentionally and do not allow the heart rate to increase during stress caused by acute blood loss or shock.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609037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58702-0EC6-41D8-9714-B93912D3A481}"/>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Physiological Changes of Aging </a:t>
            </a:r>
          </a:p>
        </p:txBody>
      </p:sp>
      <p:sp>
        <p:nvSpPr>
          <p:cNvPr id="3" name="Text Placeholder 2">
            <a:extLst>
              <a:ext uri="{FF2B5EF4-FFF2-40B4-BE49-F238E27FC236}">
                <a16:creationId xmlns:a16="http://schemas.microsoft.com/office/drawing/2014/main" xmlns="" id="{62FCCA2D-0FBD-4A0E-8114-52ABC8ADEF1C}"/>
              </a:ext>
            </a:extLst>
          </p:cNvPr>
          <p:cNvSpPr>
            <a:spLocks noGrp="1"/>
          </p:cNvSpPr>
          <p:nvPr>
            <p:ph sz="half" idx="1"/>
          </p:nvPr>
        </p:nvSpPr>
        <p:spPr>
          <a:xfrm>
            <a:off x="914400" y="1939636"/>
            <a:ext cx="4855464" cy="4250852"/>
          </a:xfrm>
        </p:spPr>
        <p:txBody>
          <a:bodyPr>
            <a:normAutofit/>
          </a:bodyPr>
          <a:lstStyle/>
          <a:p>
            <a:pPr marR="0" lvl="0" rtl="0"/>
            <a:r>
              <a:rPr lang="en-US" sz="2000" u="none" strike="noStrike" baseline="0" dirty="0"/>
              <a:t>Blood vessels become stiffer from atherosclerosis.</a:t>
            </a:r>
          </a:p>
          <a:p>
            <a:pPr lvl="1"/>
            <a:r>
              <a:rPr lang="en-US" dirty="0"/>
              <a:t>R</a:t>
            </a:r>
            <a:r>
              <a:rPr lang="en-US" u="none" strike="noStrike" baseline="0" dirty="0"/>
              <a:t>esults in:</a:t>
            </a:r>
          </a:p>
          <a:p>
            <a:pPr lvl="2"/>
            <a:r>
              <a:rPr lang="en-US" dirty="0"/>
              <a:t>D</a:t>
            </a:r>
            <a:r>
              <a:rPr lang="en-US" u="none" strike="noStrike" baseline="0" dirty="0"/>
              <a:t>ecreased elasticity</a:t>
            </a:r>
          </a:p>
          <a:p>
            <a:pPr lvl="2"/>
            <a:r>
              <a:rPr lang="en-US" dirty="0"/>
              <a:t>I</a:t>
            </a:r>
            <a:r>
              <a:rPr lang="en-US" u="none" strike="noStrike" baseline="0" dirty="0"/>
              <a:t>ncreased peripheral vascular resistance</a:t>
            </a:r>
          </a:p>
          <a:p>
            <a:pPr lvl="1"/>
            <a:r>
              <a:rPr lang="en-US" u="none" strike="noStrike" baseline="0" dirty="0"/>
              <a:t>Increases</a:t>
            </a:r>
            <a:r>
              <a:rPr lang="en-US" u="none" strike="noStrike" dirty="0"/>
              <a:t> </a:t>
            </a:r>
            <a:r>
              <a:rPr lang="en-US" u="none" strike="noStrike" baseline="0" dirty="0"/>
              <a:t>the risk of:</a:t>
            </a:r>
          </a:p>
          <a:p>
            <a:pPr lvl="2"/>
            <a:r>
              <a:rPr lang="en-US" u="none" strike="noStrike" baseline="0" dirty="0"/>
              <a:t>Hypertension</a:t>
            </a:r>
          </a:p>
          <a:p>
            <a:pPr lvl="2"/>
            <a:r>
              <a:rPr lang="en-US" u="none" strike="noStrike" baseline="0" dirty="0"/>
              <a:t>Cardiac disorders</a:t>
            </a:r>
          </a:p>
          <a:p>
            <a:pPr lvl="2"/>
            <a:r>
              <a:rPr lang="en-US" u="none" strike="noStrike" baseline="0" dirty="0"/>
              <a:t>Cerebrovascular disease</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TextBox 5"/>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pic>
        <p:nvPicPr>
          <p:cNvPr id="2050" name="Picture 2" descr="The normal vessel has the muscular wall outside and the inner lumen and lining labeled. The blood vessel with atherosclerosis has the cholesterol outside and the blood clot, lumen, and calcium within labeled." title="Illustration shows a normal blood vessel and one with atheroscler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112" y="2001004"/>
            <a:ext cx="3613862" cy="331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ED397-AFA0-457B-AD86-1D10F74A0A9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a:t>
            </a:r>
            <a:r>
              <a:rPr lang="en-US" b="1" i="0" u="none" strike="noStrike" kern="1600" dirty="0">
                <a:latin typeface="Arial" panose="020B0604020202020204" pitchFamily="34" charset="0"/>
              </a:rPr>
              <a:t> Respiratory Changes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CF31A66-380C-4D82-B162-4C4C2CFB3441}"/>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Changes include:</a:t>
            </a:r>
          </a:p>
          <a:p>
            <a:pPr lvl="1"/>
            <a:r>
              <a:rPr lang="en-US" u="none" strike="noStrike" baseline="0" dirty="0">
                <a:latin typeface="Arial" panose="020B0604020202020204" pitchFamily="34" charset="0"/>
              </a:rPr>
              <a:t>Decreased elasticity of the lungs</a:t>
            </a:r>
            <a:endParaRPr lang="en-US" dirty="0"/>
          </a:p>
          <a:p>
            <a:pPr lvl="1"/>
            <a:r>
              <a:rPr lang="en-US" u="none" strike="noStrike" baseline="0" dirty="0">
                <a:latin typeface="Arial" panose="020B0604020202020204" pitchFamily="34" charset="0"/>
              </a:rPr>
              <a:t>Changes in the way the body senses and responds to oxygen and carbon dioxide levels within the blood</a:t>
            </a:r>
          </a:p>
          <a:p>
            <a:pPr>
              <a:buClr>
                <a:schemeClr val="tx2"/>
              </a:buClr>
            </a:pPr>
            <a:r>
              <a:rPr lang="en-US" u="dbl" dirty="0">
                <a:solidFill>
                  <a:srgbClr val="FF0000"/>
                </a:solidFill>
              </a:rPr>
              <a:t>V</a:t>
            </a:r>
            <a:r>
              <a:rPr lang="en-US" u="dbl" strike="noStrike" dirty="0">
                <a:solidFill>
                  <a:srgbClr val="FF0000"/>
                </a:solidFill>
                <a:latin typeface="Arial" panose="020B0604020202020204" pitchFamily="34" charset="0"/>
              </a:rPr>
              <a:t>ital capacity</a:t>
            </a:r>
            <a:r>
              <a:rPr lang="en-US" strike="noStrike" dirty="0">
                <a:solidFill>
                  <a:srgbClr val="FF0000"/>
                </a:solidFill>
                <a:latin typeface="Arial" panose="020B0604020202020204" pitchFamily="34" charset="0"/>
              </a:rPr>
              <a:t> </a:t>
            </a:r>
            <a:r>
              <a:rPr lang="en-US" u="none" strike="noStrike" baseline="0" dirty="0">
                <a:latin typeface="Arial" panose="020B0604020202020204" pitchFamily="34" charset="0"/>
              </a:rPr>
              <a:t>is the maximum amount of air a person can take in in one breath. </a:t>
            </a:r>
          </a:p>
          <a:p>
            <a:pPr lvl="1"/>
            <a:r>
              <a:rPr lang="en-US" dirty="0"/>
              <a:t>A h</a:t>
            </a:r>
            <a:r>
              <a:rPr lang="en-US" u="none" strike="noStrike" baseline="0" dirty="0">
                <a:latin typeface="Arial" panose="020B0604020202020204" pitchFamily="34" charset="0"/>
              </a:rPr>
              <a:t>ealthy 90-year-old has approximately half the lung capacity of a healthy 30-year-old. </a:t>
            </a:r>
          </a:p>
          <a:p>
            <a:r>
              <a:rPr lang="en-US" dirty="0"/>
              <a:t>C</a:t>
            </a:r>
            <a:r>
              <a:rPr lang="en-US" u="none" strike="noStrike" baseline="0" dirty="0">
                <a:latin typeface="Arial" panose="020B0604020202020204" pitchFamily="34" charset="0"/>
              </a:rPr>
              <a:t>hanges in respiratory function ultimately affect the way geriatric patients respond to stress to maintain a life-sustaining oxygen concentration.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116148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B7677-74F6-4571-B2DA-42ECC52F4D7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a:t>
            </a:r>
            <a:r>
              <a:rPr lang="en-US" b="1" i="0" u="none" strike="noStrike" kern="1600" dirty="0">
                <a:latin typeface="Arial" panose="020B0604020202020204" pitchFamily="34" charset="0"/>
              </a:rPr>
              <a:t> Gastrointestinal Changes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2B38B55-DC83-4FBA-8B56-1B0C23FF7A93}"/>
              </a:ext>
            </a:extLst>
          </p:cNvPr>
          <p:cNvSpPr>
            <a:spLocks noGrp="1"/>
          </p:cNvSpPr>
          <p:nvPr>
            <p:ph type="body" idx="1"/>
          </p:nvPr>
        </p:nvSpPr>
        <p:spPr/>
        <p:txBody>
          <a:bodyPr>
            <a:normAutofit/>
          </a:bodyPr>
          <a:lstStyle/>
          <a:p>
            <a:r>
              <a:rPr lang="en-US" dirty="0"/>
              <a:t>S</a:t>
            </a:r>
            <a:r>
              <a:rPr lang="en-US" u="none" strike="noStrike" baseline="0" dirty="0">
                <a:latin typeface="Arial" panose="020B0604020202020204" pitchFamily="34" charset="0"/>
              </a:rPr>
              <a:t>ense of smell and the abundance of taste buds decline with age.</a:t>
            </a:r>
          </a:p>
          <a:p>
            <a:pPr lvl="1"/>
            <a:r>
              <a:rPr lang="en-US" dirty="0"/>
              <a:t>F</a:t>
            </a:r>
            <a:r>
              <a:rPr lang="en-US" u="none" strike="noStrike" baseline="0" dirty="0">
                <a:latin typeface="Arial" panose="020B0604020202020204" pitchFamily="34" charset="0"/>
              </a:rPr>
              <a:t>ood becomes less appealing. </a:t>
            </a:r>
          </a:p>
          <a:p>
            <a:r>
              <a:rPr lang="en-US" dirty="0"/>
              <a:t>G</a:t>
            </a:r>
            <a:r>
              <a:rPr lang="en-US" u="none" strike="noStrike" baseline="0" dirty="0">
                <a:latin typeface="Arial" panose="020B0604020202020204" pitchFamily="34" charset="0"/>
              </a:rPr>
              <a:t>ums and teeth deteriorate.</a:t>
            </a:r>
          </a:p>
          <a:p>
            <a:pPr lvl="1"/>
            <a:r>
              <a:rPr lang="en-US" dirty="0"/>
              <a:t>I</a:t>
            </a:r>
            <a:r>
              <a:rPr lang="en-US" u="none" strike="noStrike" baseline="0" dirty="0">
                <a:latin typeface="Arial" panose="020B0604020202020204" pitchFamily="34" charset="0"/>
              </a:rPr>
              <a:t>ncreases the risk of malnutrition due to the inability to chew food and the resulting disinterest in eating</a:t>
            </a:r>
          </a:p>
          <a:p>
            <a:r>
              <a:rPr lang="en-US" dirty="0"/>
              <a:t>G</a:t>
            </a:r>
            <a:r>
              <a:rPr lang="en-US" u="none" strike="noStrike" baseline="0" dirty="0">
                <a:latin typeface="Arial" panose="020B0604020202020204" pitchFamily="34" charset="0"/>
              </a:rPr>
              <a:t>ag reflex decreases with age.</a:t>
            </a:r>
          </a:p>
          <a:p>
            <a:pPr lvl="1"/>
            <a:r>
              <a:rPr lang="en-US" dirty="0"/>
              <a:t>I</a:t>
            </a:r>
            <a:r>
              <a:rPr lang="en-US" u="none" strike="noStrike" baseline="0" dirty="0">
                <a:latin typeface="Arial" panose="020B0604020202020204" pitchFamily="34" charset="0"/>
              </a:rPr>
              <a:t>ncreases an older patient’s risk of aspiration</a:t>
            </a:r>
          </a:p>
          <a:p>
            <a:pPr lvl="1"/>
            <a:r>
              <a:rPr lang="en-US" dirty="0"/>
              <a:t>R</a:t>
            </a:r>
            <a:r>
              <a:rPr lang="en-US" u="none" strike="noStrike" baseline="0" dirty="0">
                <a:latin typeface="Arial" panose="020B0604020202020204" pitchFamily="34" charset="0"/>
              </a:rPr>
              <a:t>isk is especially with Parkinson disease or who have had a stroke.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4127683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99EB0-70E5-4DFA-81F8-3A2367302F6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 Gastrointestinal Changes </a:t>
            </a:r>
          </a:p>
        </p:txBody>
      </p:sp>
      <p:sp>
        <p:nvSpPr>
          <p:cNvPr id="3" name="Text Placeholder 2">
            <a:extLst>
              <a:ext uri="{FF2B5EF4-FFF2-40B4-BE49-F238E27FC236}">
                <a16:creationId xmlns:a16="http://schemas.microsoft.com/office/drawing/2014/main" xmlns="" id="{1DE74ACB-F677-4512-9E3A-9A6DBA5A4639}"/>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Normal function slows throughout the GI tract.</a:t>
            </a:r>
          </a:p>
          <a:p>
            <a:pPr lvl="1"/>
            <a:r>
              <a:rPr lang="en-US" dirty="0"/>
              <a:t>O</a:t>
            </a:r>
            <a:r>
              <a:rPr lang="en-US" u="none" strike="noStrike" baseline="0" dirty="0">
                <a:latin typeface="Arial" panose="020B0604020202020204" pitchFamily="34" charset="0"/>
              </a:rPr>
              <a:t>ften resulting in constipation</a:t>
            </a:r>
          </a:p>
          <a:p>
            <a:pPr marR="0" lvl="0" rtl="0"/>
            <a:r>
              <a:rPr lang="en-US" u="none" strike="noStrike" baseline="0" dirty="0">
                <a:latin typeface="Arial" panose="020B0604020202020204" pitchFamily="34" charset="0"/>
              </a:rPr>
              <a:t>Function of the liver and pancreas is reduced. </a:t>
            </a:r>
          </a:p>
          <a:p>
            <a:pPr marR="0" lvl="0" rtl="0"/>
            <a:r>
              <a:rPr lang="en-US" dirty="0"/>
              <a:t>T</a:t>
            </a:r>
            <a:r>
              <a:rPr lang="en-US" u="none" strike="noStrike" baseline="0" dirty="0">
                <a:latin typeface="Arial" panose="020B0604020202020204" pitchFamily="34" charset="0"/>
              </a:rPr>
              <a:t>he secretion of gastric buffers and digestive enzymes declines.</a:t>
            </a:r>
          </a:p>
          <a:p>
            <a:pPr lvl="1"/>
            <a:r>
              <a:rPr lang="en-US" dirty="0"/>
              <a:t>C</a:t>
            </a:r>
            <a:r>
              <a:rPr lang="en-US" u="none" strike="noStrike" baseline="0" dirty="0">
                <a:latin typeface="Arial" panose="020B0604020202020204" pitchFamily="34" charset="0"/>
              </a:rPr>
              <a:t>auses a marked decrease in digestion that slows the rate of absorption of nutrients, water, and oral medications</a:t>
            </a:r>
          </a:p>
          <a:p>
            <a:pPr marR="0" lvl="0" rtl="0"/>
            <a:r>
              <a:rPr lang="en-US" u="none" strike="noStrike" baseline="0" dirty="0">
                <a:latin typeface="Arial" panose="020B0604020202020204" pitchFamily="34" charset="0"/>
              </a:rPr>
              <a:t>Older patients are at higher risk for various gastrointestinal disorders, including obstruction, ulcers, diverticulitis, and perforations.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118938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676DC-317C-4405-9166-4FFD180918C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a:t>
            </a:r>
            <a:r>
              <a:rPr lang="en-US" b="1" i="0" u="none" strike="noStrike" kern="1600" dirty="0">
                <a:latin typeface="Arial" panose="020B0604020202020204" pitchFamily="34" charset="0"/>
              </a:rPr>
              <a:t> Kidney Changes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EC18CE4-EF94-4247-BAA6-430402D7CB85}"/>
              </a:ext>
            </a:extLst>
          </p:cNvPr>
          <p:cNvSpPr>
            <a:spLocks noGrp="1"/>
          </p:cNvSpPr>
          <p:nvPr>
            <p:ph type="body" idx="1"/>
          </p:nvPr>
        </p:nvSpPr>
        <p:spPr/>
        <p:txBody>
          <a:bodyPr>
            <a:normAutofit/>
          </a:bodyPr>
          <a:lstStyle/>
          <a:p>
            <a:r>
              <a:rPr lang="en-US" dirty="0"/>
              <a:t>K</a:t>
            </a:r>
            <a:r>
              <a:rPr lang="en-US" u="none" strike="noStrike" baseline="0" dirty="0">
                <a:latin typeface="Arial" panose="020B0604020202020204" pitchFamily="34" charset="0"/>
              </a:rPr>
              <a:t>idneys become less effective at filtering waste products, toxins, and medicines out of the blood. </a:t>
            </a:r>
          </a:p>
          <a:p>
            <a:pPr lvl="1"/>
            <a:r>
              <a:rPr lang="en-US" dirty="0"/>
              <a:t>Can result in prolonged e</a:t>
            </a:r>
            <a:r>
              <a:rPr lang="en-US" u="none" strike="noStrike" baseline="0" dirty="0">
                <a:latin typeface="Arial" panose="020B0604020202020204" pitchFamily="34" charset="0"/>
              </a:rPr>
              <a:t>ffects of medications</a:t>
            </a:r>
          </a:p>
          <a:p>
            <a:r>
              <a:rPr lang="en-US" u="none" strike="noStrike" baseline="0" dirty="0">
                <a:latin typeface="Arial" panose="020B0604020202020204" pitchFamily="34" charset="0"/>
              </a:rPr>
              <a:t>Kidney function decreases by 30% to 40%, which can alter water balance and electrolyte levels within the body. </a:t>
            </a:r>
          </a:p>
          <a:p>
            <a:r>
              <a:rPr lang="en-US" u="none" strike="noStrike" baseline="0" dirty="0">
                <a:latin typeface="Arial" panose="020B0604020202020204" pitchFamily="34" charset="0"/>
              </a:rPr>
              <a:t>Urine production and excretion are affected as well.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128003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102142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07C1E-CDBF-4D80-8021-1A461AAC547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Aging: Musculoskeletal Changes </a:t>
            </a:r>
          </a:p>
        </p:txBody>
      </p:sp>
      <p:sp>
        <p:nvSpPr>
          <p:cNvPr id="3" name="Text Placeholder 2">
            <a:extLst>
              <a:ext uri="{FF2B5EF4-FFF2-40B4-BE49-F238E27FC236}">
                <a16:creationId xmlns:a16="http://schemas.microsoft.com/office/drawing/2014/main" xmlns="" id="{9B4D6A94-EAAA-4384-97FC-84B48DD6343B}"/>
              </a:ext>
            </a:extLst>
          </p:cNvPr>
          <p:cNvSpPr>
            <a:spLocks noGrp="1"/>
          </p:cNvSpPr>
          <p:nvPr>
            <p:ph sz="half" idx="1"/>
          </p:nvPr>
        </p:nvSpPr>
        <p:spPr>
          <a:xfrm>
            <a:off x="914400" y="1461052"/>
            <a:ext cx="4855464" cy="4729436"/>
          </a:xfrm>
        </p:spPr>
        <p:txBody>
          <a:bodyPr>
            <a:normAutofit/>
          </a:bodyPr>
          <a:lstStyle/>
          <a:p>
            <a:pPr>
              <a:lnSpc>
                <a:spcPct val="90000"/>
              </a:lnSpc>
            </a:pPr>
            <a:r>
              <a:rPr lang="en-US" sz="2400" u="none" strike="noStrike" baseline="0" dirty="0"/>
              <a:t>Bones lose density, and muscle mass declines as the body ages. </a:t>
            </a:r>
          </a:p>
          <a:p>
            <a:pPr>
              <a:lnSpc>
                <a:spcPct val="90000"/>
              </a:lnSpc>
              <a:buClr>
                <a:schemeClr val="tx2"/>
              </a:buClr>
            </a:pPr>
            <a:r>
              <a:rPr lang="en-US" sz="2400" u="dbl" strike="noStrike" dirty="0">
                <a:solidFill>
                  <a:srgbClr val="FF0000"/>
                </a:solidFill>
              </a:rPr>
              <a:t>Osteoporosis</a:t>
            </a:r>
            <a:endParaRPr lang="en-US" sz="2400" dirty="0">
              <a:solidFill>
                <a:srgbClr val="FF0000"/>
              </a:solidFill>
            </a:endParaRPr>
          </a:p>
          <a:p>
            <a:pPr lvl="1">
              <a:lnSpc>
                <a:spcPct val="90000"/>
              </a:lnSpc>
            </a:pPr>
            <a:r>
              <a:rPr lang="en-US" sz="2200" dirty="0"/>
              <a:t>A</a:t>
            </a:r>
            <a:r>
              <a:rPr lang="en-US" sz="2200" u="none" strike="noStrike" baseline="0" dirty="0"/>
              <a:t> disease that results in decreased bone density due to excessive mineral loss</a:t>
            </a:r>
          </a:p>
          <a:p>
            <a:pPr lvl="1">
              <a:lnSpc>
                <a:spcPct val="90000"/>
              </a:lnSpc>
            </a:pPr>
            <a:r>
              <a:rPr lang="en-US" sz="2200" u="none" strike="noStrike" baseline="0" dirty="0"/>
              <a:t>5% of men older than 65 years</a:t>
            </a:r>
            <a:endParaRPr lang="en-US" sz="2200" dirty="0"/>
          </a:p>
          <a:p>
            <a:pPr lvl="1">
              <a:lnSpc>
                <a:spcPct val="90000"/>
              </a:lnSpc>
            </a:pPr>
            <a:r>
              <a:rPr lang="en-US" sz="2200" dirty="0"/>
              <a:t>N</a:t>
            </a:r>
            <a:r>
              <a:rPr lang="en-US" sz="2200" u="none" strike="noStrike" baseline="0" dirty="0"/>
              <a:t>early 25% of women older than 65 years</a:t>
            </a:r>
          </a:p>
          <a:p>
            <a:pPr>
              <a:lnSpc>
                <a:spcPct val="90000"/>
              </a:lnSpc>
            </a:pPr>
            <a:r>
              <a:rPr lang="en-US" sz="2400" dirty="0"/>
              <a:t>P</a:t>
            </a:r>
            <a:r>
              <a:rPr lang="en-US" sz="2400" u="none" strike="noStrike" baseline="0" dirty="0"/>
              <a:t>redisposes seniors to fractures, especially of the hips, spine, and wrists</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TextBox 5"/>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pic>
        <p:nvPicPr>
          <p:cNvPr id="3074" name="Picture 2" descr="The normal bone has more closely arranged dots denoting density and the osteoporotic bone has loosely packed dots suggesting loss of bone density." title="Illustration shows the difference between a normal bone and one with osteoporo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662" y="1847223"/>
            <a:ext cx="4019056" cy="280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2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E4D17D-49B1-4D49-B246-F55845BEF03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 Musculoskeletal Changes </a:t>
            </a:r>
          </a:p>
        </p:txBody>
      </p:sp>
      <p:sp>
        <p:nvSpPr>
          <p:cNvPr id="3" name="Text Placeholder 2">
            <a:extLst>
              <a:ext uri="{FF2B5EF4-FFF2-40B4-BE49-F238E27FC236}">
                <a16:creationId xmlns:a16="http://schemas.microsoft.com/office/drawing/2014/main" xmlns="" id="{582FBA03-13B3-4DB0-9EBC-FBF95FB7CB70}"/>
              </a:ext>
            </a:extLst>
          </p:cNvPr>
          <p:cNvSpPr>
            <a:spLocks noGrp="1"/>
          </p:cNvSpPr>
          <p:nvPr>
            <p:ph type="body" idx="1"/>
          </p:nvPr>
        </p:nvSpPr>
        <p:spPr/>
        <p:txBody>
          <a:bodyPr>
            <a:normAutofit/>
          </a:bodyPr>
          <a:lstStyle/>
          <a:p>
            <a:pPr marR="0" lvl="0" rtl="0">
              <a:buClr>
                <a:schemeClr val="tx2"/>
              </a:buClr>
            </a:pPr>
            <a:r>
              <a:rPr lang="en-US" u="none" strike="noStrike" baseline="0" dirty="0">
                <a:latin typeface="Arial" panose="020B0604020202020204" pitchFamily="34" charset="0"/>
              </a:rPr>
              <a:t>The alignment of the spine may become altered with increasing age, causing spinal curvatures. </a:t>
            </a:r>
          </a:p>
          <a:p>
            <a:pPr lvl="1">
              <a:buClr>
                <a:schemeClr val="tx2"/>
              </a:buClr>
            </a:pPr>
            <a:r>
              <a:rPr lang="en-US" u="dbl" strike="noStrike" dirty="0">
                <a:solidFill>
                  <a:srgbClr val="FF0000"/>
                </a:solidFill>
                <a:latin typeface="Arial" panose="020B0604020202020204" pitchFamily="34" charset="0"/>
              </a:rPr>
              <a:t>Scoliosis</a:t>
            </a:r>
            <a:r>
              <a:rPr lang="en-US" u="none" strike="noStrike" baseline="0" dirty="0">
                <a:latin typeface="Arial" panose="020B0604020202020204" pitchFamily="34" charset="0"/>
              </a:rPr>
              <a:t> is an abnormal lateral curvature of the spine that causes the spine to curve in an “S” shape. </a:t>
            </a:r>
          </a:p>
          <a:p>
            <a:pPr lvl="1">
              <a:buClr>
                <a:schemeClr val="tx2"/>
              </a:buClr>
            </a:pPr>
            <a:r>
              <a:rPr lang="en-US" u="dbl" strike="noStrike" dirty="0">
                <a:solidFill>
                  <a:srgbClr val="FF0000"/>
                </a:solidFill>
                <a:latin typeface="Arial" panose="020B0604020202020204" pitchFamily="34" charset="0"/>
              </a:rPr>
              <a:t>Kyphosis</a:t>
            </a:r>
            <a:r>
              <a:rPr lang="en-US" u="none" strike="noStrike" baseline="0" dirty="0">
                <a:latin typeface="Arial" panose="020B0604020202020204" pitchFamily="34" charset="0"/>
              </a:rPr>
              <a:t> is an abnormal curvature, usually in the upper thoracic spine, that produces a “humpback” appearance. </a:t>
            </a:r>
          </a:p>
          <a:p>
            <a:pPr lvl="1">
              <a:buClr>
                <a:schemeClr val="tx2"/>
              </a:buClr>
            </a:pPr>
            <a:r>
              <a:rPr lang="en-US" u="dbl" dirty="0">
                <a:solidFill>
                  <a:srgbClr val="FF0000"/>
                </a:solidFill>
              </a:rPr>
              <a:t>Lo</a:t>
            </a:r>
            <a:r>
              <a:rPr lang="en-US" u="dbl" strike="noStrike" dirty="0">
                <a:solidFill>
                  <a:srgbClr val="FF0000"/>
                </a:solidFill>
                <a:latin typeface="Arial" panose="020B0604020202020204" pitchFamily="34" charset="0"/>
              </a:rPr>
              <a:t>rdosis</a:t>
            </a:r>
            <a:r>
              <a:rPr lang="en-US" u="none" strike="noStrike" baseline="0" dirty="0">
                <a:latin typeface="Arial" panose="020B0604020202020204" pitchFamily="34" charset="0"/>
              </a:rPr>
              <a:t> causes “swayback,” or excessive inward curvature of the lumbar spine. </a:t>
            </a:r>
          </a:p>
          <a:p>
            <a:pPr marR="0" lvl="0" rtl="0"/>
            <a:r>
              <a:rPr lang="en-US" u="none" strike="noStrike" baseline="0" dirty="0">
                <a:latin typeface="Arial" panose="020B0604020202020204" pitchFamily="34" charset="0"/>
              </a:rPr>
              <a:t>Scoliosis and kyphosis can affect lung function, whereas lordosis causes lower back pain. </a:t>
            </a:r>
          </a:p>
          <a:p>
            <a:pPr marR="0" lvl="0" rtl="0"/>
            <a:r>
              <a:rPr lang="en-US" u="none" strike="noStrike" baseline="0" dirty="0">
                <a:latin typeface="Arial" panose="020B0604020202020204" pitchFamily="34" charset="0"/>
              </a:rPr>
              <a:t>Spinal motion restriction may be more difficult.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105507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4F609-5E97-4111-A0C7-EC9F0211CDCC}"/>
              </a:ext>
            </a:extLst>
          </p:cNvPr>
          <p:cNvSpPr>
            <a:spLocks noGrp="1"/>
          </p:cNvSpPr>
          <p:nvPr>
            <p:ph type="title"/>
          </p:nvPr>
        </p:nvSpPr>
        <p:spPr/>
        <p:txBody>
          <a:bodyPr/>
          <a:lstStyle/>
          <a:p>
            <a:r>
              <a:rPr lang="en-US" kern="1600" dirty="0"/>
              <a:t>Aging: Musculoskeletal Changes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CAF29B8-8AD2-45A4-9E69-95E2779A52EB}"/>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Aging also causes changes in ligaments.</a:t>
            </a:r>
          </a:p>
          <a:p>
            <a:pPr lvl="1"/>
            <a:r>
              <a:rPr lang="en-US" dirty="0"/>
              <a:t>Become </a:t>
            </a:r>
            <a:r>
              <a:rPr lang="en-US" u="none" strike="noStrike" baseline="0" dirty="0">
                <a:latin typeface="Arial" panose="020B0604020202020204" pitchFamily="34" charset="0"/>
              </a:rPr>
              <a:t>stiffer and less flexible</a:t>
            </a:r>
          </a:p>
          <a:p>
            <a:pPr lvl="1"/>
            <a:r>
              <a:rPr lang="en-US" dirty="0"/>
              <a:t>P</a:t>
            </a:r>
            <a:r>
              <a:rPr lang="en-US" u="none" strike="noStrike" baseline="0" dirty="0">
                <a:latin typeface="Arial" panose="020B0604020202020204" pitchFamily="34" charset="0"/>
              </a:rPr>
              <a:t>redisposing the ligaments to rupture</a:t>
            </a:r>
          </a:p>
          <a:p>
            <a:r>
              <a:rPr lang="en-US" u="none" strike="noStrike" baseline="0" dirty="0">
                <a:latin typeface="Arial" panose="020B0604020202020204" pitchFamily="34" charset="0"/>
              </a:rPr>
              <a:t>Cartilage degenerates due to the loss of water.</a:t>
            </a:r>
          </a:p>
          <a:p>
            <a:pPr lvl="1"/>
            <a:r>
              <a:rPr lang="en-US" dirty="0"/>
              <a:t>R</a:t>
            </a:r>
            <a:r>
              <a:rPr lang="en-US" u="none" strike="noStrike" baseline="0" dirty="0">
                <a:latin typeface="Arial" panose="020B0604020202020204" pitchFamily="34" charset="0"/>
              </a:rPr>
              <a:t>esults in degenerative arthritis in the joints</a:t>
            </a:r>
          </a:p>
          <a:p>
            <a:r>
              <a:rPr lang="en-US" u="none" strike="noStrike" baseline="0" dirty="0">
                <a:latin typeface="Arial" panose="020B0604020202020204" pitchFamily="34" charset="0"/>
              </a:rPr>
              <a:t>Muscle tissue becomes more susceptible to injury.</a:t>
            </a:r>
          </a:p>
          <a:p>
            <a:pPr lvl="1"/>
            <a:r>
              <a:rPr lang="en-US" dirty="0"/>
              <a:t>M</a:t>
            </a:r>
            <a:r>
              <a:rPr lang="en-US" u="none" strike="noStrike" baseline="0" dirty="0">
                <a:latin typeface="Arial" panose="020B0604020202020204" pitchFamily="34" charset="0"/>
              </a:rPr>
              <a:t>uscles atrophy. </a:t>
            </a:r>
          </a:p>
          <a:p>
            <a:r>
              <a:rPr lang="en-US" dirty="0"/>
              <a:t>R</a:t>
            </a:r>
            <a:r>
              <a:rPr lang="en-US" u="none" strike="noStrike" baseline="0" dirty="0">
                <a:latin typeface="Arial" panose="020B0604020202020204" pitchFamily="34" charset="0"/>
              </a:rPr>
              <a:t>ib cage becomes stiff and the respiratory muscles lose strength, contributing to a decrease in lung function.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402159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DB18-334D-43EE-A130-F0398D51BFF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Aging: Integumentary Changes </a:t>
            </a:r>
          </a:p>
        </p:txBody>
      </p:sp>
      <p:sp>
        <p:nvSpPr>
          <p:cNvPr id="3" name="Text Placeholder 2">
            <a:extLst>
              <a:ext uri="{FF2B5EF4-FFF2-40B4-BE49-F238E27FC236}">
                <a16:creationId xmlns:a16="http://schemas.microsoft.com/office/drawing/2014/main" xmlns="" id="{E89A131B-D7D1-46D0-9136-770BA1126A99}"/>
              </a:ext>
            </a:extLst>
          </p:cNvPr>
          <p:cNvSpPr>
            <a:spLocks noGrp="1"/>
          </p:cNvSpPr>
          <p:nvPr>
            <p:ph type="body" idx="1"/>
          </p:nvPr>
        </p:nvSpPr>
        <p:spPr/>
        <p:txBody>
          <a:bodyPr>
            <a:normAutofit/>
          </a:bodyPr>
          <a:lstStyle/>
          <a:p>
            <a:r>
              <a:rPr lang="en-US" dirty="0"/>
              <a:t>Skin t</a:t>
            </a:r>
            <a:r>
              <a:rPr lang="en-US" u="none" strike="noStrike" baseline="0" dirty="0">
                <a:latin typeface="Arial" panose="020B0604020202020204" pitchFamily="34" charset="0"/>
              </a:rPr>
              <a:t>hins by as much as 20%.</a:t>
            </a:r>
          </a:p>
          <a:p>
            <a:r>
              <a:rPr lang="en-US" dirty="0"/>
              <a:t>Skin l</a:t>
            </a:r>
            <a:r>
              <a:rPr lang="en-US" u="none" strike="noStrike" baseline="0" dirty="0">
                <a:latin typeface="Arial" panose="020B0604020202020204" pitchFamily="34" charset="0"/>
              </a:rPr>
              <a:t>oses elasticity.</a:t>
            </a:r>
          </a:p>
          <a:p>
            <a:pPr lvl="1"/>
            <a:r>
              <a:rPr lang="en-US" dirty="0"/>
              <a:t>More susceptible to tearing and other dermatologic injuries</a:t>
            </a:r>
            <a:endParaRPr lang="en-US" u="none" strike="noStrike" baseline="0" dirty="0">
              <a:latin typeface="Arial" panose="020B0604020202020204" pitchFamily="34" charset="0"/>
            </a:endParaRPr>
          </a:p>
          <a:p>
            <a:r>
              <a:rPr lang="en-US" dirty="0"/>
              <a:t>Decreased </a:t>
            </a:r>
            <a:r>
              <a:rPr lang="en-US" u="none" strike="noStrike" baseline="0" dirty="0">
                <a:latin typeface="Arial" panose="020B0604020202020204" pitchFamily="34" charset="0"/>
              </a:rPr>
              <a:t>fat content under the skin</a:t>
            </a:r>
          </a:p>
          <a:p>
            <a:pPr lvl="1"/>
            <a:r>
              <a:rPr lang="en-US" dirty="0"/>
              <a:t>D</a:t>
            </a:r>
            <a:r>
              <a:rPr lang="en-US" u="none" strike="noStrike" baseline="0" dirty="0">
                <a:latin typeface="Arial" panose="020B0604020202020204" pitchFamily="34" charset="0"/>
              </a:rPr>
              <a:t>ecreased insulation predisposes the body to bruising and hypothermia. </a:t>
            </a:r>
          </a:p>
          <a:p>
            <a:r>
              <a:rPr lang="en-US" u="none" strike="noStrike" baseline="0" dirty="0">
                <a:latin typeface="Arial" panose="020B0604020202020204" pitchFamily="34" charset="0"/>
              </a:rPr>
              <a:t>Fewer sweat glands</a:t>
            </a:r>
          </a:p>
          <a:p>
            <a:pPr lvl="1"/>
            <a:r>
              <a:rPr lang="en-US" dirty="0"/>
              <a:t>R</a:t>
            </a:r>
            <a:r>
              <a:rPr lang="en-US" u="none" strike="noStrike" baseline="0" dirty="0">
                <a:latin typeface="Arial" panose="020B0604020202020204" pitchFamily="34" charset="0"/>
              </a:rPr>
              <a:t>isk of hyperthermia is increased</a:t>
            </a:r>
            <a:r>
              <a:rPr lang="en-US" u="none" strike="noStrike" dirty="0">
                <a:latin typeface="Arial" panose="020B0604020202020204" pitchFamily="34" charset="0"/>
              </a:rPr>
              <a:t> because </a:t>
            </a:r>
            <a:r>
              <a:rPr lang="en-US" dirty="0"/>
              <a:t>t</a:t>
            </a:r>
            <a:r>
              <a:rPr lang="en-US" u="none" strike="noStrike" baseline="0" dirty="0">
                <a:latin typeface="Arial" panose="020B0604020202020204" pitchFamily="34" charset="0"/>
              </a:rPr>
              <a:t>he body is less effective at cooling itself.</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249378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3AA6C7-94C9-4519-B0F7-124941D98A41}"/>
              </a:ext>
            </a:extLst>
          </p:cNvPr>
          <p:cNvSpPr>
            <a:spLocks noGrp="1"/>
          </p:cNvSpPr>
          <p:nvPr>
            <p:ph type="title"/>
          </p:nvPr>
        </p:nvSpPr>
        <p:spPr/>
        <p:txBody>
          <a:bodyPr/>
          <a:lstStyle/>
          <a:p>
            <a:r>
              <a:rPr lang="en-US" kern="1600" dirty="0"/>
              <a:t>Aging: Endocrine Changes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F816E89-35A9-44A8-A3D0-A76EBF07E36C}"/>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Endocrine function also diminishes because the pancreas becomes less effective in regulating blood glucose.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31-1</a:t>
            </a:r>
          </a:p>
        </p:txBody>
      </p:sp>
    </p:spTree>
    <p:extLst>
      <p:ext uri="{BB962C8B-B14F-4D97-AF65-F5344CB8AC3E}">
        <p14:creationId xmlns:p14="http://schemas.microsoft.com/office/powerpoint/2010/main" val="18170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Geriatric Conditions</a:t>
            </a:r>
          </a:p>
        </p:txBody>
      </p:sp>
    </p:spTree>
    <p:extLst>
      <p:ext uri="{BB962C8B-B14F-4D97-AF65-F5344CB8AC3E}">
        <p14:creationId xmlns:p14="http://schemas.microsoft.com/office/powerpoint/2010/main" val="27570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5F828-39DC-4795-99F1-8D92E20ED030}"/>
              </a:ext>
            </a:extLst>
          </p:cNvPr>
          <p:cNvSpPr>
            <a:spLocks noGrp="1"/>
          </p:cNvSpPr>
          <p:nvPr>
            <p:ph type="title"/>
          </p:nvPr>
        </p:nvSpPr>
        <p:spPr/>
        <p:txBody>
          <a:bodyPr/>
          <a:lstStyle/>
          <a:p>
            <a:pPr marR="0" rtl="0"/>
            <a:r>
              <a:rPr lang="en-US" kern="1600" dirty="0"/>
              <a:t>Altered Mental Status</a:t>
            </a:r>
            <a:endParaRPr lang="en-US" b="1" i="0" u="none" strike="noStrike" kern="1600" baseline="0" dirty="0">
              <a:latin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pic>
        <p:nvPicPr>
          <p:cNvPr id="2050" name="Picture 2" descr="The key points regarding common causes of altered mental status in elderly patients are: head injury, cardiac dysrhythmia and acute coronary syndromes; delirium, dementia, and Alzheimer disease; seizure; infection; medication or drug toxicity; shock or severe dehydration; hypoxia and respiratory disorders; hypothermia or hyperthermia; stroke and T I A; blood glucose abnormality." title="Key points listed: Common causes of altered mental status in elderly pati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405" y="1294363"/>
            <a:ext cx="3546292" cy="4263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The key points regarding the dangers of hypertension are high blood pressure increases your risk for dangerous health conditions: first heart attack. About 7 out of 10 people having their first heart attack have high blood pressure. First stroke. About 8 out of 10 people having their first stroke have high blood pressure. Chronic, long lasting, heart failure. About 7 out of 10 people with chronic heart failure have high blood pressure. Kidney disease. High blood pressure is a major risk factor of this disease, too. Source: Centers for disease control and prevention. High blood pressure facts." title="Key points listed: The dangers of hyperten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4960" y="1299661"/>
            <a:ext cx="3546290" cy="507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05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Hypertension</a:t>
            </a:r>
          </a:p>
        </p:txBody>
      </p:sp>
      <p:sp>
        <p:nvSpPr>
          <p:cNvPr id="3" name="Text Placeholder 2"/>
          <p:cNvSpPr>
            <a:spLocks noGrp="1"/>
          </p:cNvSpPr>
          <p:nvPr>
            <p:ph type="body" idx="1"/>
          </p:nvPr>
        </p:nvSpPr>
        <p:spPr/>
        <p:txBody>
          <a:bodyPr/>
          <a:lstStyle/>
          <a:p>
            <a:r>
              <a:rPr lang="en-US" dirty="0"/>
              <a:t>Clinically defined as a blood pressure greater than 130 / 80 mmHg</a:t>
            </a:r>
          </a:p>
          <a:p>
            <a:r>
              <a:rPr lang="en-US" dirty="0"/>
              <a:t>Blood pressure increases as we age.</a:t>
            </a:r>
          </a:p>
          <a:p>
            <a:r>
              <a:rPr lang="en-US" dirty="0"/>
              <a:t>Physicians urge older individuals to keep blood pressure below the recommended normal values.</a:t>
            </a:r>
          </a:p>
          <a:p>
            <a:r>
              <a:rPr lang="en-US" dirty="0"/>
              <a:t>Major risk factor for such diseases as myocardial infarction and stroke.</a:t>
            </a:r>
          </a:p>
          <a:p>
            <a:pPr lvl="1"/>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spTree>
    <p:extLst>
      <p:ext uri="{BB962C8B-B14F-4D97-AF65-F5344CB8AC3E}">
        <p14:creationId xmlns:p14="http://schemas.microsoft.com/office/powerpoint/2010/main" val="296507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Myocardial Infarction</a:t>
            </a:r>
          </a:p>
        </p:txBody>
      </p:sp>
      <p:sp>
        <p:nvSpPr>
          <p:cNvPr id="3" name="Text Placeholder 2"/>
          <p:cNvSpPr>
            <a:spLocks noGrp="1"/>
          </p:cNvSpPr>
          <p:nvPr>
            <p:ph type="body" idx="1"/>
          </p:nvPr>
        </p:nvSpPr>
        <p:spPr/>
        <p:txBody>
          <a:bodyPr/>
          <a:lstStyle/>
          <a:p>
            <a:r>
              <a:rPr lang="en-US" dirty="0"/>
              <a:t>Incidence increases with age.</a:t>
            </a:r>
          </a:p>
          <a:p>
            <a:r>
              <a:rPr lang="en-US" dirty="0"/>
              <a:t>Aggravated by risk factors:</a:t>
            </a:r>
          </a:p>
          <a:p>
            <a:pPr lvl="1"/>
            <a:r>
              <a:rPr lang="en-US" dirty="0"/>
              <a:t>Uncontrolled hypertension</a:t>
            </a:r>
          </a:p>
          <a:p>
            <a:pPr lvl="1"/>
            <a:r>
              <a:rPr lang="en-US" dirty="0"/>
              <a:t>High cholesterol</a:t>
            </a:r>
          </a:p>
          <a:p>
            <a:pPr lvl="1"/>
            <a:r>
              <a:rPr lang="en-US" dirty="0"/>
              <a:t>Diabetes</a:t>
            </a:r>
          </a:p>
          <a:p>
            <a:pPr lvl="1"/>
            <a:r>
              <a:rPr lang="en-US" dirty="0"/>
              <a:t>Smoking</a:t>
            </a:r>
          </a:p>
          <a:p>
            <a:pPr lvl="1"/>
            <a:r>
              <a:rPr lang="en-US" dirty="0"/>
              <a:t>Obesity</a:t>
            </a:r>
          </a:p>
          <a:p>
            <a:pPr lvl="1"/>
            <a:r>
              <a:rPr lang="en-US" dirty="0"/>
              <a:t>Strong family history of coronary artery disease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spTree>
    <p:extLst>
      <p:ext uri="{BB962C8B-B14F-4D97-AF65-F5344CB8AC3E}">
        <p14:creationId xmlns:p14="http://schemas.microsoft.com/office/powerpoint/2010/main" val="54404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Myocardial Infarction</a:t>
            </a:r>
          </a:p>
        </p:txBody>
      </p:sp>
      <p:sp>
        <p:nvSpPr>
          <p:cNvPr id="3" name="Text Placeholder 2"/>
          <p:cNvSpPr>
            <a:spLocks noGrp="1"/>
          </p:cNvSpPr>
          <p:nvPr>
            <p:ph type="body" idx="1"/>
          </p:nvPr>
        </p:nvSpPr>
        <p:spPr/>
        <p:txBody>
          <a:bodyPr/>
          <a:lstStyle/>
          <a:p>
            <a:r>
              <a:rPr lang="en-US" dirty="0"/>
              <a:t>Chest pain is the most common symptom and is often accompanied by:</a:t>
            </a:r>
          </a:p>
          <a:p>
            <a:pPr lvl="1"/>
            <a:r>
              <a:rPr lang="en-US" dirty="0"/>
              <a:t>Pain or numbness in the jaw or left arm</a:t>
            </a:r>
          </a:p>
          <a:p>
            <a:pPr lvl="1"/>
            <a:r>
              <a:rPr lang="en-US" dirty="0"/>
              <a:t>Shortness of breath</a:t>
            </a:r>
          </a:p>
          <a:p>
            <a:pPr lvl="1"/>
            <a:r>
              <a:rPr lang="en-US" dirty="0"/>
              <a:t>Nausea</a:t>
            </a:r>
          </a:p>
          <a:p>
            <a:pPr lvl="1"/>
            <a:r>
              <a:rPr lang="en-US" dirty="0"/>
              <a:t>Diaphoresis (heavy sweating) </a:t>
            </a:r>
          </a:p>
          <a:p>
            <a:r>
              <a:rPr lang="en-US" dirty="0"/>
              <a:t>In seniors, signs and symptoms of an MI may not be straightforward.</a:t>
            </a:r>
          </a:p>
          <a:p>
            <a:pPr lvl="1"/>
            <a:r>
              <a:rPr lang="en-US" dirty="0"/>
              <a:t>Weakness/general feeling of unease</a:t>
            </a:r>
          </a:p>
          <a:p>
            <a:pPr lvl="1"/>
            <a:r>
              <a:rPr lang="en-US" dirty="0"/>
              <a:t>Neck or back pain</a:t>
            </a:r>
          </a:p>
          <a:p>
            <a:pPr lvl="1"/>
            <a:r>
              <a:rPr lang="en-US" dirty="0"/>
              <a:t>Upper abdominal pain</a:t>
            </a:r>
          </a:p>
          <a:p>
            <a:pPr lvl="1"/>
            <a:r>
              <a:rPr lang="en-US" dirty="0"/>
              <a:t>Mild chest discomfort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spTree>
    <p:extLst>
      <p:ext uri="{BB962C8B-B14F-4D97-AF65-F5344CB8AC3E}">
        <p14:creationId xmlns:p14="http://schemas.microsoft.com/office/powerpoint/2010/main" val="278012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2046B-577B-4FED-9686-D039519989B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 </a:t>
            </a:r>
          </a:p>
        </p:txBody>
      </p:sp>
      <p:sp>
        <p:nvSpPr>
          <p:cNvPr id="3" name="Text Placeholder 2">
            <a:extLst>
              <a:ext uri="{FF2B5EF4-FFF2-40B4-BE49-F238E27FC236}">
                <a16:creationId xmlns:a16="http://schemas.microsoft.com/office/drawing/2014/main" xmlns="" id="{555806BC-EC28-4B3C-968F-2510156A6480}"/>
              </a:ext>
            </a:extLst>
          </p:cNvPr>
          <p:cNvSpPr>
            <a:spLocks noGrp="1"/>
          </p:cNvSpPr>
          <p:nvPr>
            <p:ph type="body" idx="1"/>
          </p:nvPr>
        </p:nvSpPr>
        <p:spPr/>
        <p:txBody>
          <a:bodyPr>
            <a:normAutofit/>
          </a:bodyPr>
          <a:lstStyle/>
          <a:p>
            <a:pPr marR="0" lvl="0" rtl="0"/>
            <a:r>
              <a:rPr lang="en-US" strike="noStrike" baseline="0" dirty="0">
                <a:latin typeface="Arial" panose="020B0604020202020204" pitchFamily="34" charset="0"/>
              </a:rPr>
              <a:t>31-1 Describe physical changes that occur to six body systems with aging.</a:t>
            </a:r>
          </a:p>
          <a:p>
            <a:pPr marR="0" lvl="0" rtl="0"/>
            <a:r>
              <a:rPr lang="en-US" strike="noStrike" baseline="0" dirty="0">
                <a:latin typeface="Arial" panose="020B0604020202020204" pitchFamily="34" charset="0"/>
              </a:rPr>
              <a:t>31-2 Describe effective methods for communicating with geriatric patients.</a:t>
            </a:r>
          </a:p>
          <a:p>
            <a:pPr marR="0" lvl="0" rtl="0"/>
            <a:r>
              <a:rPr lang="en-US" strike="noStrike" baseline="0" dirty="0">
                <a:latin typeface="Arial" panose="020B0604020202020204" pitchFamily="34" charset="0"/>
              </a:rPr>
              <a:t>31-3 Describe the effects of the following illnesses and diseases on geriatric patients:</a:t>
            </a:r>
          </a:p>
          <a:p>
            <a:pPr lvl="1"/>
            <a:r>
              <a:rPr lang="en-US" strike="noStrike" baseline="0" dirty="0">
                <a:latin typeface="Arial" panose="020B0604020202020204" pitchFamily="34" charset="0"/>
              </a:rPr>
              <a:t>Cardiovascular and respiratory disease</a:t>
            </a:r>
          </a:p>
          <a:p>
            <a:pPr lvl="1"/>
            <a:r>
              <a:rPr lang="en-US" strike="noStrike" baseline="0" dirty="0">
                <a:latin typeface="Arial" panose="020B0604020202020204" pitchFamily="34" charset="0"/>
              </a:rPr>
              <a:t>Neurologic diseases</a:t>
            </a:r>
          </a:p>
          <a:p>
            <a:pPr lvl="1"/>
            <a:r>
              <a:rPr lang="en-US" strike="noStrike" baseline="0" dirty="0">
                <a:latin typeface="Arial" panose="020B0604020202020204" pitchFamily="34" charset="0"/>
              </a:rPr>
              <a:t>Gastrointestinal diseases</a:t>
            </a:r>
          </a:p>
          <a:p>
            <a:pPr lvl="1"/>
            <a:r>
              <a:rPr lang="en-US" strike="noStrike" baseline="0" dirty="0">
                <a:latin typeface="Arial" panose="020B0604020202020204" pitchFamily="34" charset="0"/>
              </a:rPr>
              <a:t>Altered mental status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958421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Congestive Heart Failure</a:t>
            </a:r>
          </a:p>
        </p:txBody>
      </p:sp>
      <p:sp>
        <p:nvSpPr>
          <p:cNvPr id="3" name="Text Placeholder 2"/>
          <p:cNvSpPr>
            <a:spLocks noGrp="1"/>
          </p:cNvSpPr>
          <p:nvPr>
            <p:ph type="body" idx="1"/>
          </p:nvPr>
        </p:nvSpPr>
        <p:spPr/>
        <p:txBody>
          <a:bodyPr/>
          <a:lstStyle/>
          <a:p>
            <a:r>
              <a:rPr lang="en-US" dirty="0"/>
              <a:t>A condition in which the heart cannot pump enough blood to meet the needs of the body’s other organs</a:t>
            </a:r>
          </a:p>
          <a:p>
            <a:r>
              <a:rPr lang="en-US" dirty="0"/>
              <a:t>Can be a result of:</a:t>
            </a:r>
          </a:p>
          <a:p>
            <a:pPr lvl="1"/>
            <a:r>
              <a:rPr lang="en-US" dirty="0"/>
              <a:t>Ineffective pumping by either the right or left ventricle or both</a:t>
            </a:r>
          </a:p>
          <a:p>
            <a:pPr lvl="1"/>
            <a:r>
              <a:rPr lang="en-US" dirty="0"/>
              <a:t>Long standing hypertension</a:t>
            </a:r>
          </a:p>
          <a:p>
            <a:pPr lvl="1"/>
            <a:r>
              <a:rPr lang="en-US" dirty="0"/>
              <a:t>A previous heart attach that damaged the heart muscle</a:t>
            </a:r>
          </a:p>
          <a:p>
            <a:r>
              <a:rPr lang="en-US" dirty="0"/>
              <a:t>Physical exertion can aggravate the condition, as can ascending to high altitude.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spTree>
    <p:extLst>
      <p:ext uri="{BB962C8B-B14F-4D97-AF65-F5344CB8AC3E}">
        <p14:creationId xmlns:p14="http://schemas.microsoft.com/office/powerpoint/2010/main" val="71507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Syncope</a:t>
            </a:r>
          </a:p>
        </p:txBody>
      </p:sp>
      <p:sp>
        <p:nvSpPr>
          <p:cNvPr id="3" name="Text Placeholder 2"/>
          <p:cNvSpPr>
            <a:spLocks noGrp="1"/>
          </p:cNvSpPr>
          <p:nvPr>
            <p:ph type="body" idx="1"/>
          </p:nvPr>
        </p:nvSpPr>
        <p:spPr/>
        <p:txBody>
          <a:bodyPr/>
          <a:lstStyle/>
          <a:p>
            <a:r>
              <a:rPr lang="en-US" dirty="0"/>
              <a:t>A brief loss of responsiveness due to an inadequate amount of oxygen reaching the brain.</a:t>
            </a:r>
          </a:p>
          <a:p>
            <a:pPr lvl="1"/>
            <a:r>
              <a:rPr lang="en-US" dirty="0"/>
              <a:t>A common disorder</a:t>
            </a:r>
          </a:p>
          <a:p>
            <a:r>
              <a:rPr lang="en-US" dirty="0"/>
              <a:t>Should be considered a life-threatening event in seniors until proven otherwise</a:t>
            </a:r>
          </a:p>
          <a:p>
            <a:pPr lvl="1"/>
            <a:r>
              <a:rPr lang="en-US" dirty="0"/>
              <a:t>Often stems from other medical conditions, such as:</a:t>
            </a:r>
          </a:p>
          <a:p>
            <a:pPr lvl="2"/>
            <a:r>
              <a:rPr lang="en-US" dirty="0"/>
              <a:t>Irregular heart rhythm</a:t>
            </a:r>
          </a:p>
          <a:p>
            <a:pPr lvl="2"/>
            <a:r>
              <a:rPr lang="en-US" dirty="0"/>
              <a:t>Sudden drop in blood pressure</a:t>
            </a:r>
          </a:p>
          <a:p>
            <a:pPr lvl="2"/>
            <a:r>
              <a:rPr lang="en-US" dirty="0"/>
              <a:t>Stroke or Transient Ischemic Attack</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spTree>
    <p:extLst>
      <p:ext uri="{BB962C8B-B14F-4D97-AF65-F5344CB8AC3E}">
        <p14:creationId xmlns:p14="http://schemas.microsoft.com/office/powerpoint/2010/main" val="3342836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a:t>
            </a:r>
          </a:p>
        </p:txBody>
      </p:sp>
      <p:sp>
        <p:nvSpPr>
          <p:cNvPr id="3" name="Text Placeholder 2"/>
          <p:cNvSpPr>
            <a:spLocks noGrp="1"/>
          </p:cNvSpPr>
          <p:nvPr>
            <p:ph type="body" idx="1"/>
          </p:nvPr>
        </p:nvSpPr>
        <p:spPr/>
        <p:txBody>
          <a:bodyPr/>
          <a:lstStyle/>
          <a:p>
            <a:r>
              <a:rPr lang="en-US" dirty="0"/>
              <a:t>A reduction in blood flow to the brain tissue resulting from narrowing, blockage, or rupture of a cerebral artery in the brain</a:t>
            </a:r>
          </a:p>
          <a:p>
            <a:r>
              <a:rPr lang="en-US" dirty="0"/>
              <a:t>Older patients have the highest risk for stroke.</a:t>
            </a:r>
          </a:p>
          <a:p>
            <a:r>
              <a:rPr lang="en-US" dirty="0"/>
              <a:t>May initially present with only mild confusion or altered mental status</a:t>
            </a:r>
          </a:p>
          <a:p>
            <a:r>
              <a:rPr lang="en-US" dirty="0"/>
              <a:t>Transient Ischemic Attacks</a:t>
            </a:r>
          </a:p>
          <a:p>
            <a:pPr lvl="1"/>
            <a:r>
              <a:rPr lang="en-US" dirty="0"/>
              <a:t>A variant of a stroke</a:t>
            </a:r>
          </a:p>
          <a:p>
            <a:pPr lvl="1"/>
            <a:r>
              <a:rPr lang="en-US" dirty="0"/>
              <a:t>Short duration and complete resolution of symptoms</a:t>
            </a:r>
          </a:p>
          <a:p>
            <a:pPr lvl="1"/>
            <a:r>
              <a:rPr lang="en-US" dirty="0"/>
              <a:t>Increased risk for developing a serious stroke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spTree>
    <p:extLst>
      <p:ext uri="{BB962C8B-B14F-4D97-AF65-F5344CB8AC3E}">
        <p14:creationId xmlns:p14="http://schemas.microsoft.com/office/powerpoint/2010/main" val="356053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01097-BCC6-495D-BDCA-8D671BE6F44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Chronic Obstructive Pulmonary</a:t>
            </a:r>
            <a:r>
              <a:rPr lang="en-US" b="1" i="0" u="none" strike="noStrike" kern="1600" dirty="0">
                <a:latin typeface="Arial" panose="020B0604020202020204" pitchFamily="34" charset="0"/>
              </a:rPr>
              <a:t> Disease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4AC82F3-1369-45EC-B79B-738EF72085F6}"/>
              </a:ext>
            </a:extLst>
          </p:cNvPr>
          <p:cNvSpPr>
            <a:spLocks noGrp="1"/>
          </p:cNvSpPr>
          <p:nvPr>
            <p:ph type="body" idx="1"/>
          </p:nvPr>
        </p:nvSpPr>
        <p:spPr>
          <a:xfrm>
            <a:off x="891540" y="1551709"/>
            <a:ext cx="5592387" cy="5185257"/>
          </a:xfrm>
        </p:spPr>
        <p:txBody>
          <a:bodyPr>
            <a:normAutofit fontScale="92500"/>
          </a:bodyPr>
          <a:lstStyle/>
          <a:p>
            <a:r>
              <a:rPr lang="en-US" u="none" strike="noStrike" baseline="0" dirty="0">
                <a:latin typeface="Arial" panose="020B0604020202020204" pitchFamily="34" charset="0"/>
              </a:rPr>
              <a:t>COPD is any respiratory disease</a:t>
            </a:r>
            <a:r>
              <a:rPr lang="en-US" u="none" strike="noStrike" dirty="0">
                <a:latin typeface="Arial" panose="020B0604020202020204" pitchFamily="34" charset="0"/>
              </a:rPr>
              <a:t> </a:t>
            </a:r>
            <a:r>
              <a:rPr lang="en-US" u="none" strike="noStrike" baseline="0" dirty="0">
                <a:latin typeface="Arial" panose="020B0604020202020204" pitchFamily="34" charset="0"/>
              </a:rPr>
              <a:t>that results in an increased obstruction to expiratory airflow (breathing out). </a:t>
            </a:r>
          </a:p>
          <a:p>
            <a:pPr lvl="1"/>
            <a:r>
              <a:rPr lang="en-US" dirty="0"/>
              <a:t>Chronic Bronchitis</a:t>
            </a:r>
          </a:p>
          <a:p>
            <a:pPr lvl="1"/>
            <a:r>
              <a:rPr lang="en-US" u="none" strike="noStrike" baseline="0" dirty="0">
                <a:latin typeface="Arial" panose="020B0604020202020204" pitchFamily="34" charset="0"/>
              </a:rPr>
              <a:t>Emphysema </a:t>
            </a:r>
          </a:p>
          <a:p>
            <a:pPr lvl="1"/>
            <a:r>
              <a:rPr lang="en-US" dirty="0"/>
              <a:t>Asthma</a:t>
            </a:r>
            <a:endParaRPr lang="en-US" u="none" strike="noStrike" baseline="0" dirty="0">
              <a:latin typeface="Arial" panose="020B0604020202020204" pitchFamily="34" charset="0"/>
            </a:endParaRPr>
          </a:p>
          <a:p>
            <a:r>
              <a:rPr lang="en-US" dirty="0"/>
              <a:t>G</a:t>
            </a:r>
            <a:r>
              <a:rPr lang="en-US" u="none" strike="noStrike" baseline="0" dirty="0">
                <a:latin typeface="Arial" panose="020B0604020202020204" pitchFamily="34" charset="0"/>
              </a:rPr>
              <a:t>reater risk for COPD </a:t>
            </a:r>
            <a:r>
              <a:rPr lang="en-US" dirty="0"/>
              <a:t>with</a:t>
            </a:r>
            <a:r>
              <a:rPr lang="en-US" u="none" strike="noStrike" baseline="0" dirty="0">
                <a:latin typeface="Arial" panose="020B0604020202020204" pitchFamily="34" charset="0"/>
              </a:rPr>
              <a:t> long-term smoking</a:t>
            </a:r>
          </a:p>
          <a:p>
            <a:r>
              <a:rPr lang="en-US" dirty="0"/>
              <a:t>V</a:t>
            </a:r>
            <a:r>
              <a:rPr lang="en-US" u="none" strike="noStrike" baseline="0" dirty="0">
                <a:latin typeface="Arial" panose="020B0604020202020204" pitchFamily="34" charset="0"/>
              </a:rPr>
              <a:t>ery sensitive to sudden changes in exertion</a:t>
            </a:r>
          </a:p>
          <a:p>
            <a:pPr lvl="1"/>
            <a:r>
              <a:rPr lang="en-US" dirty="0"/>
              <a:t>Even mild physical activity</a:t>
            </a:r>
          </a:p>
          <a:p>
            <a:pPr lvl="1"/>
            <a:r>
              <a:rPr lang="en-US" dirty="0"/>
              <a:t>Also, rapid ascent to a higher altitude</a:t>
            </a:r>
            <a:endParaRPr lang="en-US" u="none" strike="noStrike" baseline="0" dirty="0">
              <a:latin typeface="Arial" panose="020B0604020202020204" pitchFamily="34" charset="0"/>
            </a:endParaRPr>
          </a:p>
          <a:p>
            <a:r>
              <a:rPr lang="en-US" dirty="0"/>
              <a:t>T</a:t>
            </a:r>
            <a:r>
              <a:rPr lang="en-US" u="none" strike="noStrike" baseline="0" dirty="0">
                <a:latin typeface="Arial" panose="020B0604020202020204" pitchFamily="34" charset="0"/>
              </a:rPr>
              <a:t>ypically require low-flow supplemental oxygen therapy, as well as inhaled bronchodilators, to maintain homeostasis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pic>
        <p:nvPicPr>
          <p:cNvPr id="4098" name="Picture 2" descr="Photo shows an O E C technician holding an oxygen mask against the face of a patient on a hospital b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600" y="1765300"/>
            <a:ext cx="2916238"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6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94694"/>
            <a:ext cx="12192000" cy="1002089"/>
          </a:xfrm>
        </p:spPr>
        <p:txBody>
          <a:bodyPr/>
          <a:lstStyle/>
          <a:p>
            <a:r>
              <a:rPr lang="en-US" dirty="0"/>
              <a:t>Abdominal Emergencies</a:t>
            </a:r>
          </a:p>
        </p:txBody>
      </p:sp>
      <p:sp>
        <p:nvSpPr>
          <p:cNvPr id="3" name="Text Placeholder 2"/>
          <p:cNvSpPr>
            <a:spLocks noGrp="1"/>
          </p:cNvSpPr>
          <p:nvPr>
            <p:ph type="body" idx="1"/>
          </p:nvPr>
        </p:nvSpPr>
        <p:spPr>
          <a:xfrm>
            <a:off x="891540" y="1911927"/>
            <a:ext cx="5176751" cy="4277991"/>
          </a:xfrm>
        </p:spPr>
        <p:txBody>
          <a:bodyPr/>
          <a:lstStyle/>
          <a:p>
            <a:r>
              <a:rPr lang="en-US" dirty="0"/>
              <a:t>Acute abdomens in elderly patients represent true emergencies. </a:t>
            </a:r>
          </a:p>
          <a:p>
            <a:r>
              <a:rPr lang="en-US" dirty="0"/>
              <a:t>Over 60% of the causes of abdominal pain in elderly patients require surgical intervention.</a:t>
            </a:r>
          </a:p>
          <a:p>
            <a:r>
              <a:rPr lang="en-US" dirty="0"/>
              <a:t>Due to the age-related reduction in pain sensation, even serious causes may present with few or no signs or symptoms.</a:t>
            </a:r>
          </a:p>
          <a:p>
            <a:r>
              <a:rPr lang="en-US" dirty="0"/>
              <a:t>Arranging rapid transport to a physician is important.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31-3</a:t>
            </a:r>
          </a:p>
        </p:txBody>
      </p:sp>
      <p:pic>
        <p:nvPicPr>
          <p:cNvPr id="1026" name="Picture 2" descr="Text reads: Abdominal aortic aneurysm. Appendicitis. Bowel obstruction. Bowel perforation. Cholecystitis/biliary colic. Diverticulitis. Gastritis and gastrointestinal bleeding. Hernias. Mesenteric ischemia. Pancreatitis." title="A table shows the Causes of Abdominal Pain in  Elderly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118" y="2028496"/>
            <a:ext cx="4703866" cy="367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84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Medication Use in the Elderly</a:t>
            </a:r>
          </a:p>
        </p:txBody>
      </p:sp>
    </p:spTree>
    <p:extLst>
      <p:ext uri="{BB962C8B-B14F-4D97-AF65-F5344CB8AC3E}">
        <p14:creationId xmlns:p14="http://schemas.microsoft.com/office/powerpoint/2010/main" val="178790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7B11F-551D-4B3D-AD7F-893612A5F20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Medication Use in The Elderly </a:t>
            </a:r>
          </a:p>
        </p:txBody>
      </p:sp>
      <p:sp>
        <p:nvSpPr>
          <p:cNvPr id="3" name="Text Placeholder 2">
            <a:extLst>
              <a:ext uri="{FF2B5EF4-FFF2-40B4-BE49-F238E27FC236}">
                <a16:creationId xmlns:a16="http://schemas.microsoft.com/office/drawing/2014/main" xmlns="" id="{56E30B12-2649-4742-A997-DB008C3B5A23}"/>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The average geriatric person, not in a nursing home, takes five or more medications weekly. </a:t>
            </a:r>
          </a:p>
          <a:p>
            <a:pPr lvl="1"/>
            <a:r>
              <a:rPr lang="en-US" dirty="0"/>
              <a:t>C</a:t>
            </a:r>
            <a:r>
              <a:rPr lang="en-US" u="none" strike="noStrike" baseline="0" dirty="0">
                <a:latin typeface="Arial" panose="020B0604020202020204" pitchFamily="34" charset="0"/>
              </a:rPr>
              <a:t>oncurrent use of multiple medications, known as </a:t>
            </a:r>
            <a:r>
              <a:rPr lang="en-US" u="dbl" strike="noStrike" dirty="0">
                <a:solidFill>
                  <a:srgbClr val="FF0000"/>
                </a:solidFill>
                <a:latin typeface="Arial" panose="020B0604020202020204" pitchFamily="34" charset="0"/>
              </a:rPr>
              <a:t>polypharmacy</a:t>
            </a:r>
            <a:r>
              <a:rPr lang="en-US" u="none" strike="noStrike" baseline="0" dirty="0">
                <a:latin typeface="Arial" panose="020B0604020202020204" pitchFamily="34" charset="0"/>
              </a:rPr>
              <a:t>, is common among older patients because they often have multiple, coexisting medical conditions. </a:t>
            </a:r>
          </a:p>
          <a:p>
            <a:pPr lvl="1"/>
            <a:r>
              <a:rPr lang="en-US" u="none" strike="noStrike" baseline="0" dirty="0">
                <a:latin typeface="Arial" panose="020B0604020202020204" pitchFamily="34" charset="0"/>
              </a:rPr>
              <a:t>Taking medications in combination can cause a host of adverse reactions and can significantly affect assessment findings.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4292494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A7631-0E78-4E82-A0ED-D02A339F487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Medication Use in The Elderly </a:t>
            </a:r>
          </a:p>
        </p:txBody>
      </p:sp>
      <p:sp>
        <p:nvSpPr>
          <p:cNvPr id="3" name="Text Placeholder 2">
            <a:extLst>
              <a:ext uri="{FF2B5EF4-FFF2-40B4-BE49-F238E27FC236}">
                <a16:creationId xmlns:a16="http://schemas.microsoft.com/office/drawing/2014/main" xmlns="" id="{F271430B-C8D8-4756-9A16-99ABAB3D2245}"/>
              </a:ext>
            </a:extLst>
          </p:cNvPr>
          <p:cNvSpPr>
            <a:spLocks noGrp="1"/>
          </p:cNvSpPr>
          <p:nvPr>
            <p:ph type="body" idx="1"/>
          </p:nvPr>
        </p:nvSpPr>
        <p:spPr/>
        <p:txBody>
          <a:bodyPr>
            <a:normAutofit/>
          </a:bodyPr>
          <a:lstStyle/>
          <a:p>
            <a:r>
              <a:rPr lang="en-US" dirty="0"/>
              <a:t>Always ask geriatric patients about their use of herbal supplements and over-the-counter medications; some seniors may not consider them true “medications” and may not mention them unless directly asked.</a:t>
            </a:r>
          </a:p>
          <a:p>
            <a:pPr marR="0" lvl="0" rtl="0"/>
            <a:r>
              <a:rPr lang="en-US" u="none" strike="noStrike" baseline="0" dirty="0">
                <a:latin typeface="Arial" panose="020B0604020202020204" pitchFamily="34" charset="0"/>
              </a:rPr>
              <a:t>Ask elderly patients directly if they share medications with friends or family because they may not readily admit to this practice. </a:t>
            </a:r>
          </a:p>
          <a:p>
            <a:pPr lvl="1"/>
            <a:r>
              <a:rPr lang="en-US" u="none" strike="noStrike" baseline="0" dirty="0">
                <a:latin typeface="Arial" panose="020B0604020202020204" pitchFamily="34" charset="0"/>
              </a:rPr>
              <a:t>Because of cost, many older patients do not take prescribed medicines, or take only part of the prescribed dosage.</a:t>
            </a:r>
          </a:p>
          <a:p>
            <a:pPr marR="0" lvl="0" rtl="0"/>
            <a:r>
              <a:rPr lang="en-US" u="none" strike="noStrike" baseline="0" dirty="0">
                <a:latin typeface="Arial" panose="020B0604020202020204" pitchFamily="34" charset="0"/>
              </a:rPr>
              <a:t>Unfortunately, elderly patients may not know the names of all the medications they take. </a:t>
            </a:r>
          </a:p>
          <a:p>
            <a:pPr lvl="1"/>
            <a:r>
              <a:rPr lang="en-US" u="none" strike="noStrike" baseline="0" dirty="0">
                <a:latin typeface="Arial" panose="020B0604020202020204" pitchFamily="34" charset="0"/>
              </a:rPr>
              <a:t>If not,</a:t>
            </a:r>
            <a:r>
              <a:rPr lang="en-US" dirty="0"/>
              <a:t> </a:t>
            </a:r>
            <a:r>
              <a:rPr lang="en-US" u="none" strike="noStrike" baseline="0" dirty="0">
                <a:latin typeface="Arial" panose="020B0604020202020204" pitchFamily="34" charset="0"/>
              </a:rPr>
              <a:t>ask what each medication is used for.</a:t>
            </a: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2297673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A7541-81B6-447B-B9F5-894B708AFA3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Heart</a:t>
            </a:r>
            <a:r>
              <a:rPr lang="en-US" b="1" i="0" u="none" strike="noStrike" kern="1600" dirty="0">
                <a:latin typeface="Arial" panose="020B0604020202020204" pitchFamily="34" charset="0"/>
              </a:rPr>
              <a:t> Medications in the Elderly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6CEABE1-1B63-4AB7-83EE-CCDDB6C5BF4E}"/>
              </a:ext>
            </a:extLst>
          </p:cNvPr>
          <p:cNvSpPr>
            <a:spLocks noGrp="1"/>
          </p:cNvSpPr>
          <p:nvPr>
            <p:ph type="body" idx="1"/>
          </p:nvPr>
        </p:nvSpPr>
        <p:spPr>
          <a:xfrm>
            <a:off x="891540" y="2715491"/>
            <a:ext cx="10435590" cy="3474426"/>
          </a:xfrm>
        </p:spPr>
        <p:txBody>
          <a:bodyPr/>
          <a:lstStyle/>
          <a:p>
            <a:pPr marR="0" lvl="0" rtl="0"/>
            <a:r>
              <a:rPr lang="en-US" dirty="0"/>
              <a:t>H</a:t>
            </a:r>
            <a:r>
              <a:rPr lang="en-US" u="none" strike="noStrike" baseline="0" dirty="0">
                <a:latin typeface="Arial" panose="020B0604020202020204" pitchFamily="34" charset="0"/>
              </a:rPr>
              <a:t>ypertension:</a:t>
            </a:r>
            <a:r>
              <a:rPr lang="en-US" u="none" strike="noStrike" dirty="0">
                <a:latin typeface="Arial" panose="020B0604020202020204" pitchFamily="34" charset="0"/>
              </a:rPr>
              <a:t> some </a:t>
            </a:r>
            <a:r>
              <a:rPr lang="en-US" u="none" strike="noStrike" baseline="0" dirty="0">
                <a:latin typeface="Arial" panose="020B0604020202020204" pitchFamily="34" charset="0"/>
              </a:rPr>
              <a:t>of the most commonly prescribed classes of medications among older patients </a:t>
            </a:r>
          </a:p>
          <a:p>
            <a:r>
              <a:rPr lang="en-US" dirty="0"/>
              <a:t>F</a:t>
            </a:r>
            <a:r>
              <a:rPr lang="en-US" u="none" strike="noStrike" baseline="0" dirty="0">
                <a:latin typeface="Arial" panose="020B0604020202020204" pitchFamily="34" charset="0"/>
              </a:rPr>
              <a:t>ew examples:</a:t>
            </a:r>
            <a:r>
              <a:rPr lang="en-US" u="none" strike="noStrike" dirty="0">
                <a:latin typeface="Arial" panose="020B0604020202020204" pitchFamily="34" charset="0"/>
              </a:rPr>
              <a:t> </a:t>
            </a:r>
          </a:p>
          <a:p>
            <a:pPr lvl="1"/>
            <a:r>
              <a:rPr lang="en-US" dirty="0"/>
              <a:t>B</a:t>
            </a:r>
            <a:r>
              <a:rPr lang="en-US" u="none" strike="noStrike" baseline="0" dirty="0">
                <a:latin typeface="Arial" panose="020B0604020202020204" pitchFamily="34" charset="0"/>
              </a:rPr>
              <a:t>eta-blockers</a:t>
            </a:r>
          </a:p>
          <a:p>
            <a:pPr lvl="1"/>
            <a:r>
              <a:rPr lang="en-US" dirty="0"/>
              <a:t>C</a:t>
            </a:r>
            <a:r>
              <a:rPr lang="en-US" u="none" strike="noStrike" baseline="0" dirty="0">
                <a:latin typeface="Arial" panose="020B0604020202020204" pitchFamily="34" charset="0"/>
              </a:rPr>
              <a:t>alcium channel blockers</a:t>
            </a:r>
          </a:p>
          <a:p>
            <a:pPr lvl="1"/>
            <a:r>
              <a:rPr lang="en-US" dirty="0"/>
              <a:t>D</a:t>
            </a:r>
            <a:r>
              <a:rPr lang="en-US" u="none" strike="noStrike" baseline="0" dirty="0">
                <a:latin typeface="Arial" panose="020B0604020202020204" pitchFamily="34" charset="0"/>
              </a:rPr>
              <a:t>iuretics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125659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9B96F-A738-43A2-8389-D1C3189C098C}"/>
              </a:ext>
            </a:extLst>
          </p:cNvPr>
          <p:cNvSpPr>
            <a:spLocks noGrp="1"/>
          </p:cNvSpPr>
          <p:nvPr>
            <p:ph type="title"/>
          </p:nvPr>
        </p:nvSpPr>
        <p:spPr/>
        <p:txBody>
          <a:bodyPr/>
          <a:lstStyle/>
          <a:p>
            <a:pPr marR="0" rtl="0"/>
            <a:r>
              <a:rPr lang="en-US" kern="1600" dirty="0"/>
              <a:t>Common Heart Medications: Beta-Blockers</a:t>
            </a:r>
            <a:r>
              <a:rPr lang="en-US" b="1" i="0" u="none" strike="noStrike" kern="1600" baseline="0" dirty="0">
                <a:latin typeface="Arial" panose="020B0604020202020204" pitchFamily="34" charset="0"/>
              </a:rPr>
              <a:t> </a:t>
            </a:r>
          </a:p>
        </p:txBody>
      </p:sp>
      <p:sp>
        <p:nvSpPr>
          <p:cNvPr id="3" name="Text Placeholder 2">
            <a:extLst>
              <a:ext uri="{FF2B5EF4-FFF2-40B4-BE49-F238E27FC236}">
                <a16:creationId xmlns:a16="http://schemas.microsoft.com/office/drawing/2014/main" xmlns="" id="{EF555A43-4972-409D-851F-19CB781FC2CA}"/>
              </a:ext>
            </a:extLst>
          </p:cNvPr>
          <p:cNvSpPr>
            <a:spLocks noGrp="1"/>
          </p:cNvSpPr>
          <p:nvPr>
            <p:ph type="body" idx="1"/>
          </p:nvPr>
        </p:nvSpPr>
        <p:spPr/>
        <p:txBody>
          <a:bodyPr>
            <a:normAutofit fontScale="92500" lnSpcReduction="10000"/>
          </a:bodyPr>
          <a:lstStyle/>
          <a:p>
            <a:r>
              <a:rPr lang="en-US" dirty="0"/>
              <a:t>Manage cardiac arrhythmias</a:t>
            </a:r>
          </a:p>
          <a:p>
            <a:r>
              <a:rPr lang="en-US" dirty="0"/>
              <a:t>Lower blood pressure</a:t>
            </a:r>
          </a:p>
          <a:p>
            <a:r>
              <a:rPr lang="en-US" dirty="0"/>
              <a:t>Function:</a:t>
            </a:r>
          </a:p>
          <a:p>
            <a:pPr lvl="1"/>
            <a:r>
              <a:rPr lang="en-US" dirty="0"/>
              <a:t>Make the heart contract more efficiently</a:t>
            </a:r>
          </a:p>
          <a:p>
            <a:pPr lvl="1"/>
            <a:r>
              <a:rPr lang="en-US" dirty="0"/>
              <a:t>Decrease the blood pressure</a:t>
            </a:r>
          </a:p>
          <a:p>
            <a:pPr lvl="1"/>
            <a:r>
              <a:rPr lang="en-US" dirty="0"/>
              <a:t>Slow the pulse rate</a:t>
            </a:r>
          </a:p>
          <a:p>
            <a:pPr marR="0" lvl="0" rtl="0"/>
            <a:r>
              <a:rPr lang="en-US" dirty="0"/>
              <a:t>H</a:t>
            </a:r>
            <a:r>
              <a:rPr lang="en-US" u="none" strike="noStrike" baseline="0" dirty="0">
                <a:latin typeface="Arial" panose="020B0604020202020204" pitchFamily="34" charset="0"/>
              </a:rPr>
              <a:t>ighly effective in reducing the amount of stress placed on the heart</a:t>
            </a:r>
          </a:p>
          <a:p>
            <a:pPr lvl="1"/>
            <a:r>
              <a:rPr lang="en-US" dirty="0"/>
              <a:t>C</a:t>
            </a:r>
            <a:r>
              <a:rPr lang="en-US" u="none" strike="noStrike" baseline="0" dirty="0">
                <a:latin typeface="Arial" panose="020B0604020202020204" pitchFamily="34" charset="0"/>
              </a:rPr>
              <a:t>an adversely affect the body’s compensatory mechanisms when the body is stressed or in shock </a:t>
            </a:r>
          </a:p>
          <a:p>
            <a:pPr marR="0" lvl="0" rtl="0"/>
            <a:r>
              <a:rPr lang="en-US" u="none" strike="noStrike" baseline="0" dirty="0">
                <a:latin typeface="Arial" panose="020B0604020202020204" pitchFamily="34" charset="0"/>
              </a:rPr>
              <a:t>Common beta-blockers include: metoprolol (Lopressor), propranolol (Inderal), and atenolol (Tenormin).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23292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47A18-EED8-468A-B07F-45AA8AC7219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EE127060-3D6D-4DD5-85C6-ED162A143B1A}"/>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31-4 Describe how medications can affect the results of an assessment of geriatric patients.</a:t>
            </a:r>
          </a:p>
          <a:p>
            <a:pPr marR="0" lvl="0" rtl="0"/>
            <a:r>
              <a:rPr lang="en-US" u="none" strike="noStrike" baseline="0" dirty="0">
                <a:latin typeface="Arial" panose="020B0604020202020204" pitchFamily="34" charset="0"/>
              </a:rPr>
              <a:t>31-5 Explain why the following traumatic conditions/injuries are different in geriatric patients: falls, hip and pelvic fractures, traumatic brain injury, and cervical spine injury.</a:t>
            </a:r>
          </a:p>
          <a:p>
            <a:pPr marR="0" lvl="0" rtl="0"/>
            <a:r>
              <a:rPr lang="en-US" u="none" strike="noStrike" baseline="0" dirty="0">
                <a:latin typeface="Arial" panose="020B0604020202020204" pitchFamily="34" charset="0"/>
              </a:rPr>
              <a:t>31-6 Explain how the management of geriatric patients is different than that of other patients.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4207689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5B19D-B437-423D-A482-EC49DD64DC1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Heart</a:t>
            </a:r>
            <a:r>
              <a:rPr lang="en-US" b="1" i="0" u="none" strike="noStrike" kern="1600" dirty="0">
                <a:latin typeface="Arial" panose="020B0604020202020204" pitchFamily="34" charset="0"/>
              </a:rPr>
              <a:t> Medications: Calcium Channel Blockers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45AF838-2DC7-4F3E-A6AD-CABBF933650B}"/>
              </a:ext>
            </a:extLst>
          </p:cNvPr>
          <p:cNvSpPr>
            <a:spLocks noGrp="1"/>
          </p:cNvSpPr>
          <p:nvPr>
            <p:ph type="body" idx="1"/>
          </p:nvPr>
        </p:nvSpPr>
        <p:spPr>
          <a:xfrm>
            <a:off x="891540" y="2521527"/>
            <a:ext cx="10435590" cy="3668390"/>
          </a:xfrm>
        </p:spPr>
        <p:txBody>
          <a:bodyPr/>
          <a:lstStyle/>
          <a:p>
            <a:pPr marR="0" lvl="0" rtl="0"/>
            <a:r>
              <a:rPr lang="en-US" dirty="0"/>
              <a:t>R</a:t>
            </a:r>
            <a:r>
              <a:rPr lang="en-US" u="none" strike="noStrike" baseline="0" dirty="0">
                <a:latin typeface="Arial" panose="020B0604020202020204" pitchFamily="34" charset="0"/>
              </a:rPr>
              <a:t>educe heart rate, blood pressure, and (to a lesser degree) heart contractility</a:t>
            </a:r>
          </a:p>
          <a:p>
            <a:r>
              <a:rPr lang="en-US" dirty="0"/>
              <a:t>C</a:t>
            </a:r>
            <a:r>
              <a:rPr lang="en-US" u="none" strike="noStrike" baseline="0" dirty="0">
                <a:latin typeface="Arial" panose="020B0604020202020204" pitchFamily="34" charset="0"/>
              </a:rPr>
              <a:t>an potentially counteract the normal compensating mechanisms during stress or trauma</a:t>
            </a:r>
          </a:p>
          <a:p>
            <a:r>
              <a:rPr lang="en-US" u="none" strike="noStrike" baseline="0" dirty="0">
                <a:latin typeface="Arial" panose="020B0604020202020204" pitchFamily="34" charset="0"/>
              </a:rPr>
              <a:t>Examples:</a:t>
            </a:r>
            <a:r>
              <a:rPr lang="en-US" u="none" strike="noStrike" dirty="0">
                <a:latin typeface="Arial" panose="020B0604020202020204" pitchFamily="34" charset="0"/>
              </a:rPr>
              <a:t> </a:t>
            </a:r>
            <a:r>
              <a:rPr lang="en-US" u="none" strike="noStrike" baseline="0" dirty="0">
                <a:latin typeface="Arial" panose="020B0604020202020204" pitchFamily="34" charset="0"/>
              </a:rPr>
              <a:t>diltiazem (Cardizem), nifedipine (Procardia), verapamil (Isoptin), and amlodipine (Norvasc)</a:t>
            </a:r>
          </a:p>
        </p:txBody>
      </p:sp>
      <p:pic>
        <p:nvPicPr>
          <p:cNvPr id="4" name="Picture 3"/>
          <p:cNvPicPr>
            <a:picLocks noChangeAspect="1"/>
          </p:cNvPicPr>
          <p:nvPr/>
        </p:nvPicPr>
        <p:blipFill>
          <a:blip r:embed="rId2" cstate="print"/>
          <a:stretch>
            <a:fillRect/>
          </a:stretch>
        </p:blipFill>
        <p:spPr>
          <a:xfrm>
            <a:off x="10458246" y="838082"/>
            <a:ext cx="1359526" cy="1365622"/>
          </a:xfrm>
          <a:prstGeom prst="rect">
            <a:avLst/>
          </a:prstGeom>
        </p:spPr>
      </p:pic>
      <p:sp>
        <p:nvSpPr>
          <p:cNvPr id="5" name="TextBox 4"/>
          <p:cNvSpPr txBox="1"/>
          <p:nvPr/>
        </p:nvSpPr>
        <p:spPr>
          <a:xfrm>
            <a:off x="10454518" y="132982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1243217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04286-7EB3-4FEB-BA87-B7C9DAF4ED5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Heart</a:t>
            </a:r>
            <a:r>
              <a:rPr lang="en-US" b="1" i="0" u="none" strike="noStrike" kern="1600" dirty="0">
                <a:latin typeface="Arial" panose="020B0604020202020204" pitchFamily="34" charset="0"/>
              </a:rPr>
              <a:t> Medications: Diuretics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AE08E37-8729-4477-9679-0DD35942E353}"/>
              </a:ext>
            </a:extLst>
          </p:cNvPr>
          <p:cNvSpPr>
            <a:spLocks noGrp="1"/>
          </p:cNvSpPr>
          <p:nvPr>
            <p:ph type="body" idx="1"/>
          </p:nvPr>
        </p:nvSpPr>
        <p:spPr>
          <a:xfrm>
            <a:off x="878205" y="1872423"/>
            <a:ext cx="10435590" cy="4391155"/>
          </a:xfrm>
        </p:spPr>
        <p:txBody>
          <a:bodyPr>
            <a:normAutofit/>
          </a:bodyPr>
          <a:lstStyle/>
          <a:p>
            <a:pPr marR="0" lvl="0" rtl="0"/>
            <a:r>
              <a:rPr lang="en-US" dirty="0"/>
              <a:t>D</a:t>
            </a:r>
            <a:r>
              <a:rPr lang="en-US" u="none" strike="noStrike" baseline="0" dirty="0">
                <a:latin typeface="Arial" panose="020B0604020202020204" pitchFamily="34" charset="0"/>
              </a:rPr>
              <a:t>ecrease the volume of circulating fluid within the cardiovascular system</a:t>
            </a:r>
          </a:p>
          <a:p>
            <a:pPr lvl="1"/>
            <a:r>
              <a:rPr lang="en-US" dirty="0"/>
              <a:t>R</a:t>
            </a:r>
            <a:r>
              <a:rPr lang="en-US" u="none" strike="noStrike" baseline="0" dirty="0">
                <a:latin typeface="Arial" panose="020B0604020202020204" pitchFamily="34" charset="0"/>
              </a:rPr>
              <a:t>educes blood pressure</a:t>
            </a:r>
          </a:p>
          <a:p>
            <a:pPr lvl="1"/>
            <a:r>
              <a:rPr lang="en-US" dirty="0"/>
              <a:t>T</a:t>
            </a:r>
            <a:r>
              <a:rPr lang="en-US" u="none" strike="noStrike" baseline="0" dirty="0">
                <a:latin typeface="Arial" panose="020B0604020202020204" pitchFamily="34" charset="0"/>
              </a:rPr>
              <a:t>reats heart failure</a:t>
            </a:r>
          </a:p>
          <a:p>
            <a:pPr lvl="1"/>
            <a:r>
              <a:rPr lang="en-US" dirty="0"/>
              <a:t>H</a:t>
            </a:r>
            <a:r>
              <a:rPr lang="en-US" u="none" strike="noStrike" baseline="0" dirty="0">
                <a:latin typeface="Arial" panose="020B0604020202020204" pitchFamily="34" charset="0"/>
              </a:rPr>
              <a:t>elps with pedal edema</a:t>
            </a:r>
          </a:p>
          <a:p>
            <a:r>
              <a:rPr lang="en-US" u="none" strike="noStrike" baseline="0" dirty="0">
                <a:latin typeface="Arial" panose="020B0604020202020204" pitchFamily="34" charset="0"/>
              </a:rPr>
              <a:t>By causing the kidneys to excrete more urine, diuretics alter the body’s fluid and electrolyte balance. </a:t>
            </a:r>
          </a:p>
          <a:p>
            <a:pPr marR="0" lvl="0" rtl="0"/>
            <a:r>
              <a:rPr lang="en-US" u="none" strike="noStrike" baseline="0" dirty="0">
                <a:latin typeface="Arial" panose="020B0604020202020204" pitchFamily="34" charset="0"/>
              </a:rPr>
              <a:t>Elderly patients who take these medications are more susceptible to hypotension, dizziness, syncope, and slower heart rates and may exhibit shock faster due to a lower blood volume. </a:t>
            </a:r>
          </a:p>
          <a:p>
            <a:pPr marR="0" lvl="0" rtl="0"/>
            <a:r>
              <a:rPr lang="en-US" u="none" strike="noStrike" baseline="0" dirty="0">
                <a:latin typeface="Arial" panose="020B0604020202020204" pitchFamily="34" charset="0"/>
              </a:rPr>
              <a:t>Common diuretics include hydrochlorothiazide (HCTZ), triamterene (Dyazide), and furosemide (Lasix).</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587664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E1138-00BC-4217-A069-6B627333A22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Common Medications:</a:t>
            </a:r>
            <a:r>
              <a:rPr lang="en-US" b="1" i="0" u="none" strike="noStrike" kern="1600" dirty="0">
                <a:latin typeface="Arial" panose="020B0604020202020204" pitchFamily="34" charset="0"/>
              </a:rPr>
              <a:t> Anticoagulants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0315ABD-4388-4A59-9884-512752C73D16}"/>
              </a:ext>
            </a:extLst>
          </p:cNvPr>
          <p:cNvSpPr>
            <a:spLocks noGrp="1"/>
          </p:cNvSpPr>
          <p:nvPr>
            <p:ph type="body" idx="1"/>
          </p:nvPr>
        </p:nvSpPr>
        <p:spPr>
          <a:xfrm>
            <a:off x="878205" y="2162295"/>
            <a:ext cx="10435590" cy="4270122"/>
          </a:xfrm>
        </p:spPr>
        <p:txBody>
          <a:bodyPr/>
          <a:lstStyle/>
          <a:p>
            <a:pPr marR="0" lvl="0" rtl="0">
              <a:lnSpc>
                <a:spcPct val="120000"/>
              </a:lnSpc>
            </a:pPr>
            <a:r>
              <a:rPr lang="en-US" dirty="0"/>
              <a:t>Blood “thinners” are a</a:t>
            </a:r>
            <a:r>
              <a:rPr lang="en-US" u="none" strike="noStrike" baseline="0" dirty="0">
                <a:latin typeface="Arial" panose="020B0604020202020204" pitchFamily="34" charset="0"/>
              </a:rPr>
              <a:t>nother class of medications that deserve special attention. </a:t>
            </a:r>
          </a:p>
          <a:p>
            <a:pPr lvl="1">
              <a:lnSpc>
                <a:spcPct val="120000"/>
              </a:lnSpc>
            </a:pPr>
            <a:r>
              <a:rPr lang="en-US" dirty="0"/>
              <a:t>C</a:t>
            </a:r>
            <a:r>
              <a:rPr lang="en-US" u="none" strike="noStrike" baseline="0" dirty="0">
                <a:latin typeface="Arial" panose="020B0604020202020204" pitchFamily="34" charset="0"/>
              </a:rPr>
              <a:t>alled anticoagulants because they stop blood from coagulating</a:t>
            </a:r>
          </a:p>
          <a:p>
            <a:pPr>
              <a:lnSpc>
                <a:spcPct val="120000"/>
              </a:lnSpc>
            </a:pPr>
            <a:r>
              <a:rPr lang="en-US" dirty="0"/>
              <a:t>C</a:t>
            </a:r>
            <a:r>
              <a:rPr lang="en-US" u="none" strike="noStrike" baseline="0" dirty="0">
                <a:latin typeface="Arial" panose="020B0604020202020204" pitchFamily="34" charset="0"/>
              </a:rPr>
              <a:t>ommonly prescribed to patients with a history of mechanical heart valve replacement, an irregular heartbeat, or blood clots in the legs or lungs</a:t>
            </a:r>
            <a:endParaRPr lang="en-US" dirty="0"/>
          </a:p>
          <a:p>
            <a:pPr>
              <a:lnSpc>
                <a:spcPct val="120000"/>
              </a:lnSpc>
            </a:pPr>
            <a:r>
              <a:rPr lang="en-US" dirty="0"/>
              <a:t>C</a:t>
            </a:r>
            <a:r>
              <a:rPr lang="en-US" u="none" strike="noStrike" baseline="0" dirty="0">
                <a:latin typeface="Arial" panose="020B0604020202020204" pitchFamily="34" charset="0"/>
              </a:rPr>
              <a:t>an increase or prolong trauma-related bleeding</a:t>
            </a:r>
          </a:p>
          <a:p>
            <a:pPr lvl="1">
              <a:lnSpc>
                <a:spcPct val="120000"/>
              </a:lnSpc>
            </a:pPr>
            <a:r>
              <a:rPr lang="en-US" dirty="0"/>
              <a:t>Even a nosebleed or a traumatic brain injury could have disastrous consequences due to uncontrolled bleeding. </a:t>
            </a:r>
          </a:p>
          <a:p>
            <a:pPr lvl="1">
              <a:lnSpc>
                <a:spcPct val="120000"/>
              </a:lnSpc>
            </a:pPr>
            <a:r>
              <a:rPr lang="en-US" dirty="0"/>
              <a:t>Blunt abdominal trauma may have increased internal abdominal bleeding caused by a blood-thinning medication. </a:t>
            </a:r>
          </a:p>
          <a:p>
            <a:pPr lvl="1">
              <a:lnSpc>
                <a:spcPct val="120000"/>
              </a:lnSpc>
            </a:pP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1864115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CEDE6-9906-47B9-BECC-BD29E708A11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Medication Use in The Elderly </a:t>
            </a:r>
          </a:p>
        </p:txBody>
      </p:sp>
      <p:sp>
        <p:nvSpPr>
          <p:cNvPr id="3" name="Text Placeholder 2">
            <a:extLst>
              <a:ext uri="{FF2B5EF4-FFF2-40B4-BE49-F238E27FC236}">
                <a16:creationId xmlns:a16="http://schemas.microsoft.com/office/drawing/2014/main" xmlns="" id="{142F2A13-E16F-4A02-B5CA-A1843779EBC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Common blood thinners include warfarin (Coumadin), clopidogrel (Plavix), dabigatran (Pradaxa), apixaban (Eliquis), rivaroxaban (Xarelto), and enoxaparin (Lovenox). </a:t>
            </a:r>
          </a:p>
          <a:p>
            <a:pPr lvl="1"/>
            <a:r>
              <a:rPr lang="en-US" u="none" strike="noStrike" baseline="0" dirty="0">
                <a:latin typeface="Arial" panose="020B0604020202020204" pitchFamily="34" charset="0"/>
              </a:rPr>
              <a:t>Aspirin has blood-thinning properties also. </a:t>
            </a:r>
          </a:p>
          <a:p>
            <a:pPr lvl="1"/>
            <a:r>
              <a:rPr lang="en-US" dirty="0"/>
              <a:t>Some antibiotics and herbal supplements can affect anticoagulants, prolonging bleeding time.</a:t>
            </a:r>
            <a:endParaRPr lang="en-US" u="none" strike="noStrike" baseline="0" dirty="0">
              <a:latin typeface="Arial" panose="020B0604020202020204" pitchFamily="34" charset="0"/>
            </a:endParaRPr>
          </a:p>
          <a:p>
            <a:pPr marR="0" lvl="0" rtl="0"/>
            <a:r>
              <a:rPr lang="en-US" dirty="0"/>
              <a:t>M</a:t>
            </a:r>
            <a:r>
              <a:rPr lang="en-US" u="none" strike="noStrike" baseline="0" dirty="0">
                <a:latin typeface="Arial" panose="020B0604020202020204" pitchFamily="34" charset="0"/>
              </a:rPr>
              <a:t>any trauma systems recommend that patients on blood thinners who have any significant mechanism of injury be transported DIRECTLY to a trauma center, where the large quantities of blood products often needed by such patients are available.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31-4</a:t>
            </a:r>
          </a:p>
        </p:txBody>
      </p:sp>
    </p:spTree>
    <p:extLst>
      <p:ext uri="{BB962C8B-B14F-4D97-AF65-F5344CB8AC3E}">
        <p14:creationId xmlns:p14="http://schemas.microsoft.com/office/powerpoint/2010/main" val="4000210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0" y="2571750"/>
            <a:ext cx="12192000" cy="1165225"/>
          </a:xfrm>
        </p:spPr>
        <p:txBody>
          <a:bodyPr/>
          <a:lstStyle/>
          <a:p>
            <a:r>
              <a:rPr lang="en-US" sz="4400" dirty="0"/>
              <a:t>Trauma Considerations in Elderly Patients</a:t>
            </a:r>
          </a:p>
        </p:txBody>
      </p:sp>
    </p:spTree>
    <p:extLst>
      <p:ext uri="{BB962C8B-B14F-4D97-AF65-F5344CB8AC3E}">
        <p14:creationId xmlns:p14="http://schemas.microsoft.com/office/powerpoint/2010/main" val="25139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86379-733D-4D15-9912-BF4AB077E79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Trauma Considerations in Elderly Patients </a:t>
            </a:r>
          </a:p>
        </p:txBody>
      </p:sp>
      <p:sp>
        <p:nvSpPr>
          <p:cNvPr id="3" name="Text Placeholder 2">
            <a:extLst>
              <a:ext uri="{FF2B5EF4-FFF2-40B4-BE49-F238E27FC236}">
                <a16:creationId xmlns:a16="http://schemas.microsoft.com/office/drawing/2014/main" xmlns="" id="{0766EF77-215E-42BC-8CBB-E89E6F750D83}"/>
              </a:ext>
            </a:extLst>
          </p:cNvPr>
          <p:cNvSpPr>
            <a:spLocks noGrp="1"/>
          </p:cNvSpPr>
          <p:nvPr>
            <p:ph type="body" idx="1"/>
          </p:nvPr>
        </p:nvSpPr>
        <p:spPr/>
        <p:txBody>
          <a:bodyPr>
            <a:normAutofit/>
          </a:bodyPr>
          <a:lstStyle/>
          <a:p>
            <a:pPr marR="0" lvl="0" rtl="0"/>
            <a:r>
              <a:rPr lang="en-US" sz="2400" dirty="0"/>
              <a:t>G</a:t>
            </a:r>
            <a:r>
              <a:rPr lang="en-US" sz="2400" u="none" strike="noStrike" baseline="0" dirty="0"/>
              <a:t>eriatric patients have higher mortality rates compared with those of younger patients. </a:t>
            </a:r>
          </a:p>
          <a:p>
            <a:pPr lvl="1"/>
            <a:r>
              <a:rPr lang="en-US" sz="2400" dirty="0"/>
              <a:t>M</a:t>
            </a:r>
            <a:r>
              <a:rPr lang="en-US" sz="2400" u="none" strike="noStrike" baseline="0" dirty="0"/>
              <a:t>ortality rate of seniors from traumatic brain and spinal cord injuries</a:t>
            </a:r>
            <a:r>
              <a:rPr lang="en-US" sz="2400" u="none" strike="noStrike" dirty="0"/>
              <a:t> </a:t>
            </a:r>
            <a:r>
              <a:rPr lang="en-US" sz="2400" u="none" strike="noStrike" baseline="0" dirty="0"/>
              <a:t>is higher than that of patients younger than 65 years, and rises with age. </a:t>
            </a:r>
          </a:p>
          <a:p>
            <a:pPr lvl="1"/>
            <a:r>
              <a:rPr lang="en-US" sz="2400" u="none" strike="noStrike" baseline="0" dirty="0">
                <a:latin typeface="Arial" panose="020B0604020202020204" pitchFamily="34" charset="0"/>
              </a:rPr>
              <a:t>As an independent risk factor, age presents the greatest increase in risk for a poor outcome of trauma cases. </a:t>
            </a:r>
          </a:p>
        </p:txBody>
      </p:sp>
    </p:spTree>
    <p:extLst>
      <p:ext uri="{BB962C8B-B14F-4D97-AF65-F5344CB8AC3E}">
        <p14:creationId xmlns:p14="http://schemas.microsoft.com/office/powerpoint/2010/main" val="2930156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E3426-2A5B-4073-8E94-1683504881A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Trauma Considerations in Elderly Patients </a:t>
            </a:r>
          </a:p>
        </p:txBody>
      </p:sp>
      <p:sp>
        <p:nvSpPr>
          <p:cNvPr id="3" name="Text Placeholder 2">
            <a:extLst>
              <a:ext uri="{FF2B5EF4-FFF2-40B4-BE49-F238E27FC236}">
                <a16:creationId xmlns:a16="http://schemas.microsoft.com/office/drawing/2014/main" xmlns="" id="{8BBA873F-E849-4A2E-B929-B9831F729C3B}"/>
              </a:ext>
            </a:extLst>
          </p:cNvPr>
          <p:cNvSpPr>
            <a:spLocks noGrp="1"/>
          </p:cNvSpPr>
          <p:nvPr>
            <p:ph type="body" idx="1"/>
          </p:nvPr>
        </p:nvSpPr>
        <p:spPr/>
        <p:txBody>
          <a:bodyPr/>
          <a:lstStyle/>
          <a:p>
            <a:pPr marR="0" lvl="0" rtl="0"/>
            <a:r>
              <a:rPr lang="en-US" sz="2400" u="none" strike="noStrike" baseline="0" dirty="0">
                <a:latin typeface="Arial" panose="020B0604020202020204" pitchFamily="34" charset="0"/>
              </a:rPr>
              <a:t>Assessment of seniors can be particularly difficult. </a:t>
            </a:r>
          </a:p>
          <a:p>
            <a:pPr lvl="1"/>
            <a:r>
              <a:rPr lang="en-US" sz="2400" u="none" strike="noStrike" baseline="0" dirty="0">
                <a:latin typeface="Arial" panose="020B0604020202020204" pitchFamily="34" charset="0"/>
              </a:rPr>
              <a:t>A relatively minor complaint could be a life-threatening injury. </a:t>
            </a:r>
          </a:p>
          <a:p>
            <a:pPr lvl="1"/>
            <a:r>
              <a:rPr lang="en-US" sz="2400" dirty="0"/>
              <a:t>T</a:t>
            </a:r>
            <a:r>
              <a:rPr lang="en-US" sz="2400" u="none" strike="noStrike" baseline="0" dirty="0"/>
              <a:t>rivial mechanism of injury can lull OEC technicians into thinking that nothing is wrong with the patient. </a:t>
            </a:r>
          </a:p>
          <a:p>
            <a:pPr lvl="1"/>
            <a:r>
              <a:rPr lang="en-US" sz="2400" u="none" strike="noStrike" baseline="0" dirty="0">
                <a:latin typeface="Arial" panose="020B0604020202020204" pitchFamily="34" charset="0"/>
              </a:rPr>
              <a:t>Other factors, including underlying disease and medication use (especially “blood thinners”), must be considered in trauma.</a:t>
            </a:r>
          </a:p>
        </p:txBody>
      </p:sp>
    </p:spTree>
    <p:extLst>
      <p:ext uri="{BB962C8B-B14F-4D97-AF65-F5344CB8AC3E}">
        <p14:creationId xmlns:p14="http://schemas.microsoft.com/office/powerpoint/2010/main" val="2113318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2C613-A772-4D18-AFBB-5C4B8D42E02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Trauma Considerations:</a:t>
            </a:r>
            <a:r>
              <a:rPr lang="en-US" b="1" i="0" u="none" strike="noStrike" kern="1600" dirty="0">
                <a:latin typeface="Arial" panose="020B0604020202020204" pitchFamily="34" charset="0"/>
              </a:rPr>
              <a:t> Falls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AA9469F-DFC4-47E5-BAA4-72C3DEB0CA8F}"/>
              </a:ext>
            </a:extLst>
          </p:cNvPr>
          <p:cNvSpPr>
            <a:spLocks noGrp="1"/>
          </p:cNvSpPr>
          <p:nvPr>
            <p:ph type="body" idx="1"/>
          </p:nvPr>
        </p:nvSpPr>
        <p:spPr/>
        <p:txBody>
          <a:bodyPr>
            <a:normAutofit/>
          </a:bodyPr>
          <a:lstStyle/>
          <a:p>
            <a:r>
              <a:rPr lang="en-US" dirty="0"/>
              <a:t>H</a:t>
            </a:r>
            <a:r>
              <a:rPr lang="en-US" u="none" strike="noStrike" baseline="0" dirty="0">
                <a:latin typeface="Arial" panose="020B0604020202020204" pitchFamily="34" charset="0"/>
              </a:rPr>
              <a:t>igher incidence of inadvertent falls than other age groups </a:t>
            </a:r>
          </a:p>
          <a:p>
            <a:r>
              <a:rPr lang="en-US" u="none" strike="noStrike" baseline="0" dirty="0">
                <a:latin typeface="Arial" panose="020B0604020202020204" pitchFamily="34" charset="0"/>
              </a:rPr>
              <a:t>Among the more common serious traumatic injuries from falls are:</a:t>
            </a:r>
          </a:p>
          <a:p>
            <a:pPr lvl="1"/>
            <a:r>
              <a:rPr lang="en-US" u="none" strike="noStrike" baseline="0" dirty="0">
                <a:latin typeface="Arial" panose="020B0604020202020204" pitchFamily="34" charset="0"/>
              </a:rPr>
              <a:t>Pelvic and hip fractures</a:t>
            </a:r>
          </a:p>
          <a:p>
            <a:pPr lvl="1"/>
            <a:r>
              <a:rPr lang="en-US" u="none" strike="noStrike" baseline="0" dirty="0">
                <a:latin typeface="Arial" panose="020B0604020202020204" pitchFamily="34" charset="0"/>
              </a:rPr>
              <a:t>Traumatic brain injury</a:t>
            </a:r>
          </a:p>
          <a:p>
            <a:pPr lvl="1"/>
            <a:r>
              <a:rPr lang="en-US" u="none" strike="noStrike" baseline="0" dirty="0">
                <a:latin typeface="Arial" panose="020B0604020202020204" pitchFamily="34" charset="0"/>
              </a:rPr>
              <a:t>Rib fractures</a:t>
            </a:r>
          </a:p>
          <a:p>
            <a:pPr lvl="1"/>
            <a:r>
              <a:rPr lang="en-US" u="none" strike="noStrike" baseline="0" dirty="0">
                <a:latin typeface="Arial" panose="020B0604020202020204" pitchFamily="34" charset="0"/>
              </a:rPr>
              <a:t>Cervical spine injury</a:t>
            </a:r>
          </a:p>
          <a:p>
            <a:r>
              <a:rPr lang="en-US" u="none" strike="noStrike" baseline="0" dirty="0">
                <a:latin typeface="Arial" panose="020B0604020202020204" pitchFamily="34" charset="0"/>
              </a:rPr>
              <a:t>Falls cause 12% of all deaths in the geriatric population, both directly and indirectly.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spTree>
    <p:extLst>
      <p:ext uri="{BB962C8B-B14F-4D97-AF65-F5344CB8AC3E}">
        <p14:creationId xmlns:p14="http://schemas.microsoft.com/office/powerpoint/2010/main" val="477557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D18E2-0549-412A-B792-3018FF18E46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Trauma Considerations:</a:t>
            </a:r>
            <a:r>
              <a:rPr lang="en-US" b="1" i="0" u="none" strike="noStrike" kern="1600" dirty="0">
                <a:latin typeface="Arial" panose="020B0604020202020204" pitchFamily="34" charset="0"/>
              </a:rPr>
              <a:t> Falls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82EB356-BE71-4C4D-8294-4D83ABE3B39D}"/>
              </a:ext>
            </a:extLst>
          </p:cNvPr>
          <p:cNvSpPr>
            <a:spLocks noGrp="1"/>
          </p:cNvSpPr>
          <p:nvPr>
            <p:ph type="body" idx="1"/>
          </p:nvPr>
        </p:nvSpPr>
        <p:spPr>
          <a:xfrm>
            <a:off x="891540" y="1872423"/>
            <a:ext cx="10435590" cy="4565321"/>
          </a:xfrm>
        </p:spPr>
        <p:txBody>
          <a:bodyPr>
            <a:noAutofit/>
          </a:bodyPr>
          <a:lstStyle/>
          <a:p>
            <a:pPr marR="0" lvl="0" rtl="0"/>
            <a:r>
              <a:rPr lang="en-US" u="none" strike="noStrike" baseline="0" dirty="0">
                <a:latin typeface="Arial" panose="020B0604020202020204" pitchFamily="34" charset="0"/>
              </a:rPr>
              <a:t>Many falls are caused by an underlying medical condition that may be unknown to the patient.</a:t>
            </a:r>
          </a:p>
          <a:p>
            <a:r>
              <a:rPr lang="en-US" dirty="0"/>
              <a:t>Do </a:t>
            </a:r>
            <a:r>
              <a:rPr lang="en-US" u="none" strike="noStrike" baseline="0" dirty="0"/>
              <a:t>not automatically assume that a fall was due to clumsiness or inattentiveness. </a:t>
            </a:r>
          </a:p>
          <a:p>
            <a:r>
              <a:rPr lang="en-US" dirty="0"/>
              <a:t>M</a:t>
            </a:r>
            <a:r>
              <a:rPr lang="en-US" u="none" strike="noStrike" baseline="0" dirty="0"/>
              <a:t>ust evaluate not only the injuries related to a fall but also the potential CAUSE of the fall. </a:t>
            </a:r>
          </a:p>
          <a:p>
            <a:pPr lvl="1"/>
            <a:r>
              <a:rPr lang="en-US" dirty="0"/>
              <a:t>Example:</a:t>
            </a:r>
            <a:r>
              <a:rPr lang="en-US" u="none" strike="noStrike" baseline="0" dirty="0"/>
              <a:t> </a:t>
            </a:r>
            <a:r>
              <a:rPr lang="en-US" dirty="0"/>
              <a:t>S</a:t>
            </a:r>
            <a:r>
              <a:rPr lang="en-US" u="none" strike="noStrike" baseline="0" dirty="0"/>
              <a:t>yncopal episode </a:t>
            </a:r>
          </a:p>
          <a:p>
            <a:pPr lvl="1"/>
            <a:r>
              <a:rPr lang="en-US" u="none" strike="noStrike" baseline="0" dirty="0"/>
              <a:t>Red flags that suggest this possibility include:</a:t>
            </a:r>
          </a:p>
          <a:p>
            <a:pPr lvl="2"/>
            <a:r>
              <a:rPr lang="en-US" u="none" strike="noStrike" baseline="0" dirty="0">
                <a:latin typeface="Arial" panose="020B0604020202020204" pitchFamily="34" charset="0"/>
              </a:rPr>
              <a:t>Palpitations </a:t>
            </a:r>
          </a:p>
          <a:p>
            <a:pPr lvl="2"/>
            <a:r>
              <a:rPr lang="en-US" u="none" strike="noStrike" baseline="0" dirty="0">
                <a:latin typeface="Arial" panose="020B0604020202020204" pitchFamily="34" charset="0"/>
              </a:rPr>
              <a:t>Chest pain</a:t>
            </a:r>
          </a:p>
          <a:p>
            <a:pPr lvl="2"/>
            <a:r>
              <a:rPr lang="en-US" u="none" strike="noStrike" baseline="0" dirty="0">
                <a:latin typeface="Arial" panose="020B0604020202020204" pitchFamily="34" charset="0"/>
              </a:rPr>
              <a:t>Lightheadedness</a:t>
            </a:r>
          </a:p>
          <a:p>
            <a:pPr lvl="2"/>
            <a:r>
              <a:rPr lang="en-US" u="none" strike="noStrike" baseline="0" dirty="0">
                <a:latin typeface="Arial" panose="020B0604020202020204" pitchFamily="34" charset="0"/>
              </a:rPr>
              <a:t>Dizziness before the fall</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spTree>
    <p:extLst>
      <p:ext uri="{BB962C8B-B14F-4D97-AF65-F5344CB8AC3E}">
        <p14:creationId xmlns:p14="http://schemas.microsoft.com/office/powerpoint/2010/main" val="2264615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F60D7-ADAA-4DC5-AF43-EA0794C1370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Trauma Considerations:</a:t>
            </a:r>
            <a:r>
              <a:rPr lang="en-US" b="1" i="0" u="none" strike="noStrike" kern="1600" dirty="0"/>
              <a:t> Hip and Pelvic Fractures</a:t>
            </a:r>
            <a:endParaRPr lang="en-US" b="1" i="0" u="none" strike="noStrike" kern="1600" baseline="0" dirty="0"/>
          </a:p>
        </p:txBody>
      </p:sp>
      <p:sp>
        <p:nvSpPr>
          <p:cNvPr id="3" name="Text Placeholder 2">
            <a:extLst>
              <a:ext uri="{FF2B5EF4-FFF2-40B4-BE49-F238E27FC236}">
                <a16:creationId xmlns:a16="http://schemas.microsoft.com/office/drawing/2014/main" xmlns="" id="{C153AE14-99CA-4742-8CBB-733166A921E2}"/>
              </a:ext>
            </a:extLst>
          </p:cNvPr>
          <p:cNvSpPr>
            <a:spLocks noGrp="1"/>
          </p:cNvSpPr>
          <p:nvPr>
            <p:ph sz="half" idx="1"/>
          </p:nvPr>
        </p:nvSpPr>
        <p:spPr>
          <a:xfrm>
            <a:off x="914400" y="1461052"/>
            <a:ext cx="4855464" cy="4729436"/>
          </a:xfrm>
        </p:spPr>
        <p:txBody>
          <a:bodyPr>
            <a:normAutofit fontScale="92500"/>
          </a:bodyPr>
          <a:lstStyle/>
          <a:p>
            <a:r>
              <a:rPr lang="en-US" sz="2400" u="none" strike="noStrike" baseline="0" dirty="0"/>
              <a:t>Fractures to the hips and pelvis are common among elderly patients.</a:t>
            </a:r>
          </a:p>
          <a:p>
            <a:pPr lvl="0"/>
            <a:r>
              <a:rPr lang="en-US" sz="2400" dirty="0"/>
              <a:t>Osteoporosis makes elderly patients more susceptible to these fractures. </a:t>
            </a:r>
          </a:p>
          <a:p>
            <a:pPr lvl="0"/>
            <a:r>
              <a:rPr lang="en-US" sz="2400" dirty="0"/>
              <a:t>Common MOIs are:</a:t>
            </a:r>
          </a:p>
          <a:p>
            <a:pPr lvl="1"/>
            <a:r>
              <a:rPr lang="en-US" sz="2200" dirty="0"/>
              <a:t>Trips and falls</a:t>
            </a:r>
          </a:p>
          <a:p>
            <a:pPr lvl="1"/>
            <a:r>
              <a:rPr lang="en-US" sz="2200" dirty="0"/>
              <a:t>Low-speed collisions</a:t>
            </a:r>
          </a:p>
          <a:p>
            <a:pPr lvl="1"/>
            <a:r>
              <a:rPr lang="en-US" sz="2200" dirty="0"/>
              <a:t>Bicycle crashes</a:t>
            </a:r>
          </a:p>
          <a:p>
            <a:pPr lvl="1"/>
            <a:r>
              <a:rPr lang="en-US" sz="2200" dirty="0"/>
              <a:t>Equestrian and snow sports mishaps</a:t>
            </a:r>
          </a:p>
          <a:p>
            <a:pPr lvl="1"/>
            <a:r>
              <a:rPr lang="en-US" sz="2200" dirty="0"/>
              <a:t>Other forms of blunt trauma</a:t>
            </a:r>
          </a:p>
          <a:p>
            <a:endParaRPr lang="en-US" sz="24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TextBox 5"/>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pic>
        <p:nvPicPr>
          <p:cNvPr id="5122" name="Picture 2" descr="Illustration shows a femoral neck fracture or fractured hip. There is a break at the neck of the femur and the head of the femur separated from the greater and lesser trocha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656" y="1670554"/>
            <a:ext cx="3781152" cy="331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Geriatric</a:t>
            </a:r>
          </a:p>
          <a:p>
            <a:r>
              <a:rPr lang="en-US" dirty="0"/>
              <a:t>Kyphosis</a:t>
            </a:r>
          </a:p>
          <a:p>
            <a:r>
              <a:rPr lang="en-US" dirty="0"/>
              <a:t>Lordosis</a:t>
            </a:r>
          </a:p>
          <a:p>
            <a:r>
              <a:rPr lang="en-US" dirty="0"/>
              <a:t>Osteoporosis</a:t>
            </a:r>
          </a:p>
          <a:p>
            <a:r>
              <a:rPr lang="en-US" dirty="0"/>
              <a:t>Polypharmacy</a:t>
            </a:r>
          </a:p>
          <a:p>
            <a:r>
              <a:rPr lang="en-US" dirty="0"/>
              <a:t>Scoliosis</a:t>
            </a:r>
          </a:p>
          <a:p>
            <a:r>
              <a:rPr lang="en-US" dirty="0"/>
              <a:t>Vital capacity</a:t>
            </a:r>
          </a:p>
        </p:txBody>
      </p:sp>
    </p:spTree>
    <p:extLst>
      <p:ext uri="{BB962C8B-B14F-4D97-AF65-F5344CB8AC3E}">
        <p14:creationId xmlns:p14="http://schemas.microsoft.com/office/powerpoint/2010/main" val="1454732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F60D7-ADAA-4DC5-AF43-EA0794C1370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Trauma Considerations:</a:t>
            </a:r>
            <a:r>
              <a:rPr lang="en-US" b="1" i="0" u="none" strike="noStrike" kern="1600" dirty="0">
                <a:latin typeface="Arial" panose="020B0604020202020204" pitchFamily="34" charset="0"/>
              </a:rPr>
              <a:t> Hip and Pelvic Fractures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153AE14-99CA-4742-8CBB-733166A921E2}"/>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Older patients have more bleeding complications from hip and pelvic fractures. </a:t>
            </a:r>
          </a:p>
          <a:p>
            <a:pPr marR="0" lvl="0" rtl="0"/>
            <a:r>
              <a:rPr lang="en-US" u="none" strike="noStrike" baseline="0" dirty="0">
                <a:latin typeface="Arial" panose="020B0604020202020204" pitchFamily="34" charset="0"/>
              </a:rPr>
              <a:t>Hip or pelvic fracture must be considered when evaluating hypotensive geriatric patients who have an altered mental status in the absence of obvious evidence of external bleeding, chest or abdominal trauma, or other long-bone fractures.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spTree>
    <p:extLst>
      <p:ext uri="{BB962C8B-B14F-4D97-AF65-F5344CB8AC3E}">
        <p14:creationId xmlns:p14="http://schemas.microsoft.com/office/powerpoint/2010/main" val="3519294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1911-D27F-4D9F-BF73-7BF3EC11DB09}"/>
              </a:ext>
            </a:extLst>
          </p:cNvPr>
          <p:cNvSpPr>
            <a:spLocks noGrp="1"/>
          </p:cNvSpPr>
          <p:nvPr>
            <p:ph type="title"/>
          </p:nvPr>
        </p:nvSpPr>
        <p:spPr/>
        <p:txBody>
          <a:bodyPr/>
          <a:lstStyle/>
          <a:p>
            <a:r>
              <a:rPr lang="en-US" kern="1600" dirty="0"/>
              <a:t>Trauma Considerations: Traumatic Brain Injury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7E5332D-2A49-492C-A18C-576CDDDE47AD}"/>
              </a:ext>
            </a:extLst>
          </p:cNvPr>
          <p:cNvSpPr>
            <a:spLocks noGrp="1"/>
          </p:cNvSpPr>
          <p:nvPr>
            <p:ph type="body" idx="1"/>
          </p:nvPr>
        </p:nvSpPr>
        <p:spPr/>
        <p:txBody>
          <a:bodyPr>
            <a:normAutofit lnSpcReduction="10000"/>
          </a:bodyPr>
          <a:lstStyle/>
          <a:p>
            <a:r>
              <a:rPr lang="en-US" u="none" strike="noStrike" baseline="0" dirty="0">
                <a:latin typeface="Arial" panose="020B0604020202020204" pitchFamily="34" charset="0"/>
              </a:rPr>
              <a:t>Two major age-related changes put geriatric patients at greater risk of traumatic brain injury: </a:t>
            </a:r>
          </a:p>
          <a:p>
            <a:pPr marL="914400" lvl="1" indent="-457200">
              <a:buFont typeface="+mj-lt"/>
              <a:buAutoNum type="arabicPeriod"/>
            </a:pPr>
            <a:r>
              <a:rPr lang="en-US" u="none" strike="noStrike" baseline="0" dirty="0">
                <a:latin typeface="Arial" panose="020B0604020202020204" pitchFamily="34" charset="0"/>
              </a:rPr>
              <a:t>The dura mater (lining around the brain) becomes more adherent to the skull.</a:t>
            </a:r>
          </a:p>
          <a:p>
            <a:pPr marL="914400" lvl="1" indent="-457200">
              <a:buFont typeface="+mj-lt"/>
              <a:buAutoNum type="arabicPeriod"/>
            </a:pPr>
            <a:r>
              <a:rPr lang="en-US" u="none" strike="noStrike" baseline="0" dirty="0">
                <a:latin typeface="Arial" panose="020B0604020202020204" pitchFamily="34" charset="0"/>
              </a:rPr>
              <a:t>The brain shrinks in size.</a:t>
            </a:r>
          </a:p>
          <a:p>
            <a:pPr lvl="1"/>
            <a:r>
              <a:rPr lang="en-US" dirty="0"/>
              <a:t>C</a:t>
            </a:r>
            <a:r>
              <a:rPr lang="en-US" u="none" strike="noStrike" baseline="0" dirty="0">
                <a:latin typeface="Arial" panose="020B0604020202020204" pitchFamily="34" charset="0"/>
              </a:rPr>
              <a:t>ombination of these two changes increases the space between the outside of the brain and the inside of the skull, allowing for more brain movement within the skull. </a:t>
            </a:r>
          </a:p>
          <a:p>
            <a:pPr marR="0" lvl="0" rtl="0"/>
            <a:r>
              <a:rPr lang="en-US" u="none" strike="noStrike" baseline="0" dirty="0">
                <a:latin typeface="Arial" panose="020B0604020202020204" pitchFamily="34" charset="0"/>
              </a:rPr>
              <a:t>Deceleration head trauma can cause brain injury. </a:t>
            </a:r>
          </a:p>
          <a:p>
            <a:pPr marR="0" lvl="0" rtl="0"/>
            <a:r>
              <a:rPr lang="en-US" dirty="0"/>
              <a:t>U</a:t>
            </a:r>
            <a:r>
              <a:rPr lang="en-US" u="none" strike="noStrike" baseline="0" dirty="0">
                <a:latin typeface="Arial" panose="020B0604020202020204" pitchFamily="34" charset="0"/>
              </a:rPr>
              <a:t>se of warfarin or other blood-thinning medications and the presence of chronic medical conditions dramatically increase the risk of bleeding within the skull. </a:t>
            </a:r>
          </a:p>
          <a:p>
            <a:pPr lvl="1"/>
            <a:r>
              <a:rPr lang="en-US" dirty="0"/>
              <a:t>W</a:t>
            </a:r>
            <a:r>
              <a:rPr lang="en-US" u="none" strike="noStrike" baseline="0" dirty="0">
                <a:latin typeface="Arial" panose="020B0604020202020204" pitchFamily="34" charset="0"/>
              </a:rPr>
              <a:t>hy an older person who experiences apparently minor head trauma may have a severe traumatic brain injury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spTree>
    <p:extLst>
      <p:ext uri="{BB962C8B-B14F-4D97-AF65-F5344CB8AC3E}">
        <p14:creationId xmlns:p14="http://schemas.microsoft.com/office/powerpoint/2010/main" val="3793357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FF1C8-46AC-41BB-BEC7-5AD429712B5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Trauma Considerations:</a:t>
            </a:r>
            <a:r>
              <a:rPr lang="en-US" b="1" i="0" u="none" strike="noStrike" kern="1600" dirty="0">
                <a:latin typeface="Arial" panose="020B0604020202020204" pitchFamily="34" charset="0"/>
              </a:rPr>
              <a:t> Traumatic Brain Injury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34F7E30-DEC5-4978-8A00-669D219781D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The typical symptoms associated with traumatic brain injuries may not be readily apparent in geriatric patients. </a:t>
            </a:r>
          </a:p>
          <a:p>
            <a:r>
              <a:rPr lang="en-US" u="none" strike="noStrike" baseline="0" dirty="0">
                <a:latin typeface="Arial" panose="020B0604020202020204" pitchFamily="34" charset="0"/>
              </a:rPr>
              <a:t>Maintain a high level of suspicion of brain injury in any geriatric patient who has suffered a head injury</a:t>
            </a:r>
            <a:r>
              <a:rPr lang="en-US" dirty="0"/>
              <a:t>.</a:t>
            </a:r>
            <a:endParaRPr lang="en-US" u="none" strike="noStrike" baseline="0" dirty="0">
              <a:latin typeface="Arial" panose="020B0604020202020204" pitchFamily="34" charset="0"/>
            </a:endParaRPr>
          </a:p>
          <a:p>
            <a:r>
              <a:rPr lang="en-US" dirty="0"/>
              <a:t>P</a:t>
            </a:r>
            <a:r>
              <a:rPr lang="en-US" u="none" strike="noStrike" baseline="0" dirty="0">
                <a:latin typeface="Arial" panose="020B0604020202020204" pitchFamily="34" charset="0"/>
              </a:rPr>
              <a:t>ay especially close attention to any changes in the patient’s level of responsiveness.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spTree>
    <p:extLst>
      <p:ext uri="{BB962C8B-B14F-4D97-AF65-F5344CB8AC3E}">
        <p14:creationId xmlns:p14="http://schemas.microsoft.com/office/powerpoint/2010/main" val="1520031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ADD4A-1B28-4DC5-8ED9-B2E99787066E}"/>
              </a:ext>
            </a:extLst>
          </p:cNvPr>
          <p:cNvSpPr>
            <a:spLocks noGrp="1"/>
          </p:cNvSpPr>
          <p:nvPr>
            <p:ph type="title"/>
          </p:nvPr>
        </p:nvSpPr>
        <p:spPr/>
        <p:txBody>
          <a:bodyPr/>
          <a:lstStyle/>
          <a:p>
            <a:pPr marR="0" rtl="0"/>
            <a:r>
              <a:rPr lang="en-US" u="none" strike="noStrike" kern="1600" baseline="0" dirty="0">
                <a:latin typeface="Arial" panose="020B0604020202020204" pitchFamily="34" charset="0"/>
              </a:rPr>
              <a:t>Trauma Considerations:</a:t>
            </a:r>
            <a:r>
              <a:rPr lang="en-US" u="none" strike="noStrike" kern="1600" dirty="0">
                <a:latin typeface="Arial" panose="020B0604020202020204" pitchFamily="34" charset="0"/>
              </a:rPr>
              <a:t> Cervical Spine Injury</a:t>
            </a:r>
            <a:endParaRPr lang="en-US"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4ADF2B2-D51C-418A-939D-1E17D451FF2F}"/>
              </a:ext>
            </a:extLst>
          </p:cNvPr>
          <p:cNvSpPr>
            <a:spLocks noGrp="1"/>
          </p:cNvSpPr>
          <p:nvPr>
            <p:ph type="body" idx="1"/>
          </p:nvPr>
        </p:nvSpPr>
        <p:spPr>
          <a:xfrm>
            <a:off x="891540" y="1872424"/>
            <a:ext cx="10435590" cy="4317494"/>
          </a:xfrm>
        </p:spPr>
        <p:txBody>
          <a:bodyPr>
            <a:normAutofit/>
          </a:bodyPr>
          <a:lstStyle/>
          <a:p>
            <a:r>
              <a:rPr lang="en-US" u="none" strike="noStrike" baseline="0" dirty="0">
                <a:latin typeface="Arial" panose="020B0604020202020204" pitchFamily="34" charset="0"/>
              </a:rPr>
              <a:t>Significant injuries to the cervical spine deserve special consideration among seniors because fracture patterns tend to:</a:t>
            </a:r>
          </a:p>
          <a:p>
            <a:pPr lvl="1"/>
            <a:r>
              <a:rPr lang="en-US" u="none" strike="noStrike" baseline="0" dirty="0">
                <a:latin typeface="Arial" panose="020B0604020202020204" pitchFamily="34" charset="0"/>
              </a:rPr>
              <a:t>Involve more than one level of the spine</a:t>
            </a:r>
          </a:p>
          <a:p>
            <a:pPr lvl="1"/>
            <a:r>
              <a:rPr lang="en-US" u="none" strike="noStrike" baseline="0" dirty="0">
                <a:latin typeface="Arial" panose="020B0604020202020204" pitchFamily="34" charset="0"/>
              </a:rPr>
              <a:t>Are frequently unstable</a:t>
            </a:r>
          </a:p>
          <a:p>
            <a:pPr lvl="1"/>
            <a:r>
              <a:rPr lang="en-US" u="none" strike="noStrike" baseline="0" dirty="0">
                <a:latin typeface="Arial" panose="020B0604020202020204" pitchFamily="34" charset="0"/>
              </a:rPr>
              <a:t>Often accompany head trauma</a:t>
            </a:r>
          </a:p>
          <a:p>
            <a:r>
              <a:rPr lang="en-US" dirty="0"/>
              <a:t>H</a:t>
            </a:r>
            <a:r>
              <a:rPr lang="en-US" u="none" strike="noStrike" baseline="0" dirty="0">
                <a:latin typeface="Arial" panose="020B0604020202020204" pitchFamily="34" charset="0"/>
              </a:rPr>
              <a:t>igh cervical injuries at the C1 to C2 region</a:t>
            </a:r>
            <a:r>
              <a:rPr lang="en-US" u="none" strike="noStrike" dirty="0">
                <a:latin typeface="Arial" panose="020B0604020202020204" pitchFamily="34" charset="0"/>
              </a:rPr>
              <a:t> as a result of:</a:t>
            </a:r>
          </a:p>
          <a:p>
            <a:pPr lvl="1"/>
            <a:r>
              <a:rPr lang="en-US" dirty="0"/>
              <a:t>Weakened neck muscles</a:t>
            </a:r>
          </a:p>
          <a:p>
            <a:pPr lvl="1"/>
            <a:r>
              <a:rPr lang="en-US" dirty="0"/>
              <a:t>Osteoporosis</a:t>
            </a:r>
            <a:endParaRPr lang="en-US" u="none" strike="noStrike" baseline="0" dirty="0">
              <a:latin typeface="Arial" panose="020B0604020202020204" pitchFamily="34" charset="0"/>
            </a:endParaRPr>
          </a:p>
          <a:p>
            <a:r>
              <a:rPr lang="en-US" u="none" strike="noStrike" baseline="0" dirty="0">
                <a:latin typeface="Arial" panose="020B0604020202020204" pitchFamily="34" charset="0"/>
              </a:rPr>
              <a:t>Devastating cervical spine injury and paralysis in geriatric patients from:</a:t>
            </a:r>
          </a:p>
          <a:p>
            <a:pPr lvl="1"/>
            <a:r>
              <a:rPr lang="en-US" u="none" strike="noStrike" baseline="0" dirty="0">
                <a:latin typeface="Arial" panose="020B0604020202020204" pitchFamily="34" charset="0"/>
              </a:rPr>
              <a:t>Trauma during skiing or biking </a:t>
            </a:r>
          </a:p>
          <a:p>
            <a:pPr lvl="1"/>
            <a:r>
              <a:rPr lang="en-US" u="none" strike="noStrike" baseline="0" dirty="0">
                <a:latin typeface="Arial" panose="020B0604020202020204" pitchFamily="34" charset="0"/>
              </a:rPr>
              <a:t>Also from simply falling from a standing or seated position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31-5</a:t>
            </a:r>
          </a:p>
        </p:txBody>
      </p:sp>
    </p:spTree>
    <p:extLst>
      <p:ext uri="{BB962C8B-B14F-4D97-AF65-F5344CB8AC3E}">
        <p14:creationId xmlns:p14="http://schemas.microsoft.com/office/powerpoint/2010/main" val="1556903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0145" y="2571750"/>
            <a:ext cx="11665527" cy="1165225"/>
          </a:xfrm>
        </p:spPr>
        <p:txBody>
          <a:bodyPr/>
          <a:lstStyle/>
          <a:p>
            <a:r>
              <a:rPr lang="en-US" dirty="0"/>
              <a:t>Communicating with Elderly Patients</a:t>
            </a:r>
          </a:p>
        </p:txBody>
      </p:sp>
    </p:spTree>
    <p:extLst>
      <p:ext uri="{BB962C8B-B14F-4D97-AF65-F5344CB8AC3E}">
        <p14:creationId xmlns:p14="http://schemas.microsoft.com/office/powerpoint/2010/main" val="212319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1006E-3C78-4F76-934D-B2B4155D771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Communicating with Elderly Patients </a:t>
            </a:r>
          </a:p>
        </p:txBody>
      </p:sp>
      <p:sp>
        <p:nvSpPr>
          <p:cNvPr id="3" name="Text Placeholder 2">
            <a:extLst>
              <a:ext uri="{FF2B5EF4-FFF2-40B4-BE49-F238E27FC236}">
                <a16:creationId xmlns:a16="http://schemas.microsoft.com/office/drawing/2014/main" xmlns="" id="{9F6CE4EC-424B-4E6C-BC14-2B7154E57BAE}"/>
              </a:ext>
            </a:extLst>
          </p:cNvPr>
          <p:cNvSpPr>
            <a:spLocks noGrp="1"/>
          </p:cNvSpPr>
          <p:nvPr>
            <p:ph sz="half" idx="1"/>
          </p:nvPr>
        </p:nvSpPr>
        <p:spPr>
          <a:xfrm>
            <a:off x="460219" y="1582084"/>
            <a:ext cx="6693189" cy="5275916"/>
          </a:xfrm>
        </p:spPr>
        <p:txBody>
          <a:bodyPr>
            <a:normAutofit fontScale="25000" lnSpcReduction="20000"/>
          </a:bodyPr>
          <a:lstStyle/>
          <a:p>
            <a:pPr>
              <a:lnSpc>
                <a:spcPct val="110000"/>
              </a:lnSpc>
            </a:pPr>
            <a:r>
              <a:rPr lang="en-US" sz="8800" u="none" strike="noStrike" baseline="0" dirty="0"/>
              <a:t>Always show the utmost respect for elderly patients.</a:t>
            </a:r>
          </a:p>
          <a:p>
            <a:pPr lvl="0">
              <a:lnSpc>
                <a:spcPct val="110000"/>
              </a:lnSpc>
            </a:pPr>
            <a:r>
              <a:rPr lang="en-US" sz="8800" dirty="0"/>
              <a:t>Eliminate distractions such as music or other loud noises.</a:t>
            </a:r>
          </a:p>
          <a:p>
            <a:pPr>
              <a:lnSpc>
                <a:spcPct val="110000"/>
              </a:lnSpc>
            </a:pPr>
            <a:r>
              <a:rPr lang="en-US" sz="8800" dirty="0"/>
              <a:t>Place yourself at the patient’s level and maintain eye contact. </a:t>
            </a:r>
          </a:p>
          <a:p>
            <a:pPr>
              <a:lnSpc>
                <a:spcPct val="110000"/>
              </a:lnSpc>
            </a:pPr>
            <a:r>
              <a:rPr lang="en-US" sz="8800" dirty="0"/>
              <a:t>Do not assume that all elderly patients are hard of hearing; use a normal speaking voice. </a:t>
            </a:r>
          </a:p>
          <a:p>
            <a:pPr lvl="1">
              <a:lnSpc>
                <a:spcPct val="110000"/>
              </a:lnSpc>
            </a:pPr>
            <a:r>
              <a:rPr lang="en-US" sz="8000" dirty="0"/>
              <a:t>If it becomes evident that the patient cannot hear you, increase the volume of your voice slightly and slow your speech until the patient can hear you.</a:t>
            </a:r>
          </a:p>
          <a:p>
            <a:pPr lvl="1">
              <a:lnSpc>
                <a:spcPct val="110000"/>
              </a:lnSpc>
            </a:pPr>
            <a:r>
              <a:rPr lang="en-US" sz="8000" dirty="0"/>
              <a:t>Speaking in a lower pitch may help the patient hear you better. </a:t>
            </a:r>
          </a:p>
          <a:p>
            <a:pPr lvl="1">
              <a:lnSpc>
                <a:spcPct val="110000"/>
              </a:lnSpc>
            </a:pPr>
            <a:r>
              <a:rPr lang="en-US" sz="8000" dirty="0"/>
              <a:t>Consider asking if the patient has one ear that hears better than the other.</a:t>
            </a:r>
          </a:p>
          <a:p>
            <a:pPr>
              <a:lnSpc>
                <a:spcPct val="110000"/>
              </a:lnSpc>
            </a:pPr>
            <a:endParaRPr lang="en-US" sz="24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TextBox 5"/>
          <p:cNvSpPr txBox="1"/>
          <p:nvPr/>
        </p:nvSpPr>
        <p:spPr>
          <a:xfrm>
            <a:off x="10472990" y="796673"/>
            <a:ext cx="1366982" cy="400110"/>
          </a:xfrm>
          <a:prstGeom prst="rect">
            <a:avLst/>
          </a:prstGeom>
          <a:noFill/>
        </p:spPr>
        <p:txBody>
          <a:bodyPr wrap="square" rtlCol="0">
            <a:spAutoFit/>
          </a:bodyPr>
          <a:lstStyle/>
          <a:p>
            <a:pPr algn="ctr"/>
            <a:r>
              <a:rPr lang="en-US" sz="2000" b="1" dirty="0"/>
              <a:t>31-2</a:t>
            </a:r>
          </a:p>
        </p:txBody>
      </p:sp>
      <p:pic>
        <p:nvPicPr>
          <p:cNvPr id="6146" name="Picture 2" descr="Photo shows an elderly patient conversing with an elderly O E C technician seated at his beds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294" y="2160087"/>
            <a:ext cx="3666188" cy="272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63ED3-88FD-4C1F-B8A3-79FE1E1B7A91}"/>
              </a:ext>
            </a:extLst>
          </p:cNvPr>
          <p:cNvSpPr>
            <a:spLocks noGrp="1"/>
          </p:cNvSpPr>
          <p:nvPr>
            <p:ph type="title"/>
          </p:nvPr>
        </p:nvSpPr>
        <p:spPr/>
        <p:txBody>
          <a:bodyPr/>
          <a:lstStyle/>
          <a:p>
            <a:r>
              <a:rPr lang="en-US" kern="1600" dirty="0"/>
              <a:t>Communicating with Elderly Patients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3951CC3-6E88-4244-A909-5D9A94D25EB8}"/>
              </a:ext>
            </a:extLst>
          </p:cNvPr>
          <p:cNvSpPr>
            <a:spLocks noGrp="1"/>
          </p:cNvSpPr>
          <p:nvPr>
            <p:ph type="body" idx="1"/>
          </p:nvPr>
        </p:nvSpPr>
        <p:spPr/>
        <p:txBody>
          <a:bodyPr>
            <a:normAutofit/>
          </a:bodyPr>
          <a:lstStyle/>
          <a:p>
            <a:pPr marR="0" lvl="0" rtl="0"/>
            <a:r>
              <a:rPr lang="en-US" sz="2400" u="none" strike="noStrike" baseline="0" dirty="0">
                <a:latin typeface="Arial" panose="020B0604020202020204" pitchFamily="34" charset="0"/>
              </a:rPr>
              <a:t>Independence is very important to seniors. </a:t>
            </a:r>
          </a:p>
          <a:p>
            <a:r>
              <a:rPr lang="en-US" sz="2400" u="none" strike="noStrike" baseline="0" dirty="0">
                <a:latin typeface="Arial" panose="020B0604020202020204" pitchFamily="34" charset="0"/>
              </a:rPr>
              <a:t>Allow elderly patients to remain in control of their bodies.</a:t>
            </a:r>
          </a:p>
          <a:p>
            <a:pPr lvl="1"/>
            <a:r>
              <a:rPr lang="en-US" sz="2400" dirty="0"/>
              <a:t>O</a:t>
            </a:r>
            <a:r>
              <a:rPr lang="en-US" sz="2400" u="none" strike="noStrike" baseline="0" dirty="0"/>
              <a:t>btain their consent before assessing or treating them. </a:t>
            </a:r>
          </a:p>
          <a:p>
            <a:r>
              <a:rPr lang="en-US" sz="2400" dirty="0"/>
              <a:t>A</a:t>
            </a:r>
            <a:r>
              <a:rPr lang="en-US" sz="2400" u="none" strike="noStrike" baseline="0" dirty="0"/>
              <a:t>lways use “Mr.,” “Mrs.,” or “Ms.” followed by their last name.</a:t>
            </a:r>
          </a:p>
          <a:p>
            <a:pPr lvl="1"/>
            <a:r>
              <a:rPr lang="en-US" sz="2400" u="none" strike="noStrike" baseline="0" dirty="0">
                <a:latin typeface="Arial" panose="020B0604020202020204" pitchFamily="34" charset="0"/>
              </a:rPr>
              <a:t>Avoid using a nickname or a first name unless the patient requests it. </a:t>
            </a:r>
          </a:p>
          <a:p>
            <a:pPr lvl="1"/>
            <a:r>
              <a:rPr lang="en-US" sz="2400" dirty="0"/>
              <a:t>I</a:t>
            </a:r>
            <a:r>
              <a:rPr lang="en-US" sz="2400" u="none" strike="noStrike" baseline="0" dirty="0"/>
              <a:t>nteraction may take on a more casual tone, but you should not be the one to initiate.</a:t>
            </a:r>
          </a:p>
          <a:p>
            <a:pPr lvl="1"/>
            <a:r>
              <a:rPr lang="en-US" sz="2400" u="none" strike="noStrike" baseline="0" dirty="0">
                <a:latin typeface="Arial" panose="020B0604020202020204" pitchFamily="34" charset="0"/>
              </a:rPr>
              <a:t>Also avoid terms such as “hon” or “sweetie.”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31-2</a:t>
            </a:r>
          </a:p>
        </p:txBody>
      </p:sp>
    </p:spTree>
    <p:extLst>
      <p:ext uri="{BB962C8B-B14F-4D97-AF65-F5344CB8AC3E}">
        <p14:creationId xmlns:p14="http://schemas.microsoft.com/office/powerpoint/2010/main" val="939759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81841-3902-43CC-B167-4EB518D1A5DB}"/>
              </a:ext>
            </a:extLst>
          </p:cNvPr>
          <p:cNvSpPr>
            <a:spLocks noGrp="1"/>
          </p:cNvSpPr>
          <p:nvPr>
            <p:ph type="title"/>
          </p:nvPr>
        </p:nvSpPr>
        <p:spPr/>
        <p:txBody>
          <a:bodyPr/>
          <a:lstStyle/>
          <a:p>
            <a:r>
              <a:rPr lang="en-US" kern="1600" dirty="0"/>
              <a:t>Communicating with Elderly Patients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03A72FD-A99B-467F-8947-56538CACBA89}"/>
              </a:ext>
            </a:extLst>
          </p:cNvPr>
          <p:cNvSpPr>
            <a:spLocks noGrp="1"/>
          </p:cNvSpPr>
          <p:nvPr>
            <p:ph type="body" idx="1"/>
          </p:nvPr>
        </p:nvSpPr>
        <p:spPr>
          <a:xfrm>
            <a:off x="878205" y="2563922"/>
            <a:ext cx="10435590" cy="3986213"/>
          </a:xfrm>
        </p:spPr>
        <p:txBody>
          <a:bodyPr>
            <a:normAutofit/>
          </a:bodyPr>
          <a:lstStyle/>
          <a:p>
            <a:pPr marR="0" lvl="0" rtl="0"/>
            <a:r>
              <a:rPr lang="en-US" sz="2400" u="none" strike="noStrike" baseline="0" dirty="0">
                <a:latin typeface="Arial" panose="020B0604020202020204" pitchFamily="34" charset="0"/>
              </a:rPr>
              <a:t>Be clear and purposeful in your conversations with patients. </a:t>
            </a:r>
          </a:p>
          <a:p>
            <a:pPr lvl="1"/>
            <a:r>
              <a:rPr lang="en-US" sz="2400" u="none" strike="noStrike" baseline="0" dirty="0">
                <a:latin typeface="Arial" panose="020B0604020202020204" pitchFamily="34" charset="0"/>
              </a:rPr>
              <a:t>Speak directly to the patient. </a:t>
            </a:r>
          </a:p>
          <a:p>
            <a:pPr marR="0" lvl="0" rtl="0"/>
            <a:r>
              <a:rPr lang="en-US" sz="2400" u="none" strike="noStrike" baseline="0" dirty="0">
                <a:latin typeface="Arial" panose="020B0604020202020204" pitchFamily="34" charset="0"/>
              </a:rPr>
              <a:t>Do not direct your questions to a patient’s family or friends as if the patient were not there. </a:t>
            </a:r>
          </a:p>
          <a:p>
            <a:pPr lvl="1"/>
            <a:r>
              <a:rPr lang="en-US" sz="2400" u="none" strike="noStrike" baseline="0" dirty="0">
                <a:latin typeface="Arial" panose="020B0604020202020204" pitchFamily="34" charset="0"/>
              </a:rPr>
              <a:t> If a patient is unable to speak or comprehend and family or friends are present, designate one person to speak on the patient’s behalf.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31-2</a:t>
            </a:r>
          </a:p>
        </p:txBody>
      </p:sp>
    </p:spTree>
    <p:extLst>
      <p:ext uri="{BB962C8B-B14F-4D97-AF65-F5344CB8AC3E}">
        <p14:creationId xmlns:p14="http://schemas.microsoft.com/office/powerpoint/2010/main" val="3957056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CDFF3-9810-40A6-A705-F975F8DEFAAA}"/>
              </a:ext>
            </a:extLst>
          </p:cNvPr>
          <p:cNvSpPr>
            <a:spLocks noGrp="1"/>
          </p:cNvSpPr>
          <p:nvPr>
            <p:ph type="title"/>
          </p:nvPr>
        </p:nvSpPr>
        <p:spPr/>
        <p:txBody>
          <a:bodyPr/>
          <a:lstStyle/>
          <a:p>
            <a:r>
              <a:rPr lang="en-US" kern="1600" dirty="0"/>
              <a:t>Communicating with Elderly Patients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E91194F-664B-41F8-B8D9-269A08FC7ED5}"/>
              </a:ext>
            </a:extLst>
          </p:cNvPr>
          <p:cNvSpPr>
            <a:spLocks noGrp="1"/>
          </p:cNvSpPr>
          <p:nvPr>
            <p:ph type="body" idx="1"/>
          </p:nvPr>
        </p:nvSpPr>
        <p:spPr>
          <a:xfrm>
            <a:off x="891540" y="2632364"/>
            <a:ext cx="10435590" cy="3557553"/>
          </a:xfrm>
        </p:spPr>
        <p:txBody>
          <a:bodyPr/>
          <a:lstStyle/>
          <a:p>
            <a:pPr marR="0" lvl="0" rtl="0"/>
            <a:r>
              <a:rPr lang="en-US" sz="2400" u="none" strike="noStrike" baseline="0" dirty="0">
                <a:latin typeface="Arial" panose="020B0604020202020204" pitchFamily="34" charset="0"/>
              </a:rPr>
              <a:t>When obtaining a history, ask questions that are easy to answer, not open-ended questions. </a:t>
            </a:r>
          </a:p>
          <a:p>
            <a:pPr lvl="1"/>
            <a:r>
              <a:rPr lang="en-US" sz="2400" u="none" strike="noStrike" baseline="0" dirty="0">
                <a:latin typeface="Arial" panose="020B0604020202020204" pitchFamily="34" charset="0"/>
              </a:rPr>
              <a:t>Patients may struggle to provide a prompt, focused answer to open-ended requests. </a:t>
            </a:r>
          </a:p>
          <a:p>
            <a:pPr marR="0" lvl="0" rtl="0"/>
            <a:r>
              <a:rPr lang="en-US" sz="2400" u="none" strike="noStrike" baseline="0" dirty="0">
                <a:latin typeface="Arial" panose="020B0604020202020204" pitchFamily="34" charset="0"/>
              </a:rPr>
              <a:t>Closed-ended questions can be answered easily and are useful for clarifying specific points or obtaining specific information.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31-2</a:t>
            </a:r>
          </a:p>
        </p:txBody>
      </p:sp>
    </p:spTree>
    <p:extLst>
      <p:ext uri="{BB962C8B-B14F-4D97-AF65-F5344CB8AC3E}">
        <p14:creationId xmlns:p14="http://schemas.microsoft.com/office/powerpoint/2010/main" val="1995748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2488C-D067-4213-BC19-99D60E7822D3}"/>
              </a:ext>
            </a:extLst>
          </p:cNvPr>
          <p:cNvSpPr>
            <a:spLocks noGrp="1"/>
          </p:cNvSpPr>
          <p:nvPr>
            <p:ph type="title"/>
          </p:nvPr>
        </p:nvSpPr>
        <p:spPr/>
        <p:txBody>
          <a:bodyPr/>
          <a:lstStyle/>
          <a:p>
            <a:r>
              <a:rPr lang="en-US" kern="1600" dirty="0"/>
              <a:t>Communicating with Elderly Patients </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AB54185-6172-4DD3-9C87-7B3A5C4D43F0}"/>
              </a:ext>
            </a:extLst>
          </p:cNvPr>
          <p:cNvSpPr>
            <a:spLocks noGrp="1"/>
          </p:cNvSpPr>
          <p:nvPr>
            <p:ph type="body" idx="1"/>
          </p:nvPr>
        </p:nvSpPr>
        <p:spPr>
          <a:xfrm>
            <a:off x="882303" y="2066926"/>
            <a:ext cx="10435590" cy="3919792"/>
          </a:xfrm>
        </p:spPr>
        <p:txBody>
          <a:bodyPr>
            <a:noAutofit/>
          </a:bodyPr>
          <a:lstStyle/>
          <a:p>
            <a:pPr marR="0" lvl="0" rtl="0"/>
            <a:r>
              <a:rPr lang="en-US" sz="2400" u="none" strike="noStrike" baseline="0" dirty="0">
                <a:latin typeface="Arial" panose="020B0604020202020204" pitchFamily="34" charset="0"/>
              </a:rPr>
              <a:t>Use good listening skills to understand a patient’s complaints or symptoms. </a:t>
            </a:r>
          </a:p>
          <a:p>
            <a:pPr lvl="1"/>
            <a:r>
              <a:rPr lang="en-US" sz="2400" u="none" strike="noStrike" baseline="0" dirty="0">
                <a:latin typeface="Arial" panose="020B0604020202020204" pitchFamily="34" charset="0"/>
              </a:rPr>
              <a:t>If a patient denies having “chest pain” and instead describes it as “discomfort,” confirm your understanding by saying something like, “Is the discomfort like someone is sitting on your chest?” </a:t>
            </a:r>
          </a:p>
          <a:p>
            <a:pPr lvl="1"/>
            <a:r>
              <a:rPr lang="en-US" sz="2400" u="none" strike="noStrike" baseline="0" dirty="0">
                <a:latin typeface="Arial" panose="020B0604020202020204" pitchFamily="34" charset="0"/>
              </a:rPr>
              <a:t>As your exam progresses, continue to refer to the symptom as “discomfort.” </a:t>
            </a:r>
          </a:p>
          <a:p>
            <a:r>
              <a:rPr lang="en-US" sz="2400" u="none" strike="noStrike" baseline="0" dirty="0">
                <a:latin typeface="Arial" panose="020B0604020202020204" pitchFamily="34" charset="0"/>
              </a:rPr>
              <a:t>Whenever possible, use lay terms instead of complex medical terminology.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31-2</a:t>
            </a:r>
          </a:p>
        </p:txBody>
      </p:sp>
    </p:spTree>
    <p:extLst>
      <p:ext uri="{BB962C8B-B14F-4D97-AF65-F5344CB8AC3E}">
        <p14:creationId xmlns:p14="http://schemas.microsoft.com/office/powerpoint/2010/main" val="68111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a:t>
            </a:r>
          </a:p>
        </p:txBody>
      </p:sp>
    </p:spTree>
    <p:extLst>
      <p:ext uri="{BB962C8B-B14F-4D97-AF65-F5344CB8AC3E}">
        <p14:creationId xmlns:p14="http://schemas.microsoft.com/office/powerpoint/2010/main" val="370491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7EBC7-E335-49F9-A70B-3917EE1D95D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of Geriatric Emergencies </a:t>
            </a:r>
          </a:p>
        </p:txBody>
      </p:sp>
      <p:sp>
        <p:nvSpPr>
          <p:cNvPr id="3" name="Text Placeholder 2">
            <a:extLst>
              <a:ext uri="{FF2B5EF4-FFF2-40B4-BE49-F238E27FC236}">
                <a16:creationId xmlns:a16="http://schemas.microsoft.com/office/drawing/2014/main" xmlns="" id="{0D3D4383-0281-445F-B767-A37D9C21C5F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Management of geriatric patients is typically more complicated than that of younger patients.</a:t>
            </a:r>
          </a:p>
          <a:p>
            <a:pPr lvl="1"/>
            <a:r>
              <a:rPr lang="en-US" dirty="0"/>
              <a:t>C</a:t>
            </a:r>
            <a:r>
              <a:rPr lang="en-US" u="none" strike="noStrike" baseline="0" dirty="0">
                <a:latin typeface="Arial" panose="020B0604020202020204" pitchFamily="34" charset="0"/>
              </a:rPr>
              <a:t>omplex medical histories</a:t>
            </a:r>
          </a:p>
          <a:p>
            <a:pPr lvl="1"/>
            <a:r>
              <a:rPr lang="en-US" dirty="0"/>
              <a:t>U</a:t>
            </a:r>
            <a:r>
              <a:rPr lang="en-US" u="none" strike="noStrike" baseline="0" dirty="0">
                <a:latin typeface="Arial" panose="020B0604020202020204" pitchFamily="34" charset="0"/>
              </a:rPr>
              <a:t>se of multiple medications</a:t>
            </a:r>
          </a:p>
          <a:p>
            <a:pPr lvl="1"/>
            <a:r>
              <a:rPr lang="en-US" dirty="0"/>
              <a:t>A</a:t>
            </a:r>
            <a:r>
              <a:rPr lang="en-US" u="none" strike="noStrike" baseline="0" dirty="0">
                <a:latin typeface="Arial" panose="020B0604020202020204" pitchFamily="34" charset="0"/>
              </a:rPr>
              <a:t>ge-related physiological changes</a:t>
            </a:r>
          </a:p>
          <a:p>
            <a:r>
              <a:rPr lang="en-US" u="none" strike="noStrike" baseline="0" dirty="0">
                <a:latin typeface="Arial" panose="020B0604020202020204" pitchFamily="34" charset="0"/>
              </a:rPr>
              <a:t>Management may be different because of the effects of aging on the body.</a:t>
            </a:r>
          </a:p>
          <a:p>
            <a:pPr lvl="1"/>
            <a:r>
              <a:rPr lang="en-US" dirty="0"/>
              <a:t>Example: Changes in the curvature of the cervical and thoracic spine can make it much more difficult to immobilize using standard practices and equipment. </a:t>
            </a:r>
          </a:p>
          <a:p>
            <a:pPr lvl="1"/>
            <a:endParaRPr lang="en-US" u="none" strike="noStrike" baseline="0" dirty="0">
              <a:latin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TextBox 5"/>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3038748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315A6-CDB9-4163-BCE8-EE8D7E2C7CD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of Geriatric Emergencies </a:t>
            </a:r>
          </a:p>
        </p:txBody>
      </p:sp>
      <p:sp>
        <p:nvSpPr>
          <p:cNvPr id="3" name="Text Placeholder 2">
            <a:extLst>
              <a:ext uri="{FF2B5EF4-FFF2-40B4-BE49-F238E27FC236}">
                <a16:creationId xmlns:a16="http://schemas.microsoft.com/office/drawing/2014/main" xmlns="" id="{14D43390-6371-4693-BE7B-949D11C8BED9}"/>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Some medications can reduce the body’s ability to compensate during stress or shock. </a:t>
            </a:r>
          </a:p>
          <a:p>
            <a:pPr marR="0" lvl="0" rtl="0"/>
            <a:r>
              <a:rPr lang="en-US" u="none" strike="noStrike" baseline="0" dirty="0">
                <a:latin typeface="Arial" panose="020B0604020202020204" pitchFamily="34" charset="0"/>
              </a:rPr>
              <a:t>Combinations of medications may cause drug interactions, further confusing the clinical picture. </a:t>
            </a:r>
          </a:p>
          <a:p>
            <a:pPr marR="0" lvl="0" rtl="0"/>
            <a:r>
              <a:rPr lang="en-US" dirty="0"/>
              <a:t>A</a:t>
            </a:r>
            <a:r>
              <a:rPr lang="en-US" u="none" strike="noStrike" baseline="0" dirty="0">
                <a:latin typeface="Arial" panose="020B0604020202020204" pitchFamily="34" charset="0"/>
              </a:rPr>
              <a:t>ging can present communication challenges by reducing the ability of seniors to hear, see, and process information.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3508110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E1766-E752-4ACF-92EF-4EE1758A1C5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of Geriatric Emergencies </a:t>
            </a:r>
          </a:p>
        </p:txBody>
      </p:sp>
      <p:sp>
        <p:nvSpPr>
          <p:cNvPr id="3" name="Text Placeholder 2">
            <a:extLst>
              <a:ext uri="{FF2B5EF4-FFF2-40B4-BE49-F238E27FC236}">
                <a16:creationId xmlns:a16="http://schemas.microsoft.com/office/drawing/2014/main" xmlns="" id="{0EF5A6EA-6216-469B-B2B6-F4B219EFE543}"/>
              </a:ext>
            </a:extLst>
          </p:cNvPr>
          <p:cNvSpPr>
            <a:spLocks noGrp="1"/>
          </p:cNvSpPr>
          <p:nvPr>
            <p:ph type="body" idx="1"/>
          </p:nvPr>
        </p:nvSpPr>
        <p:spPr>
          <a:xfrm>
            <a:off x="743902" y="2038353"/>
            <a:ext cx="10704195" cy="4698614"/>
          </a:xfrm>
        </p:spPr>
        <p:txBody>
          <a:bodyPr>
            <a:normAutofit fontScale="92500"/>
          </a:bodyPr>
          <a:lstStyle/>
          <a:p>
            <a:pPr marR="0" lvl="0" rtl="0">
              <a:lnSpc>
                <a:spcPct val="110000"/>
              </a:lnSpc>
            </a:pPr>
            <a:r>
              <a:rPr lang="en-US" dirty="0"/>
              <a:t>D</a:t>
            </a:r>
            <a:r>
              <a:rPr lang="en-US" u="none" strike="noStrike" baseline="0" dirty="0">
                <a:latin typeface="Arial" panose="020B0604020202020204" pitchFamily="34" charset="0"/>
              </a:rPr>
              <a:t>elays in treatment may cause their condition to worsen more than would be expected for younger patients. </a:t>
            </a:r>
          </a:p>
          <a:p>
            <a:pPr>
              <a:lnSpc>
                <a:spcPct val="110000"/>
              </a:lnSpc>
            </a:pPr>
            <a:r>
              <a:rPr lang="en-US" dirty="0"/>
              <a:t>G</a:t>
            </a:r>
            <a:r>
              <a:rPr lang="en-US" u="none" strike="noStrike" baseline="0" dirty="0">
                <a:latin typeface="Arial" panose="020B0604020202020204" pitchFamily="34" charset="0"/>
              </a:rPr>
              <a:t>eriatric patients often require more aggressive treatment to mitigate complications related to poor cardiac output, respiratory distress, blood loss, or shock. </a:t>
            </a:r>
          </a:p>
          <a:p>
            <a:pPr>
              <a:lnSpc>
                <a:spcPct val="110000"/>
              </a:lnSpc>
            </a:pPr>
            <a:r>
              <a:rPr lang="en-US" u="none" strike="noStrike" baseline="0" dirty="0">
                <a:latin typeface="Arial" panose="020B0604020202020204" pitchFamily="34" charset="0"/>
              </a:rPr>
              <a:t>Maintain a high index of suspicion for injury and disease.</a:t>
            </a:r>
          </a:p>
          <a:p>
            <a:pPr lvl="1">
              <a:lnSpc>
                <a:spcPct val="110000"/>
              </a:lnSpc>
            </a:pPr>
            <a:r>
              <a:rPr lang="en-US" dirty="0"/>
              <a:t>I</a:t>
            </a:r>
            <a:r>
              <a:rPr lang="en-US" u="none" strike="noStrike" baseline="0" dirty="0">
                <a:latin typeface="Arial" panose="020B0604020202020204" pitchFamily="34" charset="0"/>
              </a:rPr>
              <a:t>f something does not seem right, refer or transport elderly patients to a higher level of care. </a:t>
            </a:r>
          </a:p>
          <a:p>
            <a:pPr>
              <a:lnSpc>
                <a:spcPct val="110000"/>
              </a:lnSpc>
            </a:pPr>
            <a:r>
              <a:rPr lang="en-US" u="none" strike="noStrike" baseline="0" dirty="0">
                <a:latin typeface="Arial" panose="020B0604020202020204" pitchFamily="34" charset="0"/>
              </a:rPr>
              <a:t>Should you identify a life-threatening problem while your transportation is on scene, interrupt the secondary assessment, provide immediate appropriate emergent care for the problem, and transport the patient to a higher level of care. </a:t>
            </a:r>
          </a:p>
          <a:p>
            <a:pPr lvl="1">
              <a:lnSpc>
                <a:spcPct val="110000"/>
              </a:lnSpc>
            </a:pPr>
            <a:r>
              <a:rPr lang="en-US" dirty="0"/>
              <a:t>Example: It is i</a:t>
            </a:r>
            <a:r>
              <a:rPr lang="en-US" u="none" strike="noStrike" baseline="0" dirty="0">
                <a:latin typeface="Arial" panose="020B0604020202020204" pitchFamily="34" charset="0"/>
              </a:rPr>
              <a:t>mportant to get anyone who is having a stroke to a hospital as soon as possible.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3096463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9E71A-4A8A-4146-A8E2-D1716C3F079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Primary Assessment </a:t>
            </a:r>
          </a:p>
        </p:txBody>
      </p:sp>
      <p:sp>
        <p:nvSpPr>
          <p:cNvPr id="3" name="Text Placeholder 2">
            <a:extLst>
              <a:ext uri="{FF2B5EF4-FFF2-40B4-BE49-F238E27FC236}">
                <a16:creationId xmlns:a16="http://schemas.microsoft.com/office/drawing/2014/main" xmlns="" id="{518C8CCB-ECA3-47D1-AD5B-3F38A0B19BD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As for any patient, initial management of geriatric patients centers on correcting all life-threatening problems discovered during the primary assessment. </a:t>
            </a:r>
          </a:p>
          <a:p>
            <a:pPr marR="0" lvl="0" rtl="0"/>
            <a:r>
              <a:rPr lang="en-US" u="none" strike="noStrike" baseline="0" dirty="0">
                <a:latin typeface="Arial" panose="020B0604020202020204" pitchFamily="34" charset="0"/>
              </a:rPr>
              <a:t>Aggressively manage airway and breathing concerns as soon as they are identified. </a:t>
            </a:r>
          </a:p>
          <a:p>
            <a:r>
              <a:rPr lang="en-US" u="none" strike="noStrike" baseline="0" dirty="0">
                <a:latin typeface="Arial" panose="020B0604020202020204" pitchFamily="34" charset="0"/>
              </a:rPr>
              <a:t>Control external bleeding. </a:t>
            </a:r>
          </a:p>
          <a:p>
            <a:pPr lvl="1"/>
            <a:r>
              <a:rPr lang="en-US" dirty="0"/>
              <a:t>D</a:t>
            </a:r>
            <a:r>
              <a:rPr lang="en-US" u="none" strike="noStrike" baseline="0" dirty="0">
                <a:latin typeface="Arial" panose="020B0604020202020204" pitchFamily="34" charset="0"/>
              </a:rPr>
              <a:t>irect pressure is often all that is needed, even for those on blood thinners. </a:t>
            </a:r>
          </a:p>
          <a:p>
            <a:pPr lvl="2"/>
            <a:r>
              <a:rPr lang="en-US" dirty="0"/>
              <a:t>C</a:t>
            </a:r>
            <a:r>
              <a:rPr lang="en-US" u="none" strike="noStrike" baseline="0" dirty="0">
                <a:latin typeface="Arial" panose="020B0604020202020204" pitchFamily="34" charset="0"/>
              </a:rPr>
              <a:t>ontrol of bleeding may take longer than normal. </a:t>
            </a:r>
          </a:p>
          <a:p>
            <a:pPr lvl="1"/>
            <a:r>
              <a:rPr lang="en-US" u="none" strike="noStrike" baseline="0" dirty="0">
                <a:latin typeface="Arial" panose="020B0604020202020204" pitchFamily="34" charset="0"/>
              </a:rPr>
              <a:t>Use a tourniquet or hemostatic dressing for severe bleeding.</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2334726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4EE56-2396-495C-81F6-D2E28355E2F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AVPU</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61157E1-F44D-426D-AE73-AA81521E1E08}"/>
              </a:ext>
            </a:extLst>
          </p:cNvPr>
          <p:cNvSpPr>
            <a:spLocks noGrp="1"/>
          </p:cNvSpPr>
          <p:nvPr>
            <p:ph type="body" idx="1"/>
          </p:nvPr>
        </p:nvSpPr>
        <p:spPr>
          <a:xfrm>
            <a:off x="891540" y="2715491"/>
            <a:ext cx="10435590" cy="3474426"/>
          </a:xfrm>
        </p:spPr>
        <p:txBody>
          <a:bodyPr/>
          <a:lstStyle/>
          <a:p>
            <a:pPr marR="0" lvl="0" rtl="0"/>
            <a:r>
              <a:rPr lang="en-US" sz="2400" u="none" strike="noStrike" baseline="0" dirty="0">
                <a:latin typeface="Arial" panose="020B0604020202020204" pitchFamily="34" charset="0"/>
              </a:rPr>
              <a:t>Even minor alterations in a patient’s level of responsiveness may indicate underlying cerebral hypoxia.</a:t>
            </a:r>
          </a:p>
          <a:p>
            <a:pPr lvl="1"/>
            <a:r>
              <a:rPr lang="en-US" sz="2400" u="none" strike="noStrike" baseline="0" dirty="0">
                <a:latin typeface="Arial" panose="020B0604020202020204" pitchFamily="34" charset="0"/>
              </a:rPr>
              <a:t>When</a:t>
            </a:r>
            <a:r>
              <a:rPr lang="en-US" sz="2400" u="none" strike="noStrike" dirty="0">
                <a:latin typeface="Arial" panose="020B0604020202020204" pitchFamily="34" charset="0"/>
              </a:rPr>
              <a:t> a</a:t>
            </a:r>
            <a:r>
              <a:rPr lang="en-US" sz="2400" u="none" strike="noStrike" baseline="0" dirty="0">
                <a:latin typeface="Arial" panose="020B0604020202020204" pitchFamily="34" charset="0"/>
              </a:rPr>
              <a:t>t higher altitudes or as a result of rigorous physical activity</a:t>
            </a:r>
          </a:p>
          <a:p>
            <a:pPr lvl="1"/>
            <a:r>
              <a:rPr lang="en-US" sz="2400" dirty="0"/>
              <a:t>The u</a:t>
            </a:r>
            <a:r>
              <a:rPr lang="en-US" sz="2400" u="none" strike="noStrike" baseline="0" dirty="0"/>
              <a:t>se of supplemental oxygen can be very beneficial. </a:t>
            </a:r>
          </a:p>
          <a:p>
            <a:pPr lvl="2"/>
            <a:r>
              <a:rPr lang="en-US" sz="2000" u="none" strike="noStrike" baseline="0" dirty="0">
                <a:latin typeface="Arial" panose="020B0604020202020204" pitchFamily="34" charset="0"/>
              </a:rPr>
              <a:t>Treat with the appropriate airway adjunct and high-flow oxygen, keeping the oxygen saturation between 94 and 99%.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2555749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65297F-3EC1-408C-A465-941928B7645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Spinal Motion Restriction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E3D0CC0-62FE-48AB-BC3F-C86001F7C17E}"/>
              </a:ext>
            </a:extLst>
          </p:cNvPr>
          <p:cNvSpPr>
            <a:spLocks noGrp="1"/>
          </p:cNvSpPr>
          <p:nvPr>
            <p:ph type="body" idx="1"/>
          </p:nvPr>
        </p:nvSpPr>
        <p:spPr/>
        <p:txBody>
          <a:bodyPr/>
          <a:lstStyle/>
          <a:p>
            <a:r>
              <a:rPr lang="en-US" u="none" strike="noStrike" baseline="0" dirty="0">
                <a:latin typeface="Arial" panose="020B0604020202020204" pitchFamily="34" charset="0"/>
              </a:rPr>
              <a:t>A spinal column abnormality, osteoporosis, or other degenerative spine disease can make cervical collar placement or long spine board immobilization difficult in elderly patients. </a:t>
            </a:r>
          </a:p>
          <a:p>
            <a:r>
              <a:rPr lang="en-US" u="none" strike="noStrike" baseline="0" dirty="0">
                <a:latin typeface="Arial" panose="020B0604020202020204" pitchFamily="34" charset="0"/>
              </a:rPr>
              <a:t>Use towels, jackets, or other material to fill any voids (including the back of the head).</a:t>
            </a:r>
          </a:p>
          <a:p>
            <a:r>
              <a:rPr lang="en-US" dirty="0"/>
              <a:t>P</a:t>
            </a:r>
            <a:r>
              <a:rPr lang="en-US" u="none" strike="noStrike" baseline="0" dirty="0">
                <a:latin typeface="Arial" panose="020B0604020202020204" pitchFamily="34" charset="0"/>
              </a:rPr>
              <a:t>ad bony prominences to reduce overall movement, make the patient more comfortable, and reduce the incidence of pressure sores.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2724759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E67CFF-51B3-4270-9152-8687D261F98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of Geriatric Emergencies </a:t>
            </a:r>
          </a:p>
        </p:txBody>
      </p:sp>
      <p:sp>
        <p:nvSpPr>
          <p:cNvPr id="3" name="Text Placeholder 2">
            <a:extLst>
              <a:ext uri="{FF2B5EF4-FFF2-40B4-BE49-F238E27FC236}">
                <a16:creationId xmlns:a16="http://schemas.microsoft.com/office/drawing/2014/main" xmlns="" id="{B38E6130-EA97-4839-AF49-5FCD22AAF25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Treat the specific medical disorders encountered in the order of severity, giving precedence to those that negatively affect the ABCDs. </a:t>
            </a:r>
          </a:p>
          <a:p>
            <a:r>
              <a:rPr lang="en-US" u="none" strike="noStrike" baseline="0" dirty="0">
                <a:latin typeface="Arial" panose="020B0604020202020204" pitchFamily="34" charset="0"/>
              </a:rPr>
              <a:t>Examples:</a:t>
            </a:r>
          </a:p>
          <a:p>
            <a:pPr lvl="1"/>
            <a:r>
              <a:rPr lang="en-US" dirty="0"/>
              <a:t>Asthma</a:t>
            </a:r>
          </a:p>
          <a:p>
            <a:pPr lvl="2"/>
            <a:r>
              <a:rPr lang="en-US" u="none" strike="noStrike" baseline="0" dirty="0">
                <a:latin typeface="Arial" panose="020B0604020202020204" pitchFamily="34" charset="0"/>
              </a:rPr>
              <a:t>Assist</a:t>
            </a:r>
            <a:r>
              <a:rPr lang="en-US" u="none" strike="noStrike" dirty="0">
                <a:latin typeface="Arial" panose="020B0604020202020204" pitchFamily="34" charset="0"/>
              </a:rPr>
              <a:t> with </a:t>
            </a:r>
            <a:r>
              <a:rPr lang="en-US" dirty="0"/>
              <a:t>a personal inhaler, if state and local protocols allow.</a:t>
            </a:r>
          </a:p>
          <a:p>
            <a:pPr lvl="1"/>
            <a:r>
              <a:rPr lang="en-US" u="none" strike="noStrike" baseline="0" dirty="0">
                <a:latin typeface="Arial" panose="020B0604020202020204" pitchFamily="34" charset="0"/>
              </a:rPr>
              <a:t>Chest</a:t>
            </a:r>
            <a:r>
              <a:rPr lang="en-US" u="none" strike="noStrike" dirty="0">
                <a:latin typeface="Arial" panose="020B0604020202020204" pitchFamily="34" charset="0"/>
              </a:rPr>
              <a:t> Pain and History of Heart Attack</a:t>
            </a:r>
          </a:p>
          <a:p>
            <a:pPr lvl="2"/>
            <a:r>
              <a:rPr lang="en-US" baseline="0" dirty="0"/>
              <a:t>Assist</a:t>
            </a:r>
            <a:r>
              <a:rPr lang="en-US" dirty="0"/>
              <a:t> in taking own nitroglycerin tablet or aspirin, if permitted. </a:t>
            </a: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2416916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13F35-0F10-4C9B-9469-A4FEAEA41016}"/>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 of Geriatric Emergencies </a:t>
            </a:r>
          </a:p>
        </p:txBody>
      </p:sp>
      <p:sp>
        <p:nvSpPr>
          <p:cNvPr id="3" name="Text Placeholder 2">
            <a:extLst>
              <a:ext uri="{FF2B5EF4-FFF2-40B4-BE49-F238E27FC236}">
                <a16:creationId xmlns:a16="http://schemas.microsoft.com/office/drawing/2014/main" xmlns="" id="{F38034EC-E7B3-4B8C-B1A8-5EE85D632EB7}"/>
              </a:ext>
            </a:extLst>
          </p:cNvPr>
          <p:cNvSpPr>
            <a:spLocks noGrp="1"/>
          </p:cNvSpPr>
          <p:nvPr>
            <p:ph type="body" idx="1"/>
          </p:nvPr>
        </p:nvSpPr>
        <p:spPr>
          <a:xfrm>
            <a:off x="878204" y="2449335"/>
            <a:ext cx="10815031" cy="2580732"/>
          </a:xfrm>
        </p:spPr>
        <p:txBody>
          <a:bodyPr/>
          <a:lstStyle/>
          <a:p>
            <a:pPr marR="0" lvl="0" rtl="0"/>
            <a:r>
              <a:rPr lang="en-US" u="none" strike="noStrike" baseline="0" dirty="0">
                <a:latin typeface="Arial" panose="020B0604020202020204" pitchFamily="34" charset="0"/>
              </a:rPr>
              <a:t>Dress and bandage all soft-tissue injuries in the usual manner. </a:t>
            </a:r>
          </a:p>
          <a:p>
            <a:r>
              <a:rPr lang="en-US" u="none" strike="noStrike" baseline="0" dirty="0">
                <a:latin typeface="Arial" panose="020B0604020202020204" pitchFamily="34" charset="0"/>
              </a:rPr>
              <a:t>Splint and stabilize obvious fractures. </a:t>
            </a:r>
          </a:p>
          <a:p>
            <a:r>
              <a:rPr lang="en-US" u="none" strike="noStrike" baseline="0" dirty="0">
                <a:latin typeface="Arial" panose="020B0604020202020204" pitchFamily="34" charset="0"/>
              </a:rPr>
              <a:t>Stabilize pelvic fractures by carefully binding the pelvic girdle. </a:t>
            </a:r>
          </a:p>
          <a:p>
            <a:r>
              <a:rPr lang="en-US" u="none" strike="noStrike" baseline="0" dirty="0">
                <a:latin typeface="Arial" panose="020B0604020202020204" pitchFamily="34" charset="0"/>
              </a:rPr>
              <a:t>Treat a dislocated artificial joint in the same way you would treat any dislocated joint.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2577288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A5FBA-F3B0-4D9C-81FA-F29E8A11BF0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Shock</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42CE7AB5-BE6E-43DE-BFD0-471DD3FF877C}"/>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Aggressively manage hypotension and shock by placing the patient in a supine position. </a:t>
            </a:r>
          </a:p>
          <a:p>
            <a:pPr marR="0" lvl="0" rtl="0"/>
            <a:r>
              <a:rPr lang="en-US" dirty="0"/>
              <a:t>C</a:t>
            </a:r>
            <a:r>
              <a:rPr lang="en-US" u="none" strike="noStrike" baseline="0" dirty="0">
                <a:latin typeface="Arial" panose="020B0604020202020204" pitchFamily="34" charset="0"/>
              </a:rPr>
              <a:t>lassic signs of shock may not be evident due to the physiological changes of aging or medication use. </a:t>
            </a:r>
          </a:p>
          <a:p>
            <a:pPr marR="0" lvl="0" rtl="0"/>
            <a:r>
              <a:rPr lang="en-US" u="none" strike="noStrike" baseline="0" dirty="0">
                <a:latin typeface="Arial" panose="020B0604020202020204" pitchFamily="34" charset="0"/>
              </a:rPr>
              <a:t>Keep patients warm by covering them with a blanket.</a:t>
            </a:r>
          </a:p>
          <a:p>
            <a:pPr marR="0" lvl="0" rtl="0"/>
            <a:r>
              <a:rPr lang="en-US" u="none" strike="noStrike" baseline="0" dirty="0">
                <a:latin typeface="Arial" panose="020B0604020202020204" pitchFamily="34" charset="0"/>
              </a:rPr>
              <a:t>Transport patients who require further evaluation or additional treatment to an emergency care facility.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51438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79969-C20D-42A9-B16F-5195A4CB390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 </a:t>
            </a:r>
          </a:p>
        </p:txBody>
      </p:sp>
      <p:sp>
        <p:nvSpPr>
          <p:cNvPr id="3" name="Text Placeholder 2">
            <a:extLst>
              <a:ext uri="{FF2B5EF4-FFF2-40B4-BE49-F238E27FC236}">
                <a16:creationId xmlns:a16="http://schemas.microsoft.com/office/drawing/2014/main" xmlns="" id="{035F4FED-67DF-47B0-BAB8-C8ED91ADF1AB}"/>
              </a:ext>
            </a:extLst>
          </p:cNvPr>
          <p:cNvSpPr>
            <a:spLocks noGrp="1"/>
          </p:cNvSpPr>
          <p:nvPr>
            <p:ph type="body" idx="1"/>
          </p:nvPr>
        </p:nvSpPr>
        <p:spPr/>
        <p:txBody>
          <a:bodyPr>
            <a:normAutofit/>
          </a:bodyPr>
          <a:lstStyle/>
          <a:p>
            <a:pPr lvl="0"/>
            <a:r>
              <a:rPr lang="en-US" dirty="0"/>
              <a:t>Seniors represent a fast-growing population segment in the United States. </a:t>
            </a:r>
          </a:p>
          <a:p>
            <a:pPr lvl="1"/>
            <a:r>
              <a:rPr lang="en-US" sz="2200" dirty="0"/>
              <a:t>This group is growing as the baby boomer generation retires. </a:t>
            </a:r>
          </a:p>
          <a:p>
            <a:r>
              <a:rPr lang="en-US" dirty="0"/>
              <a:t>Senior is defined as a person who is 65 years of age or older. </a:t>
            </a:r>
          </a:p>
          <a:p>
            <a:r>
              <a:rPr lang="en-US" dirty="0"/>
              <a:t>A larger number of seniors are enjoying outdoor activities during all seasons.</a:t>
            </a:r>
          </a:p>
          <a:p>
            <a:pPr lvl="1"/>
            <a:r>
              <a:rPr lang="en-US" sz="2200" dirty="0"/>
              <a:t>Many are bicycle and snow sports enthusiasts.</a:t>
            </a:r>
          </a:p>
          <a:p>
            <a:pPr lvl="1"/>
            <a:r>
              <a:rPr lang="en-US" sz="2200" dirty="0"/>
              <a:t>Almost half a million people older than 65 years are participating in snow sports. </a:t>
            </a:r>
          </a:p>
          <a:p>
            <a:pPr lvl="1"/>
            <a:endParaRPr lang="en-US" dirty="0"/>
          </a:p>
        </p:txBody>
      </p:sp>
    </p:spTree>
    <p:extLst>
      <p:ext uri="{BB962C8B-B14F-4D97-AF65-F5344CB8AC3E}">
        <p14:creationId xmlns:p14="http://schemas.microsoft.com/office/powerpoint/2010/main" val="4217803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D6DA1A-3AE9-492B-B525-04F7C65A42C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Hypertension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ADCCDA8-5F44-4173-98A7-41838C28F547}"/>
              </a:ext>
            </a:extLst>
          </p:cNvPr>
          <p:cNvSpPr>
            <a:spLocks noGrp="1"/>
          </p:cNvSpPr>
          <p:nvPr>
            <p:ph type="body" idx="1"/>
          </p:nvPr>
        </p:nvSpPr>
        <p:spPr>
          <a:xfrm>
            <a:off x="891540" y="2807855"/>
            <a:ext cx="10435590" cy="3206572"/>
          </a:xfrm>
        </p:spPr>
        <p:txBody>
          <a:bodyPr/>
          <a:lstStyle/>
          <a:p>
            <a:pPr marR="0" lvl="0" rtl="0"/>
            <a:r>
              <a:rPr lang="en-US" u="none" strike="noStrike" baseline="0" dirty="0">
                <a:latin typeface="Arial" panose="020B0604020202020204" pitchFamily="34" charset="0"/>
              </a:rPr>
              <a:t>Because hypertension affects many seniors, it is important to recognize that any abnormally high blood pressure warrants further investigation. </a:t>
            </a:r>
          </a:p>
          <a:p>
            <a:pPr lvl="0"/>
            <a:r>
              <a:rPr lang="en-US" dirty="0"/>
              <a:t>Urgent evaluation by a physician required if:</a:t>
            </a:r>
            <a:endParaRPr lang="en-US" u="none" strike="noStrike" baseline="0" dirty="0">
              <a:latin typeface="Arial" panose="020B0604020202020204" pitchFamily="34" charset="0"/>
            </a:endParaRPr>
          </a:p>
          <a:p>
            <a:pPr lvl="1"/>
            <a:r>
              <a:rPr lang="en-US" dirty="0"/>
              <a:t>S</a:t>
            </a:r>
            <a:r>
              <a:rPr lang="en-US" u="none" strike="noStrike" baseline="0" dirty="0">
                <a:latin typeface="Arial" panose="020B0604020202020204" pitchFamily="34" charset="0"/>
              </a:rPr>
              <a:t>ystolic blood pressure reading of 200 mm Hg or more</a:t>
            </a:r>
          </a:p>
          <a:p>
            <a:pPr lvl="1"/>
            <a:r>
              <a:rPr lang="en-US" dirty="0"/>
              <a:t>D</a:t>
            </a:r>
            <a:r>
              <a:rPr lang="en-US" u="none" strike="noStrike" baseline="0" dirty="0">
                <a:latin typeface="Arial" panose="020B0604020202020204" pitchFamily="34" charset="0"/>
              </a:rPr>
              <a:t>iastolic blood pressure of greater than 120 mm Hg</a:t>
            </a: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TextBox 4"/>
          <p:cNvSpPr txBox="1"/>
          <p:nvPr/>
        </p:nvSpPr>
        <p:spPr>
          <a:xfrm>
            <a:off x="10472990" y="796673"/>
            <a:ext cx="1366982" cy="400110"/>
          </a:xfrm>
          <a:prstGeom prst="rect">
            <a:avLst/>
          </a:prstGeom>
          <a:noFill/>
        </p:spPr>
        <p:txBody>
          <a:bodyPr wrap="square" rtlCol="0">
            <a:spAutoFit/>
          </a:bodyPr>
          <a:lstStyle/>
          <a:p>
            <a:pPr algn="ctr"/>
            <a:r>
              <a:rPr lang="en-US" sz="2000" b="1" dirty="0"/>
              <a:t>31-6</a:t>
            </a:r>
          </a:p>
        </p:txBody>
      </p:sp>
    </p:spTree>
    <p:extLst>
      <p:ext uri="{BB962C8B-B14F-4D97-AF65-F5344CB8AC3E}">
        <p14:creationId xmlns:p14="http://schemas.microsoft.com/office/powerpoint/2010/main" val="2146400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9B0374-7302-4D05-98D3-2C4754441A6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PRESENTATION</a:t>
            </a:r>
          </a:p>
        </p:txBody>
      </p:sp>
      <p:sp>
        <p:nvSpPr>
          <p:cNvPr id="3" name="Text Placeholder 2">
            <a:extLst>
              <a:ext uri="{FF2B5EF4-FFF2-40B4-BE49-F238E27FC236}">
                <a16:creationId xmlns:a16="http://schemas.microsoft.com/office/drawing/2014/main" xmlns="" id="{EFE56489-2786-4319-98E6-8AB1FE7B5B5F}"/>
              </a:ext>
            </a:extLst>
          </p:cNvPr>
          <p:cNvSpPr>
            <a:spLocks noGrp="1"/>
          </p:cNvSpPr>
          <p:nvPr>
            <p:ph type="body" idx="1"/>
          </p:nvPr>
        </p:nvSpPr>
        <p:spPr>
          <a:xfrm>
            <a:off x="878205" y="1876425"/>
            <a:ext cx="10435590" cy="4608767"/>
          </a:xfrm>
        </p:spPr>
        <p:txBody>
          <a:bodyPr>
            <a:normAutofit fontScale="85000" lnSpcReduction="10000"/>
          </a:bodyPr>
          <a:lstStyle/>
          <a:p>
            <a:pPr marR="0" lvl="0" rtl="0"/>
            <a:r>
              <a:rPr lang="en-US" u="none" strike="noStrike" baseline="0" dirty="0">
                <a:latin typeface="Arial" panose="020B0604020202020204" pitchFamily="34" charset="0"/>
              </a:rPr>
              <a:t>You receive a call for a woman feeling ill in the lodge. Upon arrival, you find an elderly woman sitting at a table. She appears confused. Several family members are with her. The patient states that she was waiting for her family to come in for lunch and says, “I just fell and bumped my head.” Upon questioning the patient, she tells you that she briefly “felt faint” before falling and now complains of feeling “a little dizzy” and having a headache.</a:t>
            </a:r>
          </a:p>
          <a:p>
            <a:pPr marR="0" lvl="0" rtl="0"/>
            <a:r>
              <a:rPr lang="en-US" u="none" strike="noStrike" baseline="0" dirty="0">
                <a:latin typeface="Arial" panose="020B0604020202020204" pitchFamily="34" charset="0"/>
              </a:rPr>
              <a:t>A small hematoma begins to form on her forehead. She denies any cervical spine tenderness and has no other complaints. The woman tells you she is on medications for high blood pressure and “for a mechanical heart valve.” Upon checking her radial pulse, you note that it is strong but slow and slightly irregular. The rest of the physical exam is unremarkable. The woman says she is embarrassed that her clumsiness has resulted in so much attention, insists that she will be fine despite the dizziness, and wants to eat lunch with her family.</a:t>
            </a:r>
          </a:p>
          <a:p>
            <a:pPr marR="0" lvl="0" rtl="0"/>
            <a:r>
              <a:rPr lang="en-US" u="none" strike="noStrike" baseline="0" dirty="0">
                <a:latin typeface="Arial" panose="020B0604020202020204" pitchFamily="34" charset="0"/>
              </a:rPr>
              <a:t>Something about the situation makes you uneasy.</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925646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7C620-826E-4754-854B-452710B0E8F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a16="http://schemas.microsoft.com/office/drawing/2014/main" xmlns="" id="{03F170FF-1369-4394-A921-496F611946A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Upon examination of the patient, you find that she has a blood pressure of 180/92 mm Hg, a heart rate of 58 beats per minute, and normal respirations. Your partner reviews the patient’s medications with a family member and reports that she is taking warfarin, Lopressor (beta-blocker), and aspirin. As you continue with your evaluation, the patient vomits and then says, “It must have been something I ate for lunch.” Her mental status is unchanged: slightly confused but cooperative. You conduct a FAST exam and find a slight grip weakness in her right hand. You sense something is wrong with this patient.</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202652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349B0-22B8-4D1C-9707-C054615FB63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CBCEDE58-68D8-4DF2-8D92-B43CDE7D2E05}"/>
              </a:ext>
            </a:extLst>
          </p:cNvPr>
          <p:cNvSpPr>
            <a:spLocks noGrp="1"/>
          </p:cNvSpPr>
          <p:nvPr>
            <p:ph type="body" idx="1"/>
          </p:nvPr>
        </p:nvSpPr>
        <p:spPr>
          <a:xfrm>
            <a:off x="878205" y="1647826"/>
            <a:ext cx="10435590" cy="4870066"/>
          </a:xfrm>
        </p:spPr>
        <p:txBody>
          <a:bodyPr>
            <a:normAutofit lnSpcReduction="10000"/>
          </a:bodyPr>
          <a:lstStyle/>
          <a:p>
            <a:pPr marR="0" lvl="0" rtl="0"/>
            <a:r>
              <a:rPr lang="en-US" u="none" strike="noStrike" baseline="0" dirty="0">
                <a:latin typeface="Arial" panose="020B0604020202020204" pitchFamily="34" charset="0"/>
              </a:rPr>
              <a:t>You are concerned that the patient may have a head injury. You also are worried about the patient’s high blood pressure. You are unsure if something medically could be causing the confusion. Your help arrives, and you place the patient on high-flow oxygen, keeping the oxygen saturation between 94 and 99%. You mobilize resources to transport her to the hospital.</a:t>
            </a:r>
          </a:p>
          <a:p>
            <a:pPr marR="0" lvl="0" rtl="0"/>
            <a:r>
              <a:rPr lang="en-US" u="none" strike="noStrike" baseline="0" dirty="0">
                <a:latin typeface="Arial" panose="020B0604020202020204" pitchFamily="34" charset="0"/>
              </a:rPr>
              <a:t>Although the patient initially refuses treatment, you tell her your concerns and gain her cooperation. Reluctantly, the patient goes by ambulance to the emergency department at a nearby trauma center.</a:t>
            </a:r>
          </a:p>
          <a:p>
            <a:pPr marR="0" lvl="0" rtl="0"/>
            <a:r>
              <a:rPr lang="en-US" u="none" strike="noStrike" baseline="0" dirty="0">
                <a:latin typeface="Arial" panose="020B0604020202020204" pitchFamily="34" charset="0"/>
              </a:rPr>
              <a:t>The next day, the ambulance crew gives you an update on the patient. She became increasingly lethargic while en route. She was diagnosed with a stroke. The warfarin, or “blood thinner,” she was taking increased the stroke’s intracranial bleeding to a serious condition. She apparently fell, after having the stroke, and bumped her head. After hospitalization, she was placed at a rehab facility.</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678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F73FC-32F8-4CBE-AC8A-32B2A8EC811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AF3106EC-3B05-4D85-9599-82CAD4841A2A}"/>
              </a:ext>
            </a:extLst>
          </p:cNvPr>
          <p:cNvSpPr>
            <a:spLocks noGrp="1"/>
          </p:cNvSpPr>
          <p:nvPr>
            <p:ph sz="half" idx="1"/>
          </p:nvPr>
        </p:nvSpPr>
        <p:spPr>
          <a:xfrm>
            <a:off x="914400" y="1634836"/>
            <a:ext cx="4855464" cy="4555652"/>
          </a:xfrm>
        </p:spPr>
        <p:txBody>
          <a:bodyPr>
            <a:noAutofit/>
          </a:bodyPr>
          <a:lstStyle/>
          <a:p>
            <a:pPr marR="0" lvl="0" rtl="0">
              <a:lnSpc>
                <a:spcPct val="90000"/>
              </a:lnSpc>
            </a:pPr>
            <a:r>
              <a:rPr lang="en-US" sz="2400" dirty="0"/>
              <a:t>S</a:t>
            </a:r>
            <a:r>
              <a:rPr lang="en-US" sz="2400" u="none" strike="noStrike" baseline="0" dirty="0"/>
              <a:t>eniors cannot escape the inevitable changes that come with aging. </a:t>
            </a:r>
          </a:p>
          <a:p>
            <a:pPr lvl="1">
              <a:lnSpc>
                <a:spcPct val="90000"/>
              </a:lnSpc>
            </a:pPr>
            <a:r>
              <a:rPr lang="en-US" sz="2200" u="none" strike="noStrike" baseline="0" dirty="0"/>
              <a:t>As people age, they become physiologically different than when they were young. </a:t>
            </a:r>
          </a:p>
          <a:p>
            <a:pPr lvl="1">
              <a:lnSpc>
                <a:spcPct val="90000"/>
              </a:lnSpc>
            </a:pPr>
            <a:r>
              <a:rPr lang="en-US" sz="2200" u="none" strike="noStrike" baseline="0" dirty="0"/>
              <a:t>These differences make the health care needs of geriatric patients different from those of younger patients. </a:t>
            </a:r>
          </a:p>
          <a:p>
            <a:pPr lvl="1">
              <a:lnSpc>
                <a:spcPct val="90000"/>
              </a:lnSpc>
            </a:pPr>
            <a:r>
              <a:rPr lang="en-US" sz="2200" dirty="0"/>
              <a:t>T</a:t>
            </a:r>
            <a:r>
              <a:rPr lang="en-US" sz="2200" u="none" strike="noStrike" baseline="0" dirty="0"/>
              <a:t>oday’s seniors are healthier, live longer, and are far more active than the elderly of the past.</a:t>
            </a:r>
          </a:p>
        </p:txBody>
      </p:sp>
      <p:pic>
        <p:nvPicPr>
          <p:cNvPr id="1026" name="Picture 2" descr="Photo shows an injured old man with his left hand bandaged and tied close to his chest being transported in a toboggan. Two O E C technicians are crouched next to him while another is ready to pull the tobogg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622" y="2034822"/>
            <a:ext cx="3676048" cy="370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C08F2-8084-419C-B89D-1CF7BEC5588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 </a:t>
            </a:r>
          </a:p>
        </p:txBody>
      </p:sp>
      <p:sp>
        <p:nvSpPr>
          <p:cNvPr id="3" name="Text Placeholder 2">
            <a:extLst>
              <a:ext uri="{FF2B5EF4-FFF2-40B4-BE49-F238E27FC236}">
                <a16:creationId xmlns:a16="http://schemas.microsoft.com/office/drawing/2014/main" xmlns="" id="{3841B3D4-174E-4E80-A43A-79C1D6F70719}"/>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OEC Technicians need a fundamental understanding of:</a:t>
            </a:r>
          </a:p>
          <a:p>
            <a:pPr lvl="1"/>
            <a:r>
              <a:rPr lang="en-US" u="none" strike="noStrike" baseline="0" dirty="0">
                <a:latin typeface="Arial" panose="020B0604020202020204" pitchFamily="34" charset="0"/>
              </a:rPr>
              <a:t>The aging process and geriatric physiology </a:t>
            </a:r>
          </a:p>
          <a:p>
            <a:pPr lvl="1"/>
            <a:r>
              <a:rPr lang="en-US" u="none" strike="noStrike" baseline="0" dirty="0">
                <a:latin typeface="Arial" panose="020B0604020202020204" pitchFamily="34" charset="0"/>
              </a:rPr>
              <a:t>Knowledge of medications and their affects</a:t>
            </a:r>
          </a:p>
          <a:p>
            <a:pPr lvl="1"/>
            <a:r>
              <a:rPr lang="en-US" u="none" strike="noStrike" baseline="0" dirty="0">
                <a:latin typeface="Arial" panose="020B0604020202020204" pitchFamily="34" charset="0"/>
              </a:rPr>
              <a:t>The ability to effectively communicate with this population </a:t>
            </a:r>
          </a:p>
          <a:p>
            <a:r>
              <a:rPr lang="en-US" u="none" strike="noStrike" baseline="0" dirty="0">
                <a:latin typeface="Arial" panose="020B0604020202020204" pitchFamily="34" charset="0"/>
              </a:rPr>
              <a:t>Being able to modify your assessment and management techniques, looking for and reporting elder abuse, and understanding advance directives are important for an OEC technician.</a:t>
            </a:r>
          </a:p>
        </p:txBody>
      </p:sp>
    </p:spTree>
    <p:extLst>
      <p:ext uri="{BB962C8B-B14F-4D97-AF65-F5344CB8AC3E}">
        <p14:creationId xmlns:p14="http://schemas.microsoft.com/office/powerpoint/2010/main" val="2223726588"/>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4670</Words>
  <Application>Microsoft Office PowerPoint</Application>
  <PresentationFormat>Widescreen</PresentationFormat>
  <Paragraphs>479</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Arial Black</vt:lpstr>
      <vt:lpstr>Calibri</vt:lpstr>
      <vt:lpstr>Wingdings</vt:lpstr>
      <vt:lpstr>Educational subjects 16x9</vt:lpstr>
      <vt:lpstr>Geriatric Emergencies</vt:lpstr>
      <vt:lpstr>The following presentation will utilize two symbols to identify material necessary for an OEC Technician to comprehend:</vt:lpstr>
      <vt:lpstr>Objectives </vt:lpstr>
      <vt:lpstr>Objectives</vt:lpstr>
      <vt:lpstr>Key Terms</vt:lpstr>
      <vt:lpstr>PowerPoint Presentation</vt:lpstr>
      <vt:lpstr>Chapter Overview </vt:lpstr>
      <vt:lpstr>Chapter Overview </vt:lpstr>
      <vt:lpstr>Chapter Overview </vt:lpstr>
      <vt:lpstr>PowerPoint Presentation</vt:lpstr>
      <vt:lpstr>Physiological Changes of Aging </vt:lpstr>
      <vt:lpstr>Aging: Neurologic Changes </vt:lpstr>
      <vt:lpstr>Aging: Neurologic Changes</vt:lpstr>
      <vt:lpstr>Aging: Cardiovascular Changes</vt:lpstr>
      <vt:lpstr>Physiological Changes of Aging </vt:lpstr>
      <vt:lpstr>Aging: Respiratory Changes</vt:lpstr>
      <vt:lpstr>Aging: Gastrointestinal Changes</vt:lpstr>
      <vt:lpstr>Aging: Gastrointestinal Changes </vt:lpstr>
      <vt:lpstr>Aging: Kidney Changes</vt:lpstr>
      <vt:lpstr>Aging: Musculoskeletal Changes </vt:lpstr>
      <vt:lpstr>Aging: Musculoskeletal Changes </vt:lpstr>
      <vt:lpstr>Aging: Musculoskeletal Changes </vt:lpstr>
      <vt:lpstr>Aging: Integumentary Changes </vt:lpstr>
      <vt:lpstr>Aging: Endocrine Changes </vt:lpstr>
      <vt:lpstr>PowerPoint Presentation</vt:lpstr>
      <vt:lpstr>Altered Mental Status</vt:lpstr>
      <vt:lpstr>Hypertension</vt:lpstr>
      <vt:lpstr>Myocardial Infarction</vt:lpstr>
      <vt:lpstr>Myocardial Infarction</vt:lpstr>
      <vt:lpstr>Congestive Heart Failure</vt:lpstr>
      <vt:lpstr>Syncope</vt:lpstr>
      <vt:lpstr>Stroke</vt:lpstr>
      <vt:lpstr>Chronic Obstructive Pulmonary Disease</vt:lpstr>
      <vt:lpstr>Abdominal Emergencies</vt:lpstr>
      <vt:lpstr>PowerPoint Presentation</vt:lpstr>
      <vt:lpstr>Medication Use in The Elderly </vt:lpstr>
      <vt:lpstr>Medication Use in The Elderly </vt:lpstr>
      <vt:lpstr>Common Heart Medications in the Elderly</vt:lpstr>
      <vt:lpstr>Common Heart Medications: Beta-Blockers </vt:lpstr>
      <vt:lpstr>Common Heart Medications: Calcium Channel Blockers</vt:lpstr>
      <vt:lpstr>Common Heart Medications: Diuretics</vt:lpstr>
      <vt:lpstr>Common Medications: Anticoagulants</vt:lpstr>
      <vt:lpstr>Medication Use in The Elderly </vt:lpstr>
      <vt:lpstr>PowerPoint Presentation</vt:lpstr>
      <vt:lpstr>Trauma Considerations in Elderly Patients </vt:lpstr>
      <vt:lpstr>Trauma Considerations in Elderly Patients </vt:lpstr>
      <vt:lpstr>Trauma Considerations: Falls</vt:lpstr>
      <vt:lpstr>Trauma Considerations: Falls</vt:lpstr>
      <vt:lpstr>Trauma Considerations: Hip and Pelvic Fractures</vt:lpstr>
      <vt:lpstr>Trauma Considerations: Hip and Pelvic Fractures</vt:lpstr>
      <vt:lpstr>Trauma Considerations: Traumatic Brain Injury</vt:lpstr>
      <vt:lpstr>Trauma Considerations: Traumatic Brain Injury</vt:lpstr>
      <vt:lpstr>Trauma Considerations: Cervical Spine Injury</vt:lpstr>
      <vt:lpstr>PowerPoint Presentation</vt:lpstr>
      <vt:lpstr>Communicating with Elderly Patients </vt:lpstr>
      <vt:lpstr>Communicating with Elderly Patients </vt:lpstr>
      <vt:lpstr>Communicating with Elderly Patients </vt:lpstr>
      <vt:lpstr>Communicating with Elderly Patients </vt:lpstr>
      <vt:lpstr>Communicating with Elderly Patients </vt:lpstr>
      <vt:lpstr>PowerPoint Presentation</vt:lpstr>
      <vt:lpstr>Management of Geriatric Emergencies </vt:lpstr>
      <vt:lpstr>Management of Geriatric Emergencies </vt:lpstr>
      <vt:lpstr>Management of Geriatric Emergencies </vt:lpstr>
      <vt:lpstr>Management: Primary Assessment </vt:lpstr>
      <vt:lpstr>Management: AVPU</vt:lpstr>
      <vt:lpstr>Management: Spinal Motion Restriction</vt:lpstr>
      <vt:lpstr>Management of Geriatric Emergencies </vt:lpstr>
      <vt:lpstr>Management of Geriatric Emergencies </vt:lpstr>
      <vt:lpstr>Management: Shock</vt:lpstr>
      <vt:lpstr>Management: Hypertension</vt:lpstr>
      <vt:lpstr>PowerPoint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Emergencies</dc:title>
  <dc:creator>Marisa Hines</dc:creator>
  <cp:lastModifiedBy>Sue M</cp:lastModifiedBy>
  <cp:revision>52</cp:revision>
  <dcterms:created xsi:type="dcterms:W3CDTF">2020-04-15T06:18:17Z</dcterms:created>
  <dcterms:modified xsi:type="dcterms:W3CDTF">2024-01-25T17:16:05Z</dcterms:modified>
</cp:coreProperties>
</file>