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258" r:id="rId2"/>
    <p:sldId id="354" r:id="rId3"/>
    <p:sldId id="276" r:id="rId4"/>
    <p:sldId id="355" r:id="rId5"/>
    <p:sldId id="267" r:id="rId6"/>
    <p:sldId id="260" r:id="rId7"/>
    <p:sldId id="306" r:id="rId8"/>
    <p:sldId id="367" r:id="rId9"/>
    <p:sldId id="343" r:id="rId10"/>
    <p:sldId id="368" r:id="rId11"/>
    <p:sldId id="358" r:id="rId12"/>
    <p:sldId id="344" r:id="rId13"/>
    <p:sldId id="307" r:id="rId14"/>
    <p:sldId id="308" r:id="rId15"/>
    <p:sldId id="309" r:id="rId16"/>
    <p:sldId id="310" r:id="rId17"/>
    <p:sldId id="359" r:id="rId18"/>
    <p:sldId id="311" r:id="rId19"/>
    <p:sldId id="312" r:id="rId20"/>
    <p:sldId id="313" r:id="rId21"/>
    <p:sldId id="360" r:id="rId22"/>
    <p:sldId id="335" r:id="rId23"/>
    <p:sldId id="347" r:id="rId24"/>
    <p:sldId id="346" r:id="rId25"/>
    <p:sldId id="336" r:id="rId26"/>
    <p:sldId id="337" r:id="rId27"/>
    <p:sldId id="348" r:id="rId28"/>
    <p:sldId id="363" r:id="rId29"/>
    <p:sldId id="349" r:id="rId30"/>
    <p:sldId id="350" r:id="rId31"/>
    <p:sldId id="362" r:id="rId32"/>
    <p:sldId id="352" r:id="rId33"/>
    <p:sldId id="364" r:id="rId34"/>
    <p:sldId id="338" r:id="rId35"/>
    <p:sldId id="339" r:id="rId36"/>
    <p:sldId id="365" r:id="rId37"/>
    <p:sldId id="340" r:id="rId38"/>
    <p:sldId id="341" r:id="rId39"/>
    <p:sldId id="366" r:id="rId40"/>
    <p:sldId id="342" r:id="rId41"/>
    <p:sldId id="353" r:id="rId42"/>
    <p:sldId id="277" r:id="rId43"/>
    <p:sldId id="280" r:id="rId44"/>
    <p:sldId id="281" r:id="rId45"/>
    <p:sldId id="283" r:id="rId46"/>
    <p:sldId id="282" r:id="rId47"/>
    <p:sldId id="28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3BD59-FC92-423E-9FCD-3E8FD77B39CA}" v="18" dt="2020-06-22T18:51:44.77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37" autoAdjust="0"/>
    <p:restoredTop sz="94633"/>
  </p:normalViewPr>
  <p:slideViewPr>
    <p:cSldViewPr snapToGrid="0">
      <p:cViewPr varScale="1">
        <p:scale>
          <a:sx n="92" d="100"/>
          <a:sy n="92" d="100"/>
        </p:scale>
        <p:origin x="108" y="79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97A3BD59-FC92-423E-9FCD-3E8FD77B39CA}"/>
    <pc:docChg chg="undo custSel modSld">
      <pc:chgData name="Kathy Moczerniak" userId="482eff44a8730993" providerId="LiveId" clId="{97A3BD59-FC92-423E-9FCD-3E8FD77B39CA}" dt="2020-06-22T18:51:49.399" v="235" actId="947"/>
      <pc:docMkLst>
        <pc:docMk/>
      </pc:docMkLst>
      <pc:sldChg chg="modSp mod">
        <pc:chgData name="Kathy Moczerniak" userId="482eff44a8730993" providerId="LiveId" clId="{97A3BD59-FC92-423E-9FCD-3E8FD77B39CA}" dt="2020-06-22T16:47:27.047" v="44" actId="6549"/>
        <pc:sldMkLst>
          <pc:docMk/>
          <pc:sldMk cId="2973352365" sldId="276"/>
        </pc:sldMkLst>
        <pc:spChg chg="mod">
          <ac:chgData name="Kathy Moczerniak" userId="482eff44a8730993" providerId="LiveId" clId="{97A3BD59-FC92-423E-9FCD-3E8FD77B39CA}" dt="2020-06-22T16:47:27.047" v="44" actId="6549"/>
          <ac:spMkLst>
            <pc:docMk/>
            <pc:sldMk cId="2973352365" sldId="276"/>
            <ac:spMk id="14" creationId="{00000000-0000-0000-0000-000000000000}"/>
          </ac:spMkLst>
        </pc:spChg>
      </pc:sldChg>
      <pc:sldChg chg="modSp mod">
        <pc:chgData name="Kathy Moczerniak" userId="482eff44a8730993" providerId="LiveId" clId="{97A3BD59-FC92-423E-9FCD-3E8FD77B39CA}" dt="2020-06-22T18:38:33.240" v="178" actId="255"/>
        <pc:sldMkLst>
          <pc:docMk/>
          <pc:sldMk cId="3775886030" sldId="280"/>
        </pc:sldMkLst>
        <pc:spChg chg="mod">
          <ac:chgData name="Kathy Moczerniak" userId="482eff44a8730993" providerId="LiveId" clId="{97A3BD59-FC92-423E-9FCD-3E8FD77B39CA}" dt="2020-06-22T18:36:49.823" v="169" actId="114"/>
          <ac:spMkLst>
            <pc:docMk/>
            <pc:sldMk cId="3775886030" sldId="280"/>
            <ac:spMk id="13" creationId="{00000000-0000-0000-0000-000000000000}"/>
          </ac:spMkLst>
        </pc:spChg>
        <pc:spChg chg="mod">
          <ac:chgData name="Kathy Moczerniak" userId="482eff44a8730993" providerId="LiveId" clId="{97A3BD59-FC92-423E-9FCD-3E8FD77B39CA}" dt="2020-06-22T18:38:33.240" v="178" actId="255"/>
          <ac:spMkLst>
            <pc:docMk/>
            <pc:sldMk cId="3775886030" sldId="280"/>
            <ac:spMk id="14" creationId="{00000000-0000-0000-0000-000000000000}"/>
          </ac:spMkLst>
        </pc:spChg>
      </pc:sldChg>
      <pc:sldChg chg="modSp mod">
        <pc:chgData name="Kathy Moczerniak" userId="482eff44a8730993" providerId="LiveId" clId="{97A3BD59-FC92-423E-9FCD-3E8FD77B39CA}" dt="2020-06-22T18:41:54.521" v="208" actId="14100"/>
        <pc:sldMkLst>
          <pc:docMk/>
          <pc:sldMk cId="11867450" sldId="281"/>
        </pc:sldMkLst>
        <pc:spChg chg="mod">
          <ac:chgData name="Kathy Moczerniak" userId="482eff44a8730993" providerId="LiveId" clId="{97A3BD59-FC92-423E-9FCD-3E8FD77B39CA}" dt="2020-06-22T18:36:54.069" v="170" actId="114"/>
          <ac:spMkLst>
            <pc:docMk/>
            <pc:sldMk cId="11867450" sldId="281"/>
            <ac:spMk id="13" creationId="{00000000-0000-0000-0000-000000000000}"/>
          </ac:spMkLst>
        </pc:spChg>
        <pc:spChg chg="mod">
          <ac:chgData name="Kathy Moczerniak" userId="482eff44a8730993" providerId="LiveId" clId="{97A3BD59-FC92-423E-9FCD-3E8FD77B39CA}" dt="2020-06-22T18:41:54.521" v="208" actId="14100"/>
          <ac:spMkLst>
            <pc:docMk/>
            <pc:sldMk cId="11867450" sldId="281"/>
            <ac:spMk id="14" creationId="{00000000-0000-0000-0000-000000000000}"/>
          </ac:spMkLst>
        </pc:spChg>
      </pc:sldChg>
      <pc:sldChg chg="modSp mod">
        <pc:chgData name="Kathy Moczerniak" userId="482eff44a8730993" providerId="LiveId" clId="{97A3BD59-FC92-423E-9FCD-3E8FD77B39CA}" dt="2020-06-22T18:48:57.258" v="215" actId="14100"/>
        <pc:sldMkLst>
          <pc:docMk/>
          <pc:sldMk cId="2132416333" sldId="282"/>
        </pc:sldMkLst>
        <pc:spChg chg="mod">
          <ac:chgData name="Kathy Moczerniak" userId="482eff44a8730993" providerId="LiveId" clId="{97A3BD59-FC92-423E-9FCD-3E8FD77B39CA}" dt="2020-06-22T18:37:03.144" v="172" actId="114"/>
          <ac:spMkLst>
            <pc:docMk/>
            <pc:sldMk cId="2132416333" sldId="282"/>
            <ac:spMk id="13" creationId="{00000000-0000-0000-0000-000000000000}"/>
          </ac:spMkLst>
        </pc:spChg>
        <pc:spChg chg="mod">
          <ac:chgData name="Kathy Moczerniak" userId="482eff44a8730993" providerId="LiveId" clId="{97A3BD59-FC92-423E-9FCD-3E8FD77B39CA}" dt="2020-06-22T18:48:57.258" v="215" actId="14100"/>
          <ac:spMkLst>
            <pc:docMk/>
            <pc:sldMk cId="2132416333" sldId="282"/>
            <ac:spMk id="14" creationId="{00000000-0000-0000-0000-000000000000}"/>
          </ac:spMkLst>
        </pc:spChg>
      </pc:sldChg>
      <pc:sldChg chg="modSp mod">
        <pc:chgData name="Kathy Moczerniak" userId="482eff44a8730993" providerId="LiveId" clId="{97A3BD59-FC92-423E-9FCD-3E8FD77B39CA}" dt="2020-06-22T18:41:48.510" v="207" actId="1076"/>
        <pc:sldMkLst>
          <pc:docMk/>
          <pc:sldMk cId="2227115929" sldId="283"/>
        </pc:sldMkLst>
        <pc:spChg chg="mod">
          <ac:chgData name="Kathy Moczerniak" userId="482eff44a8730993" providerId="LiveId" clId="{97A3BD59-FC92-423E-9FCD-3E8FD77B39CA}" dt="2020-06-22T18:36:57.720" v="171" actId="114"/>
          <ac:spMkLst>
            <pc:docMk/>
            <pc:sldMk cId="2227115929" sldId="283"/>
            <ac:spMk id="13" creationId="{00000000-0000-0000-0000-000000000000}"/>
          </ac:spMkLst>
        </pc:spChg>
        <pc:spChg chg="mod">
          <ac:chgData name="Kathy Moczerniak" userId="482eff44a8730993" providerId="LiveId" clId="{97A3BD59-FC92-423E-9FCD-3E8FD77B39CA}" dt="2020-06-22T18:41:48.510" v="207" actId="1076"/>
          <ac:spMkLst>
            <pc:docMk/>
            <pc:sldMk cId="2227115929" sldId="283"/>
            <ac:spMk id="14" creationId="{00000000-0000-0000-0000-000000000000}"/>
          </ac:spMkLst>
        </pc:spChg>
      </pc:sldChg>
      <pc:sldChg chg="modSp mod">
        <pc:chgData name="Kathy Moczerniak" userId="482eff44a8730993" providerId="LiveId" clId="{97A3BD59-FC92-423E-9FCD-3E8FD77B39CA}" dt="2020-06-22T18:49:03.324" v="216" actId="14100"/>
        <pc:sldMkLst>
          <pc:docMk/>
          <pc:sldMk cId="2186642769" sldId="284"/>
        </pc:sldMkLst>
        <pc:spChg chg="mod">
          <ac:chgData name="Kathy Moczerniak" userId="482eff44a8730993" providerId="LiveId" clId="{97A3BD59-FC92-423E-9FCD-3E8FD77B39CA}" dt="2020-06-22T18:49:03.324" v="216" actId="14100"/>
          <ac:spMkLst>
            <pc:docMk/>
            <pc:sldMk cId="2186642769" sldId="284"/>
            <ac:spMk id="14" creationId="{00000000-0000-0000-0000-000000000000}"/>
          </ac:spMkLst>
        </pc:spChg>
      </pc:sldChg>
      <pc:sldChg chg="modSp mod">
        <pc:chgData name="Kathy Moczerniak" userId="482eff44a8730993" providerId="LiveId" clId="{97A3BD59-FC92-423E-9FCD-3E8FD77B39CA}" dt="2020-06-22T16:50:33.817" v="57" actId="20577"/>
        <pc:sldMkLst>
          <pc:docMk/>
          <pc:sldMk cId="3399699753" sldId="306"/>
        </pc:sldMkLst>
        <pc:spChg chg="mod">
          <ac:chgData name="Kathy Moczerniak" userId="482eff44a8730993" providerId="LiveId" clId="{97A3BD59-FC92-423E-9FCD-3E8FD77B39CA}" dt="2020-06-22T16:50:33.817" v="57" actId="20577"/>
          <ac:spMkLst>
            <pc:docMk/>
            <pc:sldMk cId="3399699753" sldId="306"/>
            <ac:spMk id="14" creationId="{00000000-0000-0000-0000-000000000000}"/>
          </ac:spMkLst>
        </pc:spChg>
      </pc:sldChg>
      <pc:sldChg chg="modSp mod">
        <pc:chgData name="Kathy Moczerniak" userId="482eff44a8730993" providerId="LiveId" clId="{97A3BD59-FC92-423E-9FCD-3E8FD77B39CA}" dt="2020-06-21T04:46:59.740" v="12" actId="20577"/>
        <pc:sldMkLst>
          <pc:docMk/>
          <pc:sldMk cId="1199852606" sldId="307"/>
        </pc:sldMkLst>
        <pc:spChg chg="mod">
          <ac:chgData name="Kathy Moczerniak" userId="482eff44a8730993" providerId="LiveId" clId="{97A3BD59-FC92-423E-9FCD-3E8FD77B39CA}" dt="2020-06-21T04:46:59.740" v="12" actId="20577"/>
          <ac:spMkLst>
            <pc:docMk/>
            <pc:sldMk cId="1199852606" sldId="307"/>
            <ac:spMk id="4" creationId="{2A13DB06-899F-AC46-9CDA-CD013C1196A2}"/>
          </ac:spMkLst>
        </pc:spChg>
      </pc:sldChg>
      <pc:sldChg chg="modSp mod">
        <pc:chgData name="Kathy Moczerniak" userId="482eff44a8730993" providerId="LiveId" clId="{97A3BD59-FC92-423E-9FCD-3E8FD77B39CA}" dt="2020-06-22T16:58:52.011" v="73" actId="20577"/>
        <pc:sldMkLst>
          <pc:docMk/>
          <pc:sldMk cId="2497414039" sldId="308"/>
        </pc:sldMkLst>
        <pc:spChg chg="mod">
          <ac:chgData name="Kathy Moczerniak" userId="482eff44a8730993" providerId="LiveId" clId="{97A3BD59-FC92-423E-9FCD-3E8FD77B39CA}" dt="2020-06-22T16:58:52.011" v="73" actId="20577"/>
          <ac:spMkLst>
            <pc:docMk/>
            <pc:sldMk cId="2497414039" sldId="308"/>
            <ac:spMk id="4" creationId="{2A13DB06-899F-AC46-9CDA-CD013C1196A2}"/>
          </ac:spMkLst>
        </pc:spChg>
      </pc:sldChg>
      <pc:sldChg chg="modSp mod">
        <pc:chgData name="Kathy Moczerniak" userId="482eff44a8730993" providerId="LiveId" clId="{97A3BD59-FC92-423E-9FCD-3E8FD77B39CA}" dt="2020-06-22T17:00:04.950" v="76" actId="14100"/>
        <pc:sldMkLst>
          <pc:docMk/>
          <pc:sldMk cId="3920821292" sldId="309"/>
        </pc:sldMkLst>
        <pc:spChg chg="mod">
          <ac:chgData name="Kathy Moczerniak" userId="482eff44a8730993" providerId="LiveId" clId="{97A3BD59-FC92-423E-9FCD-3E8FD77B39CA}" dt="2020-06-22T17:00:04.950" v="76" actId="14100"/>
          <ac:spMkLst>
            <pc:docMk/>
            <pc:sldMk cId="3920821292" sldId="309"/>
            <ac:spMk id="14" creationId="{00000000-0000-0000-0000-000000000000}"/>
          </ac:spMkLst>
        </pc:spChg>
      </pc:sldChg>
      <pc:sldChg chg="modSp mod">
        <pc:chgData name="Kathy Moczerniak" userId="482eff44a8730993" providerId="LiveId" clId="{97A3BD59-FC92-423E-9FCD-3E8FD77B39CA}" dt="2020-06-22T17:06:18.762" v="84" actId="20577"/>
        <pc:sldMkLst>
          <pc:docMk/>
          <pc:sldMk cId="395401201" sldId="312"/>
        </pc:sldMkLst>
        <pc:spChg chg="mod">
          <ac:chgData name="Kathy Moczerniak" userId="482eff44a8730993" providerId="LiveId" clId="{97A3BD59-FC92-423E-9FCD-3E8FD77B39CA}" dt="2020-06-22T17:06:18.762" v="84" actId="20577"/>
          <ac:spMkLst>
            <pc:docMk/>
            <pc:sldMk cId="395401201" sldId="312"/>
            <ac:spMk id="4" creationId="{2A13DB06-899F-AC46-9CDA-CD013C1196A2}"/>
          </ac:spMkLst>
        </pc:spChg>
      </pc:sldChg>
      <pc:sldChg chg="modSp mod">
        <pc:chgData name="Kathy Moczerniak" userId="482eff44a8730993" providerId="LiveId" clId="{97A3BD59-FC92-423E-9FCD-3E8FD77B39CA}" dt="2020-06-22T17:08:07.185" v="97" actId="20577"/>
        <pc:sldMkLst>
          <pc:docMk/>
          <pc:sldMk cId="889550196" sldId="335"/>
        </pc:sldMkLst>
        <pc:spChg chg="mod">
          <ac:chgData name="Kathy Moczerniak" userId="482eff44a8730993" providerId="LiveId" clId="{97A3BD59-FC92-423E-9FCD-3E8FD77B39CA}" dt="2020-06-22T17:08:07.185" v="97" actId="20577"/>
          <ac:spMkLst>
            <pc:docMk/>
            <pc:sldMk cId="889550196" sldId="335"/>
            <ac:spMk id="14" creationId="{00000000-0000-0000-0000-000000000000}"/>
          </ac:spMkLst>
        </pc:spChg>
      </pc:sldChg>
      <pc:sldChg chg="modSp mod">
        <pc:chgData name="Kathy Moczerniak" userId="482eff44a8730993" providerId="LiveId" clId="{97A3BD59-FC92-423E-9FCD-3E8FD77B39CA}" dt="2020-06-22T17:12:12.964" v="101" actId="14100"/>
        <pc:sldMkLst>
          <pc:docMk/>
          <pc:sldMk cId="3563217547" sldId="336"/>
        </pc:sldMkLst>
        <pc:spChg chg="mod">
          <ac:chgData name="Kathy Moczerniak" userId="482eff44a8730993" providerId="LiveId" clId="{97A3BD59-FC92-423E-9FCD-3E8FD77B39CA}" dt="2020-06-21T04:48:36.316" v="20"/>
          <ac:spMkLst>
            <pc:docMk/>
            <pc:sldMk cId="3563217547" sldId="336"/>
            <ac:spMk id="13" creationId="{00000000-0000-0000-0000-000000000000}"/>
          </ac:spMkLst>
        </pc:spChg>
        <pc:spChg chg="mod">
          <ac:chgData name="Kathy Moczerniak" userId="482eff44a8730993" providerId="LiveId" clId="{97A3BD59-FC92-423E-9FCD-3E8FD77B39CA}" dt="2020-06-22T17:12:12.964" v="101" actId="14100"/>
          <ac:spMkLst>
            <pc:docMk/>
            <pc:sldMk cId="3563217547" sldId="336"/>
            <ac:spMk id="14" creationId="{00000000-0000-0000-0000-000000000000}"/>
          </ac:spMkLst>
        </pc:spChg>
      </pc:sldChg>
      <pc:sldChg chg="modSp mod">
        <pc:chgData name="Kathy Moczerniak" userId="482eff44a8730993" providerId="LiveId" clId="{97A3BD59-FC92-423E-9FCD-3E8FD77B39CA}" dt="2020-06-22T17:12:53.042" v="114" actId="20577"/>
        <pc:sldMkLst>
          <pc:docMk/>
          <pc:sldMk cId="1629515678" sldId="337"/>
        </pc:sldMkLst>
        <pc:spChg chg="mod">
          <ac:chgData name="Kathy Moczerniak" userId="482eff44a8730993" providerId="LiveId" clId="{97A3BD59-FC92-423E-9FCD-3E8FD77B39CA}" dt="2020-06-21T04:48:36.316" v="20"/>
          <ac:spMkLst>
            <pc:docMk/>
            <pc:sldMk cId="1629515678" sldId="337"/>
            <ac:spMk id="2" creationId="{97BFF62C-69F5-194D-94FC-D6FA03F13F3A}"/>
          </ac:spMkLst>
        </pc:spChg>
        <pc:spChg chg="mod">
          <ac:chgData name="Kathy Moczerniak" userId="482eff44a8730993" providerId="LiveId" clId="{97A3BD59-FC92-423E-9FCD-3E8FD77B39CA}" dt="2020-06-22T17:12:53.042" v="114" actId="20577"/>
          <ac:spMkLst>
            <pc:docMk/>
            <pc:sldMk cId="1629515678" sldId="337"/>
            <ac:spMk id="4" creationId="{2A13DB06-899F-AC46-9CDA-CD013C1196A2}"/>
          </ac:spMkLst>
        </pc:spChg>
      </pc:sldChg>
      <pc:sldChg chg="modSp mod">
        <pc:chgData name="Kathy Moczerniak" userId="482eff44a8730993" providerId="LiveId" clId="{97A3BD59-FC92-423E-9FCD-3E8FD77B39CA}" dt="2020-06-22T17:20:22.712" v="140" actId="6549"/>
        <pc:sldMkLst>
          <pc:docMk/>
          <pc:sldMk cId="405228312" sldId="338"/>
        </pc:sldMkLst>
        <pc:spChg chg="mod">
          <ac:chgData name="Kathy Moczerniak" userId="482eff44a8730993" providerId="LiveId" clId="{97A3BD59-FC92-423E-9FCD-3E8FD77B39CA}" dt="2020-06-21T04:48:36.316" v="20"/>
          <ac:spMkLst>
            <pc:docMk/>
            <pc:sldMk cId="405228312" sldId="338"/>
            <ac:spMk id="13" creationId="{00000000-0000-0000-0000-000000000000}"/>
          </ac:spMkLst>
        </pc:spChg>
        <pc:spChg chg="mod">
          <ac:chgData name="Kathy Moczerniak" userId="482eff44a8730993" providerId="LiveId" clId="{97A3BD59-FC92-423E-9FCD-3E8FD77B39CA}" dt="2020-06-22T17:20:22.712" v="140" actId="6549"/>
          <ac:spMkLst>
            <pc:docMk/>
            <pc:sldMk cId="405228312" sldId="338"/>
            <ac:spMk id="14" creationId="{00000000-0000-0000-0000-000000000000}"/>
          </ac:spMkLst>
        </pc:spChg>
      </pc:sldChg>
      <pc:sldChg chg="modSp mod">
        <pc:chgData name="Kathy Moczerniak" userId="482eff44a8730993" providerId="LiveId" clId="{97A3BD59-FC92-423E-9FCD-3E8FD77B39CA}" dt="2020-06-22T17:25:18.621" v="146" actId="20577"/>
        <pc:sldMkLst>
          <pc:docMk/>
          <pc:sldMk cId="156290573" sldId="339"/>
        </pc:sldMkLst>
        <pc:spChg chg="mod">
          <ac:chgData name="Kathy Moczerniak" userId="482eff44a8730993" providerId="LiveId" clId="{97A3BD59-FC92-423E-9FCD-3E8FD77B39CA}" dt="2020-06-21T04:48:36.316" v="20"/>
          <ac:spMkLst>
            <pc:docMk/>
            <pc:sldMk cId="156290573" sldId="339"/>
            <ac:spMk id="13" creationId="{00000000-0000-0000-0000-000000000000}"/>
          </ac:spMkLst>
        </pc:spChg>
        <pc:spChg chg="mod">
          <ac:chgData name="Kathy Moczerniak" userId="482eff44a8730993" providerId="LiveId" clId="{97A3BD59-FC92-423E-9FCD-3E8FD77B39CA}" dt="2020-06-22T17:25:18.621" v="146" actId="20577"/>
          <ac:spMkLst>
            <pc:docMk/>
            <pc:sldMk cId="156290573" sldId="339"/>
            <ac:spMk id="14" creationId="{00000000-0000-0000-0000-000000000000}"/>
          </ac:spMkLst>
        </pc:spChg>
      </pc:sldChg>
      <pc:sldChg chg="modSp mod">
        <pc:chgData name="Kathy Moczerniak" userId="482eff44a8730993" providerId="LiveId" clId="{97A3BD59-FC92-423E-9FCD-3E8FD77B39CA}" dt="2020-06-22T18:27:32.982" v="157" actId="20577"/>
        <pc:sldMkLst>
          <pc:docMk/>
          <pc:sldMk cId="1184769816" sldId="340"/>
        </pc:sldMkLst>
        <pc:spChg chg="mod">
          <ac:chgData name="Kathy Moczerniak" userId="482eff44a8730993" providerId="LiveId" clId="{97A3BD59-FC92-423E-9FCD-3E8FD77B39CA}" dt="2020-06-21T04:48:36.316" v="20"/>
          <ac:spMkLst>
            <pc:docMk/>
            <pc:sldMk cId="1184769816" sldId="340"/>
            <ac:spMk id="13" creationId="{00000000-0000-0000-0000-000000000000}"/>
          </ac:spMkLst>
        </pc:spChg>
        <pc:spChg chg="mod">
          <ac:chgData name="Kathy Moczerniak" userId="482eff44a8730993" providerId="LiveId" clId="{97A3BD59-FC92-423E-9FCD-3E8FD77B39CA}" dt="2020-06-22T18:27:32.982" v="157" actId="20577"/>
          <ac:spMkLst>
            <pc:docMk/>
            <pc:sldMk cId="1184769816" sldId="340"/>
            <ac:spMk id="14" creationId="{00000000-0000-0000-0000-000000000000}"/>
          </ac:spMkLst>
        </pc:spChg>
      </pc:sldChg>
      <pc:sldChg chg="modSp mod">
        <pc:chgData name="Kathy Moczerniak" userId="482eff44a8730993" providerId="LiveId" clId="{97A3BD59-FC92-423E-9FCD-3E8FD77B39CA}" dt="2020-06-22T18:32:21.300" v="163" actId="20577"/>
        <pc:sldMkLst>
          <pc:docMk/>
          <pc:sldMk cId="1304497280" sldId="341"/>
        </pc:sldMkLst>
        <pc:spChg chg="mod">
          <ac:chgData name="Kathy Moczerniak" userId="482eff44a8730993" providerId="LiveId" clId="{97A3BD59-FC92-423E-9FCD-3E8FD77B39CA}" dt="2020-06-21T04:48:36.316" v="20"/>
          <ac:spMkLst>
            <pc:docMk/>
            <pc:sldMk cId="1304497280" sldId="341"/>
            <ac:spMk id="13" creationId="{00000000-0000-0000-0000-000000000000}"/>
          </ac:spMkLst>
        </pc:spChg>
        <pc:spChg chg="mod">
          <ac:chgData name="Kathy Moczerniak" userId="482eff44a8730993" providerId="LiveId" clId="{97A3BD59-FC92-423E-9FCD-3E8FD77B39CA}" dt="2020-06-22T18:32:21.300" v="163" actId="20577"/>
          <ac:spMkLst>
            <pc:docMk/>
            <pc:sldMk cId="1304497280" sldId="341"/>
            <ac:spMk id="14" creationId="{00000000-0000-0000-0000-000000000000}"/>
          </ac:spMkLst>
        </pc:spChg>
      </pc:sldChg>
      <pc:sldChg chg="modSp mod">
        <pc:chgData name="Kathy Moczerniak" userId="482eff44a8730993" providerId="LiveId" clId="{97A3BD59-FC92-423E-9FCD-3E8FD77B39CA}" dt="2020-06-22T18:34:32.540" v="167" actId="20577"/>
        <pc:sldMkLst>
          <pc:docMk/>
          <pc:sldMk cId="1932724502" sldId="342"/>
        </pc:sldMkLst>
        <pc:spChg chg="mod">
          <ac:chgData name="Kathy Moczerniak" userId="482eff44a8730993" providerId="LiveId" clId="{97A3BD59-FC92-423E-9FCD-3E8FD77B39CA}" dt="2020-06-21T04:48:36.316" v="20"/>
          <ac:spMkLst>
            <pc:docMk/>
            <pc:sldMk cId="1932724502" sldId="342"/>
            <ac:spMk id="13" creationId="{00000000-0000-0000-0000-000000000000}"/>
          </ac:spMkLst>
        </pc:spChg>
        <pc:spChg chg="mod">
          <ac:chgData name="Kathy Moczerniak" userId="482eff44a8730993" providerId="LiveId" clId="{97A3BD59-FC92-423E-9FCD-3E8FD77B39CA}" dt="2020-06-22T18:34:32.540" v="167" actId="20577"/>
          <ac:spMkLst>
            <pc:docMk/>
            <pc:sldMk cId="1932724502" sldId="342"/>
            <ac:spMk id="14" creationId="{00000000-0000-0000-0000-000000000000}"/>
          </ac:spMkLst>
        </pc:spChg>
      </pc:sldChg>
      <pc:sldChg chg="modSp mod">
        <pc:chgData name="Kathy Moczerniak" userId="482eff44a8730993" providerId="LiveId" clId="{97A3BD59-FC92-423E-9FCD-3E8FD77B39CA}" dt="2020-06-22T16:51:39.192" v="59" actId="20577"/>
        <pc:sldMkLst>
          <pc:docMk/>
          <pc:sldMk cId="0" sldId="343"/>
        </pc:sldMkLst>
        <pc:spChg chg="mod">
          <ac:chgData name="Kathy Moczerniak" userId="482eff44a8730993" providerId="LiveId" clId="{97A3BD59-FC92-423E-9FCD-3E8FD77B39CA}" dt="2020-06-22T16:51:39.192" v="59" actId="20577"/>
          <ac:spMkLst>
            <pc:docMk/>
            <pc:sldMk cId="0" sldId="343"/>
            <ac:spMk id="3" creationId="{00000000-0000-0000-0000-000000000000}"/>
          </ac:spMkLst>
        </pc:spChg>
      </pc:sldChg>
      <pc:sldChg chg="modSp mod">
        <pc:chgData name="Kathy Moczerniak" userId="482eff44a8730993" providerId="LiveId" clId="{97A3BD59-FC92-423E-9FCD-3E8FD77B39CA}" dt="2020-06-22T16:54:31.385" v="67" actId="20577"/>
        <pc:sldMkLst>
          <pc:docMk/>
          <pc:sldMk cId="0" sldId="344"/>
        </pc:sldMkLst>
        <pc:spChg chg="mod">
          <ac:chgData name="Kathy Moczerniak" userId="482eff44a8730993" providerId="LiveId" clId="{97A3BD59-FC92-423E-9FCD-3E8FD77B39CA}" dt="2020-06-22T16:54:31.385" v="67" actId="20577"/>
          <ac:spMkLst>
            <pc:docMk/>
            <pc:sldMk cId="0" sldId="344"/>
            <ac:spMk id="3" creationId="{00000000-0000-0000-0000-000000000000}"/>
          </ac:spMkLst>
        </pc:spChg>
      </pc:sldChg>
      <pc:sldChg chg="modSp">
        <pc:chgData name="Kathy Moczerniak" userId="482eff44a8730993" providerId="LiveId" clId="{97A3BD59-FC92-423E-9FCD-3E8FD77B39CA}" dt="2020-06-21T04:48:36.316" v="20"/>
        <pc:sldMkLst>
          <pc:docMk/>
          <pc:sldMk cId="0" sldId="346"/>
        </pc:sldMkLst>
        <pc:spChg chg="mod">
          <ac:chgData name="Kathy Moczerniak" userId="482eff44a8730993" providerId="LiveId" clId="{97A3BD59-FC92-423E-9FCD-3E8FD77B39CA}" dt="2020-06-21T04:48:36.316" v="20"/>
          <ac:spMkLst>
            <pc:docMk/>
            <pc:sldMk cId="0" sldId="346"/>
            <ac:spMk id="3" creationId="{00000000-0000-0000-0000-000000000000}"/>
          </ac:spMkLst>
        </pc:spChg>
      </pc:sldChg>
      <pc:sldChg chg="modSp mod">
        <pc:chgData name="Kathy Moczerniak" userId="482eff44a8730993" providerId="LiveId" clId="{97A3BD59-FC92-423E-9FCD-3E8FD77B39CA}" dt="2020-06-21T04:48:18.891" v="19" actId="947"/>
        <pc:sldMkLst>
          <pc:docMk/>
          <pc:sldMk cId="0" sldId="347"/>
        </pc:sldMkLst>
        <pc:spChg chg="mod">
          <ac:chgData name="Kathy Moczerniak" userId="482eff44a8730993" providerId="LiveId" clId="{97A3BD59-FC92-423E-9FCD-3E8FD77B39CA}" dt="2020-06-21T04:48:18.891" v="19" actId="947"/>
          <ac:spMkLst>
            <pc:docMk/>
            <pc:sldMk cId="0" sldId="347"/>
            <ac:spMk id="3" creationId="{00000000-0000-0000-0000-000000000000}"/>
          </ac:spMkLst>
        </pc:spChg>
      </pc:sldChg>
      <pc:sldChg chg="modSp mod">
        <pc:chgData name="Kathy Moczerniak" userId="482eff44a8730993" providerId="LiveId" clId="{97A3BD59-FC92-423E-9FCD-3E8FD77B39CA}" dt="2020-06-22T17:15:57.375" v="124" actId="20577"/>
        <pc:sldMkLst>
          <pc:docMk/>
          <pc:sldMk cId="0" sldId="348"/>
        </pc:sldMkLst>
        <pc:spChg chg="mod">
          <ac:chgData name="Kathy Moczerniak" userId="482eff44a8730993" providerId="LiveId" clId="{97A3BD59-FC92-423E-9FCD-3E8FD77B39CA}" dt="2020-06-21T04:48:36.316" v="20"/>
          <ac:spMkLst>
            <pc:docMk/>
            <pc:sldMk cId="0" sldId="348"/>
            <ac:spMk id="2" creationId="{00000000-0000-0000-0000-000000000000}"/>
          </ac:spMkLst>
        </pc:spChg>
        <pc:spChg chg="mod">
          <ac:chgData name="Kathy Moczerniak" userId="482eff44a8730993" providerId="LiveId" clId="{97A3BD59-FC92-423E-9FCD-3E8FD77B39CA}" dt="2020-06-22T17:15:57.375" v="124" actId="20577"/>
          <ac:spMkLst>
            <pc:docMk/>
            <pc:sldMk cId="0" sldId="348"/>
            <ac:spMk id="4" creationId="{00000000-0000-0000-0000-000000000000}"/>
          </ac:spMkLst>
        </pc:spChg>
      </pc:sldChg>
      <pc:sldChg chg="modSp mod">
        <pc:chgData name="Kathy Moczerniak" userId="482eff44a8730993" providerId="LiveId" clId="{97A3BD59-FC92-423E-9FCD-3E8FD77B39CA}" dt="2020-06-22T17:17:32.708" v="128" actId="20577"/>
        <pc:sldMkLst>
          <pc:docMk/>
          <pc:sldMk cId="0" sldId="349"/>
        </pc:sldMkLst>
        <pc:spChg chg="mod">
          <ac:chgData name="Kathy Moczerniak" userId="482eff44a8730993" providerId="LiveId" clId="{97A3BD59-FC92-423E-9FCD-3E8FD77B39CA}" dt="2020-06-21T04:48:36.316" v="20"/>
          <ac:spMkLst>
            <pc:docMk/>
            <pc:sldMk cId="0" sldId="349"/>
            <ac:spMk id="2" creationId="{00000000-0000-0000-0000-000000000000}"/>
          </ac:spMkLst>
        </pc:spChg>
        <pc:spChg chg="mod">
          <ac:chgData name="Kathy Moczerniak" userId="482eff44a8730993" providerId="LiveId" clId="{97A3BD59-FC92-423E-9FCD-3E8FD77B39CA}" dt="2020-06-22T17:17:32.708" v="128" actId="20577"/>
          <ac:spMkLst>
            <pc:docMk/>
            <pc:sldMk cId="0" sldId="349"/>
            <ac:spMk id="4" creationId="{00000000-0000-0000-0000-000000000000}"/>
          </ac:spMkLst>
        </pc:spChg>
      </pc:sldChg>
      <pc:sldChg chg="modSp mod">
        <pc:chgData name="Kathy Moczerniak" userId="482eff44a8730993" providerId="LiveId" clId="{97A3BD59-FC92-423E-9FCD-3E8FD77B39CA}" dt="2020-06-22T17:18:58.668" v="138" actId="20577"/>
        <pc:sldMkLst>
          <pc:docMk/>
          <pc:sldMk cId="0" sldId="350"/>
        </pc:sldMkLst>
        <pc:spChg chg="mod">
          <ac:chgData name="Kathy Moczerniak" userId="482eff44a8730993" providerId="LiveId" clId="{97A3BD59-FC92-423E-9FCD-3E8FD77B39CA}" dt="2020-06-21T04:48:36.316" v="20"/>
          <ac:spMkLst>
            <pc:docMk/>
            <pc:sldMk cId="0" sldId="350"/>
            <ac:spMk id="2" creationId="{00000000-0000-0000-0000-000000000000}"/>
          </ac:spMkLst>
        </pc:spChg>
        <pc:spChg chg="mod">
          <ac:chgData name="Kathy Moczerniak" userId="482eff44a8730993" providerId="LiveId" clId="{97A3BD59-FC92-423E-9FCD-3E8FD77B39CA}" dt="2020-06-22T17:18:58.668" v="138" actId="20577"/>
          <ac:spMkLst>
            <pc:docMk/>
            <pc:sldMk cId="0" sldId="350"/>
            <ac:spMk id="4" creationId="{00000000-0000-0000-0000-000000000000}"/>
          </ac:spMkLst>
        </pc:spChg>
      </pc:sldChg>
      <pc:sldChg chg="modSp">
        <pc:chgData name="Kathy Moczerniak" userId="482eff44a8730993" providerId="LiveId" clId="{97A3BD59-FC92-423E-9FCD-3E8FD77B39CA}" dt="2020-06-21T04:48:36.316" v="20"/>
        <pc:sldMkLst>
          <pc:docMk/>
          <pc:sldMk cId="0" sldId="352"/>
        </pc:sldMkLst>
        <pc:spChg chg="mod">
          <ac:chgData name="Kathy Moczerniak" userId="482eff44a8730993" providerId="LiveId" clId="{97A3BD59-FC92-423E-9FCD-3E8FD77B39CA}" dt="2020-06-21T04:48:36.316" v="20"/>
          <ac:spMkLst>
            <pc:docMk/>
            <pc:sldMk cId="0" sldId="352"/>
            <ac:spMk id="2" creationId="{00000000-0000-0000-0000-000000000000}"/>
          </ac:spMkLst>
        </pc:spChg>
        <pc:spChg chg="mod">
          <ac:chgData name="Kathy Moczerniak" userId="482eff44a8730993" providerId="LiveId" clId="{97A3BD59-FC92-423E-9FCD-3E8FD77B39CA}" dt="2020-06-21T04:48:36.316" v="20"/>
          <ac:spMkLst>
            <pc:docMk/>
            <pc:sldMk cId="0" sldId="352"/>
            <ac:spMk id="4" creationId="{00000000-0000-0000-0000-000000000000}"/>
          </ac:spMkLst>
        </pc:spChg>
      </pc:sldChg>
      <pc:sldChg chg="modSp mod">
        <pc:chgData name="Kathy Moczerniak" userId="482eff44a8730993" providerId="LiveId" clId="{97A3BD59-FC92-423E-9FCD-3E8FD77B39CA}" dt="2020-06-22T18:34:49.705" v="168" actId="20577"/>
        <pc:sldMkLst>
          <pc:docMk/>
          <pc:sldMk cId="0" sldId="353"/>
        </pc:sldMkLst>
        <pc:spChg chg="mod">
          <ac:chgData name="Kathy Moczerniak" userId="482eff44a8730993" providerId="LiveId" clId="{97A3BD59-FC92-423E-9FCD-3E8FD77B39CA}" dt="2020-06-22T18:34:49.705" v="168" actId="20577"/>
          <ac:spMkLst>
            <pc:docMk/>
            <pc:sldMk cId="0" sldId="353"/>
            <ac:spMk id="3" creationId="{00000000-0000-0000-0000-000000000000}"/>
          </ac:spMkLst>
        </pc:spChg>
      </pc:sldChg>
      <pc:sldChg chg="modSp">
        <pc:chgData name="Kathy Moczerniak" userId="482eff44a8730993" providerId="LiveId" clId="{97A3BD59-FC92-423E-9FCD-3E8FD77B39CA}" dt="2020-06-21T04:48:36.316" v="20"/>
        <pc:sldMkLst>
          <pc:docMk/>
          <pc:sldMk cId="0" sldId="354"/>
        </pc:sldMkLst>
        <pc:spChg chg="mod">
          <ac:chgData name="Kathy Moczerniak" userId="482eff44a8730993" providerId="LiveId" clId="{97A3BD59-FC92-423E-9FCD-3E8FD77B39CA}" dt="2020-06-21T04:48:36.316" v="20"/>
          <ac:spMkLst>
            <pc:docMk/>
            <pc:sldMk cId="0" sldId="354"/>
            <ac:spMk id="6" creationId="{00000000-0000-0000-0000-000000000000}"/>
          </ac:spMkLst>
        </pc:spChg>
      </pc:sldChg>
      <pc:sldChg chg="modSp mod">
        <pc:chgData name="Kathy Moczerniak" userId="482eff44a8730993" providerId="LiveId" clId="{97A3BD59-FC92-423E-9FCD-3E8FD77B39CA}" dt="2020-06-22T18:51:49.399" v="235" actId="947"/>
        <pc:sldMkLst>
          <pc:docMk/>
          <pc:sldMk cId="200998739" sldId="358"/>
        </pc:sldMkLst>
        <pc:spChg chg="mod">
          <ac:chgData name="Kathy Moczerniak" userId="482eff44a8730993" providerId="LiveId" clId="{97A3BD59-FC92-423E-9FCD-3E8FD77B39CA}" dt="2020-06-21T04:48:36.316" v="20"/>
          <ac:spMkLst>
            <pc:docMk/>
            <pc:sldMk cId="200998739" sldId="358"/>
            <ac:spMk id="2" creationId="{00000000-0000-0000-0000-000000000000}"/>
          </ac:spMkLst>
        </pc:spChg>
        <pc:spChg chg="mod">
          <ac:chgData name="Kathy Moczerniak" userId="482eff44a8730993" providerId="LiveId" clId="{97A3BD59-FC92-423E-9FCD-3E8FD77B39CA}" dt="2020-06-22T18:51:49.399" v="235" actId="947"/>
          <ac:spMkLst>
            <pc:docMk/>
            <pc:sldMk cId="200998739" sldId="358"/>
            <ac:spMk id="3" creationId="{00000000-0000-0000-0000-000000000000}"/>
          </ac:spMkLst>
        </pc:spChg>
      </pc:sldChg>
      <pc:sldChg chg="modSp">
        <pc:chgData name="Kathy Moczerniak" userId="482eff44a8730993" providerId="LiveId" clId="{97A3BD59-FC92-423E-9FCD-3E8FD77B39CA}" dt="2020-06-21T04:48:36.316" v="20"/>
        <pc:sldMkLst>
          <pc:docMk/>
          <pc:sldMk cId="818163175" sldId="362"/>
        </pc:sldMkLst>
        <pc:spChg chg="mod">
          <ac:chgData name="Kathy Moczerniak" userId="482eff44a8730993" providerId="LiveId" clId="{97A3BD59-FC92-423E-9FCD-3E8FD77B39CA}" dt="2020-06-21T04:48:36.316" v="20"/>
          <ac:spMkLst>
            <pc:docMk/>
            <pc:sldMk cId="818163175" sldId="362"/>
            <ac:spMk id="2" creationId="{00000000-0000-0000-0000-000000000000}"/>
          </ac:spMkLst>
        </pc:spChg>
      </pc:sldChg>
      <pc:sldChg chg="modSp mod">
        <pc:chgData name="Kathy Moczerniak" userId="482eff44a8730993" providerId="LiveId" clId="{97A3BD59-FC92-423E-9FCD-3E8FD77B39CA}" dt="2020-06-22T17:16:11.206" v="125" actId="20577"/>
        <pc:sldMkLst>
          <pc:docMk/>
          <pc:sldMk cId="3940835102" sldId="363"/>
        </pc:sldMkLst>
        <pc:spChg chg="mod">
          <ac:chgData name="Kathy Moczerniak" userId="482eff44a8730993" providerId="LiveId" clId="{97A3BD59-FC92-423E-9FCD-3E8FD77B39CA}" dt="2020-06-21T04:48:36.316" v="20"/>
          <ac:spMkLst>
            <pc:docMk/>
            <pc:sldMk cId="3940835102" sldId="363"/>
            <ac:spMk id="2" creationId="{00000000-0000-0000-0000-000000000000}"/>
          </ac:spMkLst>
        </pc:spChg>
        <pc:spChg chg="mod">
          <ac:chgData name="Kathy Moczerniak" userId="482eff44a8730993" providerId="LiveId" clId="{97A3BD59-FC92-423E-9FCD-3E8FD77B39CA}" dt="2020-06-22T17:16:11.206" v="125" actId="20577"/>
          <ac:spMkLst>
            <pc:docMk/>
            <pc:sldMk cId="3940835102" sldId="363"/>
            <ac:spMk id="4" creationId="{00000000-0000-0000-0000-000000000000}"/>
          </ac:spMkLst>
        </pc:spChg>
      </pc:sldChg>
      <pc:sldChg chg="modSp mod">
        <pc:chgData name="Kathy Moczerniak" userId="482eff44a8730993" providerId="LiveId" clId="{97A3BD59-FC92-423E-9FCD-3E8FD77B39CA}" dt="2020-06-22T17:19:46.550" v="139" actId="20577"/>
        <pc:sldMkLst>
          <pc:docMk/>
          <pc:sldMk cId="1088826753" sldId="364"/>
        </pc:sldMkLst>
        <pc:spChg chg="mod">
          <ac:chgData name="Kathy Moczerniak" userId="482eff44a8730993" providerId="LiveId" clId="{97A3BD59-FC92-423E-9FCD-3E8FD77B39CA}" dt="2020-06-21T04:48:36.316" v="20"/>
          <ac:spMkLst>
            <pc:docMk/>
            <pc:sldMk cId="1088826753" sldId="364"/>
            <ac:spMk id="7" creationId="{00000000-0000-0000-0000-000000000000}"/>
          </ac:spMkLst>
        </pc:spChg>
        <pc:spChg chg="mod">
          <ac:chgData name="Kathy Moczerniak" userId="482eff44a8730993" providerId="LiveId" clId="{97A3BD59-FC92-423E-9FCD-3E8FD77B39CA}" dt="2020-06-22T17:19:46.550" v="139" actId="20577"/>
          <ac:spMkLst>
            <pc:docMk/>
            <pc:sldMk cId="1088826753" sldId="364"/>
            <ac:spMk id="8" creationId="{00000000-0000-0000-0000-000000000000}"/>
          </ac:spMkLst>
        </pc:spChg>
      </pc:sldChg>
      <pc:sldChg chg="modSp mod">
        <pc:chgData name="Kathy Moczerniak" userId="482eff44a8730993" providerId="LiveId" clId="{97A3BD59-FC92-423E-9FCD-3E8FD77B39CA}" dt="2020-06-22T17:25:59.026" v="155" actId="20577"/>
        <pc:sldMkLst>
          <pc:docMk/>
          <pc:sldMk cId="4216389607" sldId="365"/>
        </pc:sldMkLst>
        <pc:spChg chg="mod">
          <ac:chgData name="Kathy Moczerniak" userId="482eff44a8730993" providerId="LiveId" clId="{97A3BD59-FC92-423E-9FCD-3E8FD77B39CA}" dt="2020-06-21T04:48:36.316" v="20"/>
          <ac:spMkLst>
            <pc:docMk/>
            <pc:sldMk cId="4216389607" sldId="365"/>
            <ac:spMk id="13" creationId="{00000000-0000-0000-0000-000000000000}"/>
          </ac:spMkLst>
        </pc:spChg>
        <pc:spChg chg="mod">
          <ac:chgData name="Kathy Moczerniak" userId="482eff44a8730993" providerId="LiveId" clId="{97A3BD59-FC92-423E-9FCD-3E8FD77B39CA}" dt="2020-06-22T17:25:59.026" v="155" actId="20577"/>
          <ac:spMkLst>
            <pc:docMk/>
            <pc:sldMk cId="4216389607" sldId="365"/>
            <ac:spMk id="14" creationId="{00000000-0000-0000-0000-000000000000}"/>
          </ac:spMkLst>
        </pc:spChg>
      </pc:sldChg>
      <pc:sldChg chg="modSp mod">
        <pc:chgData name="Kathy Moczerniak" userId="482eff44a8730993" providerId="LiveId" clId="{97A3BD59-FC92-423E-9FCD-3E8FD77B39CA}" dt="2020-06-22T18:33:49.435" v="166" actId="20577"/>
        <pc:sldMkLst>
          <pc:docMk/>
          <pc:sldMk cId="1241187001" sldId="366"/>
        </pc:sldMkLst>
        <pc:spChg chg="mod">
          <ac:chgData name="Kathy Moczerniak" userId="482eff44a8730993" providerId="LiveId" clId="{97A3BD59-FC92-423E-9FCD-3E8FD77B39CA}" dt="2020-06-21T04:48:36.316" v="20"/>
          <ac:spMkLst>
            <pc:docMk/>
            <pc:sldMk cId="1241187001" sldId="366"/>
            <ac:spMk id="13" creationId="{00000000-0000-0000-0000-000000000000}"/>
          </ac:spMkLst>
        </pc:spChg>
        <pc:spChg chg="mod">
          <ac:chgData name="Kathy Moczerniak" userId="482eff44a8730993" providerId="LiveId" clId="{97A3BD59-FC92-423E-9FCD-3E8FD77B39CA}" dt="2020-06-22T18:33:49.435" v="166" actId="20577"/>
          <ac:spMkLst>
            <pc:docMk/>
            <pc:sldMk cId="1241187001" sldId="366"/>
            <ac:spMk id="14" creationId="{00000000-0000-0000-0000-000000000000}"/>
          </ac:spMkLst>
        </pc:spChg>
      </pc:sldChg>
      <pc:sldChg chg="modSp mod">
        <pc:chgData name="Kathy Moczerniak" userId="482eff44a8730993" providerId="LiveId" clId="{97A3BD59-FC92-423E-9FCD-3E8FD77B39CA}" dt="2020-06-22T16:50:56.115" v="58" actId="20577"/>
        <pc:sldMkLst>
          <pc:docMk/>
          <pc:sldMk cId="398540418" sldId="367"/>
        </pc:sldMkLst>
        <pc:spChg chg="mod">
          <ac:chgData name="Kathy Moczerniak" userId="482eff44a8730993" providerId="LiveId" clId="{97A3BD59-FC92-423E-9FCD-3E8FD77B39CA}" dt="2020-06-22T16:50:56.115" v="58" actId="20577"/>
          <ac:spMkLst>
            <pc:docMk/>
            <pc:sldMk cId="398540418" sldId="367"/>
            <ac:spMk id="14" creationId="{00000000-0000-0000-0000-000000000000}"/>
          </ac:spMkLst>
        </pc:spChg>
      </pc:sldChg>
      <pc:sldChg chg="modSp mod">
        <pc:chgData name="Kathy Moczerniak" userId="482eff44a8730993" providerId="LiveId" clId="{97A3BD59-FC92-423E-9FCD-3E8FD77B39CA}" dt="2020-06-22T16:52:01.797" v="62" actId="20577"/>
        <pc:sldMkLst>
          <pc:docMk/>
          <pc:sldMk cId="3531089073" sldId="368"/>
        </pc:sldMkLst>
        <pc:spChg chg="mod">
          <ac:chgData name="Kathy Moczerniak" userId="482eff44a8730993" providerId="LiveId" clId="{97A3BD59-FC92-423E-9FCD-3E8FD77B39CA}" dt="2020-06-22T16:52:01.797" v="62" actId="20577"/>
          <ac:spMkLst>
            <pc:docMk/>
            <pc:sldMk cId="3531089073" sldId="36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p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p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4</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lstStyle/>
          <a:p>
            <a:r>
              <a:rPr lang="en-US" dirty="0"/>
              <a:t>Incident Command and Triage</a:t>
            </a:r>
          </a:p>
        </p:txBody>
      </p:sp>
      <p:pic>
        <p:nvPicPr>
          <p:cNvPr id="5" name="Picture 4"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Incident Management System 		</a:t>
            </a:r>
          </a:p>
        </p:txBody>
      </p:sp>
      <p:sp>
        <p:nvSpPr>
          <p:cNvPr id="3" name="Content Placeholder 2"/>
          <p:cNvSpPr>
            <a:spLocks noGrp="1"/>
          </p:cNvSpPr>
          <p:nvPr>
            <p:ph idx="1"/>
          </p:nvPr>
        </p:nvSpPr>
        <p:spPr>
          <a:xfrm>
            <a:off x="911316" y="2355273"/>
            <a:ext cx="10287000" cy="4139444"/>
          </a:xfrm>
        </p:spPr>
        <p:txBody>
          <a:bodyPr/>
          <a:lstStyle/>
          <a:p>
            <a:r>
              <a:rPr lang="en-US" sz="2400" dirty="0"/>
              <a:t>NIMS is designed to improve overall incident management interoperability, integration, and coordination. </a:t>
            </a:r>
          </a:p>
          <a:p>
            <a:pPr lvl="1">
              <a:spcBef>
                <a:spcPts val="0"/>
              </a:spcBef>
            </a:pPr>
            <a:r>
              <a:rPr lang="en-US" sz="2200" dirty="0"/>
              <a:t>Federally mandated</a:t>
            </a:r>
          </a:p>
          <a:p>
            <a:pPr lvl="1">
              <a:spcBef>
                <a:spcPts val="0"/>
              </a:spcBef>
            </a:pPr>
            <a:r>
              <a:rPr lang="en-US" sz="2200" dirty="0"/>
              <a:t>Extends to ski/bike patrols and OEC technicians</a:t>
            </a:r>
          </a:p>
          <a:p>
            <a:pPr lvl="1">
              <a:spcBef>
                <a:spcPts val="0"/>
              </a:spcBef>
            </a:pPr>
            <a:r>
              <a:rPr lang="en-US" sz="2200" dirty="0"/>
              <a:t>May be called upon to:</a:t>
            </a:r>
          </a:p>
          <a:p>
            <a:pPr lvl="2">
              <a:spcBef>
                <a:spcPts val="0"/>
              </a:spcBef>
            </a:pPr>
            <a:r>
              <a:rPr lang="en-US" sz="2000" dirty="0"/>
              <a:t>Take the lead in managing an incident involving external public safety organizations </a:t>
            </a:r>
          </a:p>
          <a:p>
            <a:pPr lvl="2">
              <a:spcBef>
                <a:spcPts val="0"/>
              </a:spcBef>
            </a:pPr>
            <a:r>
              <a:rPr lang="en-US" sz="2000" dirty="0"/>
              <a:t>Assist other public safety agencies during an </a:t>
            </a:r>
            <a:r>
              <a:rPr lang="en-US" sz="2000" dirty="0">
                <a:solidFill>
                  <a:schemeClr val="tx2"/>
                </a:solidFill>
              </a:rPr>
              <a:t>incident</a:t>
            </a:r>
            <a:endParaRPr lang="en-US" sz="2000" dirty="0">
              <a:solidFill>
                <a:srgbClr val="FF0000"/>
              </a:solidFill>
            </a:endParaRPr>
          </a:p>
        </p:txBody>
      </p:sp>
    </p:spTree>
    <p:extLst>
      <p:ext uri="{BB962C8B-B14F-4D97-AF65-F5344CB8AC3E}">
        <p14:creationId xmlns:p14="http://schemas.microsoft.com/office/powerpoint/2010/main" val="35310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Incident Management System: Terminology</a:t>
            </a:r>
          </a:p>
        </p:txBody>
      </p:sp>
      <p:sp>
        <p:nvSpPr>
          <p:cNvPr id="3" name="Content Placeholder 2"/>
          <p:cNvSpPr>
            <a:spLocks noGrp="1"/>
          </p:cNvSpPr>
          <p:nvPr>
            <p:ph idx="1"/>
          </p:nvPr>
        </p:nvSpPr>
        <p:spPr>
          <a:xfrm>
            <a:off x="952500" y="1370797"/>
            <a:ext cx="10287000" cy="5094657"/>
          </a:xfrm>
        </p:spPr>
        <p:txBody>
          <a:bodyPr/>
          <a:lstStyle/>
          <a:p>
            <a:r>
              <a:rPr lang="en-US" dirty="0">
                <a:solidFill>
                  <a:schemeClr val="tx2"/>
                </a:solidFill>
              </a:rPr>
              <a:t> </a:t>
            </a:r>
            <a:r>
              <a:rPr lang="en-US" u="dbl" dirty="0">
                <a:solidFill>
                  <a:srgbClr val="C00000"/>
                </a:solidFill>
              </a:rPr>
              <a:t>Chain of command</a:t>
            </a:r>
          </a:p>
          <a:p>
            <a:pPr lvl="1"/>
            <a:r>
              <a:rPr lang="en-US" sz="1900" dirty="0">
                <a:solidFill>
                  <a:schemeClr val="tx2"/>
                </a:solidFill>
              </a:rPr>
              <a:t>A rank structure for management</a:t>
            </a:r>
          </a:p>
          <a:p>
            <a:r>
              <a:rPr lang="en-US" dirty="0">
                <a:solidFill>
                  <a:schemeClr val="tx2"/>
                </a:solidFill>
              </a:rPr>
              <a:t> </a:t>
            </a:r>
            <a:r>
              <a:rPr lang="en-US" u="dbl" dirty="0">
                <a:solidFill>
                  <a:srgbClr val="C00000"/>
                </a:solidFill>
              </a:rPr>
              <a:t>Span of control </a:t>
            </a:r>
          </a:p>
          <a:p>
            <a:pPr lvl="1"/>
            <a:r>
              <a:rPr lang="en-US" sz="1900" dirty="0">
                <a:solidFill>
                  <a:schemeClr val="tx2"/>
                </a:solidFill>
              </a:rPr>
              <a:t>The total number of individuals or resources supervised by a single person</a:t>
            </a:r>
          </a:p>
          <a:p>
            <a:r>
              <a:rPr lang="en-US" dirty="0">
                <a:solidFill>
                  <a:schemeClr val="tx2"/>
                </a:solidFill>
              </a:rPr>
              <a:t> </a:t>
            </a:r>
            <a:r>
              <a:rPr lang="en-US" u="dbl" dirty="0">
                <a:solidFill>
                  <a:srgbClr val="C00000"/>
                </a:solidFill>
              </a:rPr>
              <a:t>Personnel accountability system </a:t>
            </a:r>
          </a:p>
          <a:p>
            <a:pPr lvl="1"/>
            <a:r>
              <a:rPr lang="en-US" sz="1800" dirty="0">
                <a:solidFill>
                  <a:schemeClr val="tx2"/>
                </a:solidFill>
              </a:rPr>
              <a:t>A system that readily identifies both the locations and the functions of all members operative at an incident scene</a:t>
            </a:r>
          </a:p>
          <a:p>
            <a:r>
              <a:rPr lang="en-US" dirty="0">
                <a:solidFill>
                  <a:schemeClr val="tx2"/>
                </a:solidFill>
              </a:rPr>
              <a:t> </a:t>
            </a:r>
            <a:r>
              <a:rPr lang="en-US" u="dbl" dirty="0">
                <a:solidFill>
                  <a:srgbClr val="C00000"/>
                </a:solidFill>
              </a:rPr>
              <a:t>Resource management </a:t>
            </a:r>
          </a:p>
          <a:p>
            <a:pPr lvl="1"/>
            <a:r>
              <a:rPr lang="en-US" sz="1900" dirty="0">
                <a:solidFill>
                  <a:schemeClr val="tx2"/>
                </a:solidFill>
              </a:rPr>
              <a:t>Includes mutual-aid agreements, the use of special federal, state, local and tribal teams, and resource mobilization protocols</a:t>
            </a:r>
          </a:p>
          <a:p>
            <a:r>
              <a:rPr lang="en-US" dirty="0">
                <a:solidFill>
                  <a:schemeClr val="tx2"/>
                </a:solidFill>
              </a:rPr>
              <a:t> </a:t>
            </a:r>
            <a:r>
              <a:rPr lang="en-US" u="dbl" dirty="0">
                <a:solidFill>
                  <a:srgbClr val="C00000"/>
                </a:solidFill>
              </a:rPr>
              <a:t>Multiagency coordination system (MACS)</a:t>
            </a:r>
          </a:p>
          <a:p>
            <a:pPr lvl="1"/>
            <a:r>
              <a:rPr lang="en-US" sz="1900" dirty="0">
                <a:solidFill>
                  <a:schemeClr val="tx2"/>
                </a:solidFill>
              </a:rPr>
              <a:t>A process for managing an incident in which m</a:t>
            </a:r>
            <a:r>
              <a:rPr lang="en-US" sz="1900" dirty="0"/>
              <a:t>ultiple agencies that have different command structures and communication capabilities are participating</a:t>
            </a:r>
          </a:p>
          <a:p>
            <a:endParaRPr lang="en-US" dirty="0"/>
          </a:p>
          <a:p>
            <a:endParaRPr lang="en-US" dirty="0"/>
          </a:p>
        </p:txBody>
      </p:sp>
    </p:spTree>
    <p:extLst>
      <p:ext uri="{BB962C8B-B14F-4D97-AF65-F5344CB8AC3E}">
        <p14:creationId xmlns:p14="http://schemas.microsoft.com/office/powerpoint/2010/main" val="20099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Command System </a:t>
            </a:r>
          </a:p>
        </p:txBody>
      </p:sp>
      <p:sp>
        <p:nvSpPr>
          <p:cNvPr id="3" name="Content Placeholder 2"/>
          <p:cNvSpPr>
            <a:spLocks noGrp="1"/>
          </p:cNvSpPr>
          <p:nvPr>
            <p:ph idx="1"/>
          </p:nvPr>
        </p:nvSpPr>
        <p:spPr>
          <a:xfrm>
            <a:off x="925830" y="1882755"/>
            <a:ext cx="10287000" cy="4699047"/>
          </a:xfrm>
        </p:spPr>
        <p:txBody>
          <a:bodyPr/>
          <a:lstStyle/>
          <a:p>
            <a:r>
              <a:rPr lang="en-US" dirty="0">
                <a:solidFill>
                  <a:schemeClr val="tx2"/>
                </a:solidFill>
              </a:rPr>
              <a:t>The </a:t>
            </a:r>
            <a:r>
              <a:rPr lang="en-US" u="dbl" dirty="0">
                <a:solidFill>
                  <a:srgbClr val="C00000"/>
                </a:solidFill>
              </a:rPr>
              <a:t>Incident Command System (ICS)</a:t>
            </a:r>
            <a:r>
              <a:rPr lang="en-US" dirty="0">
                <a:solidFill>
                  <a:srgbClr val="C00000"/>
                </a:solidFill>
              </a:rPr>
              <a:t> </a:t>
            </a:r>
            <a:r>
              <a:rPr lang="en-US" dirty="0">
                <a:solidFill>
                  <a:schemeClr val="tx2"/>
                </a:solidFill>
              </a:rPr>
              <a:t>provides a method for managing any incident, regardless of its cause, size, scope, or complexity.</a:t>
            </a:r>
          </a:p>
          <a:p>
            <a:pPr lvl="1">
              <a:spcBef>
                <a:spcPts val="600"/>
              </a:spcBef>
              <a:spcAft>
                <a:spcPts val="600"/>
              </a:spcAft>
            </a:pPr>
            <a:r>
              <a:rPr lang="en-US" dirty="0"/>
              <a:t>Developed in the 1970s </a:t>
            </a:r>
          </a:p>
          <a:p>
            <a:pPr lvl="2">
              <a:spcBef>
                <a:spcPts val="600"/>
              </a:spcBef>
              <a:spcAft>
                <a:spcPts val="600"/>
              </a:spcAft>
            </a:pPr>
            <a:r>
              <a:rPr lang="en-US" dirty="0"/>
              <a:t>Method for managing California wildfires</a:t>
            </a:r>
          </a:p>
          <a:p>
            <a:pPr lvl="1">
              <a:spcBef>
                <a:spcPts val="600"/>
              </a:spcBef>
              <a:spcAft>
                <a:spcPts val="600"/>
              </a:spcAft>
            </a:pPr>
            <a:r>
              <a:rPr lang="en-US" dirty="0"/>
              <a:t>Evolved into an all-hazards management plan</a:t>
            </a:r>
          </a:p>
          <a:p>
            <a:pPr lvl="1">
              <a:spcBef>
                <a:spcPts val="600"/>
              </a:spcBef>
              <a:spcAft>
                <a:spcPts val="600"/>
              </a:spcAft>
            </a:pPr>
            <a:r>
              <a:rPr lang="en-US" dirty="0"/>
              <a:t>Improves efficiency, reduces confusion, and provides a safer work environment for rescue personnel</a:t>
            </a:r>
          </a:p>
          <a:p>
            <a:pPr lvl="1">
              <a:spcBef>
                <a:spcPts val="600"/>
              </a:spcBef>
              <a:spcAft>
                <a:spcPts val="600"/>
              </a:spcAft>
            </a:pPr>
            <a:r>
              <a:rPr lang="en-US" dirty="0"/>
              <a:t>Provides considerable flexibility in that it can grow or shrink to accommodate the needs of each incident</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572244"/>
            <a:ext cx="1359526"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4-1</a:t>
            </a:r>
          </a:p>
          <a:p>
            <a:pPr algn="ctr"/>
            <a:r>
              <a:rPr lang="en-US" sz="2400" b="1" dirty="0">
                <a:latin typeface="Arial" pitchFamily="34" charset="0"/>
                <a:cs typeface="Arial" pitchFamily="34" charset="0"/>
              </a:rPr>
              <a:t>4-2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Incident Command System</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a:xfrm>
            <a:off x="537029" y="1670878"/>
            <a:ext cx="7431314" cy="4390833"/>
          </a:xfrm>
        </p:spPr>
        <p:txBody>
          <a:bodyPr/>
          <a:lstStyle/>
          <a:p>
            <a:r>
              <a:rPr lang="en-US" dirty="0"/>
              <a:t>The ICS structure consists of five functional areas, each of which has specific responsibilities. </a:t>
            </a:r>
          </a:p>
          <a:p>
            <a:pPr lvl="0"/>
            <a:r>
              <a:rPr lang="en-US" dirty="0"/>
              <a:t>The areas are interdependent and, depending on the size of the incident, may either be combined and managed by a single person or expanded and managed individually. </a:t>
            </a:r>
          </a:p>
          <a:p>
            <a:pPr lvl="0"/>
            <a:r>
              <a:rPr lang="en-US" dirty="0"/>
              <a:t>The functional areas are as follows: </a:t>
            </a:r>
          </a:p>
          <a:p>
            <a:pPr lvl="1"/>
            <a:r>
              <a:rPr lang="en-US" dirty="0"/>
              <a:t>Incident command</a:t>
            </a:r>
          </a:p>
          <a:p>
            <a:pPr lvl="1"/>
            <a:r>
              <a:rPr lang="en-US" dirty="0"/>
              <a:t>Operations section</a:t>
            </a:r>
          </a:p>
          <a:p>
            <a:pPr lvl="1"/>
            <a:r>
              <a:rPr lang="en-US" dirty="0"/>
              <a:t>Planning section</a:t>
            </a:r>
          </a:p>
          <a:p>
            <a:pPr lvl="1"/>
            <a:r>
              <a:rPr lang="en-US" dirty="0"/>
              <a:t>Logistics section</a:t>
            </a:r>
          </a:p>
          <a:p>
            <a:pPr lvl="1"/>
            <a:r>
              <a:rPr lang="en-US" dirty="0"/>
              <a:t>Finance/administration section</a:t>
            </a:r>
          </a:p>
          <a:p>
            <a:endParaRPr lang="en-US"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476718" y="756910"/>
            <a:ext cx="1359526"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4-2</a:t>
            </a:r>
          </a:p>
        </p:txBody>
      </p:sp>
      <p:pic>
        <p:nvPicPr>
          <p:cNvPr id="3" name="Picture 2" descr="Flowchart shows Command at the top, linked with Operations, Planning, Logistics, and Finance/Administration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314" y="4201887"/>
            <a:ext cx="4868224" cy="174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85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Incident Command System</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a:xfrm>
            <a:off x="443410" y="1670879"/>
            <a:ext cx="6973389" cy="4390833"/>
          </a:xfrm>
        </p:spPr>
        <p:txBody>
          <a:bodyPr/>
          <a:lstStyle/>
          <a:p>
            <a:pPr>
              <a:spcBef>
                <a:spcPts val="600"/>
              </a:spcBef>
              <a:spcAft>
                <a:spcPts val="600"/>
              </a:spcAft>
            </a:pPr>
            <a:r>
              <a:rPr lang="en-US" dirty="0"/>
              <a:t>Incident command is the first to be established at any incident and is managed by an </a:t>
            </a:r>
            <a:r>
              <a:rPr lang="en-US" u="dbl" dirty="0">
                <a:solidFill>
                  <a:srgbClr val="C00000"/>
                </a:solidFill>
              </a:rPr>
              <a:t>incident commander (IC)</a:t>
            </a:r>
            <a:r>
              <a:rPr lang="en-US" dirty="0">
                <a:solidFill>
                  <a:schemeClr val="tx2"/>
                </a:solidFill>
              </a:rPr>
              <a:t>.</a:t>
            </a:r>
            <a:endParaRPr lang="en-US" u="dbl" dirty="0">
              <a:solidFill>
                <a:srgbClr val="C00000"/>
              </a:solidFill>
            </a:endParaRPr>
          </a:p>
          <a:p>
            <a:pPr lvl="1">
              <a:spcBef>
                <a:spcPts val="600"/>
              </a:spcBef>
              <a:spcAft>
                <a:spcPts val="600"/>
              </a:spcAft>
            </a:pPr>
            <a:r>
              <a:rPr lang="en-US" dirty="0"/>
              <a:t>Identification of the IC is essential.</a:t>
            </a:r>
          </a:p>
          <a:p>
            <a:pPr lvl="1">
              <a:spcBef>
                <a:spcPts val="600"/>
              </a:spcBef>
              <a:spcAft>
                <a:spcPts val="600"/>
              </a:spcAft>
            </a:pPr>
            <a:r>
              <a:rPr lang="en-US" dirty="0"/>
              <a:t>The person provides overall leadership and direction for managing the incident.</a:t>
            </a:r>
          </a:p>
          <a:p>
            <a:pPr lvl="1">
              <a:spcBef>
                <a:spcPts val="600"/>
              </a:spcBef>
              <a:spcAft>
                <a:spcPts val="600"/>
              </a:spcAft>
            </a:pPr>
            <a:r>
              <a:rPr lang="en-US" dirty="0"/>
              <a:t>Typically, the most senior person among the initial responders arriving at the scene</a:t>
            </a:r>
          </a:p>
        </p:txBody>
      </p:sp>
      <p:sp>
        <p:nvSpPr>
          <p:cNvPr id="28674" name="AutoShape 2" descr="https://nsporg-my.sharepoint.com/personal/refreshercomm_nsp_org/Documents/6th%20Edition%20Pictures/CH_04%20-%20Incident%20Command%20and%20Triage/9781284189599_CH04_FIGF05.JPG"/>
          <p:cNvSpPr>
            <a:spLocks noChangeAspect="1" noChangeArrowheads="1"/>
          </p:cNvSpPr>
          <p:nvPr/>
        </p:nvSpPr>
        <p:spPr bwMode="auto">
          <a:xfrm>
            <a:off x="155575" y="-2674938"/>
            <a:ext cx="3724275" cy="55721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8675" name="Picture 3" descr="Photo shows a patroller on the radio. "/>
          <p:cNvPicPr>
            <a:picLocks noChangeAspect="1" noChangeArrowheads="1"/>
          </p:cNvPicPr>
          <p:nvPr/>
        </p:nvPicPr>
        <p:blipFill>
          <a:blip r:embed="rId2" cstate="print"/>
          <a:srcRect/>
          <a:stretch>
            <a:fillRect/>
          </a:stretch>
        </p:blipFill>
        <p:spPr bwMode="auto">
          <a:xfrm>
            <a:off x="7930206" y="1785257"/>
            <a:ext cx="2744143" cy="4108676"/>
          </a:xfrm>
          <a:prstGeom prst="rect">
            <a:avLst/>
          </a:prstGeom>
          <a:noFill/>
        </p:spPr>
      </p:pic>
      <p:pic>
        <p:nvPicPr>
          <p:cNvPr id="14" name="Picture 13"/>
          <p:cNvPicPr>
            <a:picLocks noChangeAspect="1"/>
          </p:cNvPicPr>
          <p:nvPr/>
        </p:nvPicPr>
        <p:blipFill>
          <a:blip r:embed="rId3" cstate="print"/>
          <a:stretch>
            <a:fillRect/>
          </a:stretch>
        </p:blipFill>
        <p:spPr>
          <a:xfrm>
            <a:off x="10493828" y="322120"/>
            <a:ext cx="1342415" cy="1348434"/>
          </a:xfrm>
          <a:prstGeom prst="rect">
            <a:avLst/>
          </a:prstGeom>
        </p:spPr>
      </p:pic>
      <p:sp>
        <p:nvSpPr>
          <p:cNvPr id="15" name="Rectangle 14"/>
          <p:cNvSpPr/>
          <p:nvPr/>
        </p:nvSpPr>
        <p:spPr>
          <a:xfrm>
            <a:off x="10493828" y="761692"/>
            <a:ext cx="134241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4-2</a:t>
            </a:r>
          </a:p>
        </p:txBody>
      </p:sp>
    </p:spTree>
    <p:extLst>
      <p:ext uri="{BB962C8B-B14F-4D97-AF65-F5344CB8AC3E}">
        <p14:creationId xmlns:p14="http://schemas.microsoft.com/office/powerpoint/2010/main" val="249741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Incident Command System</a:t>
            </a:r>
          </a:p>
        </p:txBody>
      </p:sp>
      <p:sp>
        <p:nvSpPr>
          <p:cNvPr id="14" name="Content Placeholder 2"/>
          <p:cNvSpPr>
            <a:spLocks noGrp="1"/>
          </p:cNvSpPr>
          <p:nvPr>
            <p:ph idx="1"/>
          </p:nvPr>
        </p:nvSpPr>
        <p:spPr>
          <a:xfrm>
            <a:off x="867772" y="2238375"/>
            <a:ext cx="10287000" cy="4154742"/>
          </a:xfrm>
        </p:spPr>
        <p:txBody>
          <a:bodyPr/>
          <a:lstStyle/>
          <a:p>
            <a:r>
              <a:rPr lang="en-US" dirty="0"/>
              <a:t>The IC establishes an incident command post, or ICP, the base of operations. </a:t>
            </a:r>
          </a:p>
          <a:p>
            <a:r>
              <a:rPr lang="en-US" dirty="0"/>
              <a:t>The IC’s several key responsibilities include the following tasks:</a:t>
            </a:r>
          </a:p>
          <a:p>
            <a:pPr lvl="1"/>
            <a:r>
              <a:rPr lang="en-US" dirty="0"/>
              <a:t> Assume command of the incident.</a:t>
            </a:r>
          </a:p>
          <a:p>
            <a:pPr lvl="1"/>
            <a:r>
              <a:rPr lang="en-US" dirty="0"/>
              <a:t> Establish an ICP.</a:t>
            </a:r>
          </a:p>
          <a:p>
            <a:pPr lvl="1"/>
            <a:r>
              <a:rPr lang="en-US" dirty="0"/>
              <a:t> Provide overall incident management.</a:t>
            </a:r>
          </a:p>
          <a:p>
            <a:pPr lvl="1"/>
            <a:r>
              <a:rPr lang="en-US" dirty="0"/>
              <a:t> Determine incident objectives and strategies.</a:t>
            </a:r>
          </a:p>
          <a:p>
            <a:pPr lvl="1"/>
            <a:r>
              <a:rPr lang="en-US" dirty="0"/>
              <a:t> Determine/develop the organizational structure needed to manage the incident. </a:t>
            </a:r>
          </a:p>
        </p:txBody>
      </p:sp>
      <p:pic>
        <p:nvPicPr>
          <p:cNvPr id="4" name="Picture 3"/>
          <p:cNvPicPr>
            <a:picLocks noChangeAspect="1"/>
          </p:cNvPicPr>
          <p:nvPr/>
        </p:nvPicPr>
        <p:blipFill>
          <a:blip r:embed="rId2" cstate="print"/>
          <a:stretch>
            <a:fillRect/>
          </a:stretch>
        </p:blipFill>
        <p:spPr>
          <a:xfrm>
            <a:off x="10493828" y="322120"/>
            <a:ext cx="1342415" cy="1348434"/>
          </a:xfrm>
          <a:prstGeom prst="rect">
            <a:avLst/>
          </a:prstGeom>
        </p:spPr>
      </p:pic>
      <p:sp>
        <p:nvSpPr>
          <p:cNvPr id="5" name="Rectangle 4"/>
          <p:cNvSpPr/>
          <p:nvPr/>
        </p:nvSpPr>
        <p:spPr>
          <a:xfrm>
            <a:off x="10493828" y="761692"/>
            <a:ext cx="134241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4-2</a:t>
            </a:r>
          </a:p>
        </p:txBody>
      </p:sp>
    </p:spTree>
    <p:extLst>
      <p:ext uri="{BB962C8B-B14F-4D97-AF65-F5344CB8AC3E}">
        <p14:creationId xmlns:p14="http://schemas.microsoft.com/office/powerpoint/2010/main" val="392082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Incident Command System</a:t>
            </a:r>
          </a:p>
        </p:txBody>
      </p:sp>
      <p:sp>
        <p:nvSpPr>
          <p:cNvPr id="14" name="Content Placeholder 2"/>
          <p:cNvSpPr>
            <a:spLocks noGrp="1"/>
          </p:cNvSpPr>
          <p:nvPr>
            <p:ph idx="1"/>
          </p:nvPr>
        </p:nvSpPr>
        <p:spPr>
          <a:xfrm>
            <a:off x="925830" y="2225964"/>
            <a:ext cx="10287000" cy="3963953"/>
          </a:xfrm>
        </p:spPr>
        <p:txBody>
          <a:bodyPr/>
          <a:lstStyle/>
          <a:p>
            <a:pPr>
              <a:buNone/>
            </a:pPr>
            <a:r>
              <a:rPr lang="en-US" b="1" dirty="0"/>
              <a:t>Operations</a:t>
            </a:r>
            <a:r>
              <a:rPr lang="en-US" dirty="0"/>
              <a:t> </a:t>
            </a:r>
          </a:p>
          <a:p>
            <a:r>
              <a:rPr lang="en-US" dirty="0"/>
              <a:t>Second to be established at an incident </a:t>
            </a:r>
          </a:p>
          <a:p>
            <a:r>
              <a:rPr lang="en-US" dirty="0"/>
              <a:t>Responsible for executing the strategies</a:t>
            </a:r>
          </a:p>
          <a:p>
            <a:pPr lvl="1"/>
            <a:r>
              <a:rPr lang="en-US" dirty="0"/>
              <a:t>Managed by an operations </a:t>
            </a:r>
            <a:r>
              <a:rPr lang="en-US" u="dbl" dirty="0">
                <a:solidFill>
                  <a:srgbClr val="C00000"/>
                </a:solidFill>
              </a:rPr>
              <a:t>section chief</a:t>
            </a:r>
            <a:r>
              <a:rPr lang="en-US" dirty="0"/>
              <a:t>:</a:t>
            </a:r>
          </a:p>
          <a:p>
            <a:pPr lvl="2"/>
            <a:r>
              <a:rPr lang="en-US" dirty="0"/>
              <a:t>Participating in the planning process </a:t>
            </a:r>
          </a:p>
          <a:p>
            <a:pPr lvl="2"/>
            <a:r>
              <a:rPr lang="en-US" dirty="0"/>
              <a:t>Reducing immediate hazard(s)</a:t>
            </a:r>
          </a:p>
          <a:p>
            <a:pPr lvl="2"/>
            <a:r>
              <a:rPr lang="en-US" dirty="0"/>
              <a:t>Saving lives and property</a:t>
            </a:r>
          </a:p>
          <a:p>
            <a:pPr lvl="2"/>
            <a:r>
              <a:rPr lang="en-US" dirty="0"/>
              <a:t>Establishing situational control</a:t>
            </a:r>
          </a:p>
          <a:p>
            <a:pPr lvl="2"/>
            <a:r>
              <a:rPr lang="en-US" dirty="0"/>
              <a:t>Restoring the scene to normalcy</a:t>
            </a:r>
          </a:p>
        </p:txBody>
      </p:sp>
      <p:pic>
        <p:nvPicPr>
          <p:cNvPr id="4" name="Picture 3"/>
          <p:cNvPicPr>
            <a:picLocks noChangeAspect="1"/>
          </p:cNvPicPr>
          <p:nvPr/>
        </p:nvPicPr>
        <p:blipFill>
          <a:blip r:embed="rId2" cstate="print"/>
          <a:stretch>
            <a:fillRect/>
          </a:stretch>
        </p:blipFill>
        <p:spPr>
          <a:xfrm>
            <a:off x="10493828" y="322120"/>
            <a:ext cx="1342415" cy="1348434"/>
          </a:xfrm>
          <a:prstGeom prst="rect">
            <a:avLst/>
          </a:prstGeom>
        </p:spPr>
      </p:pic>
      <p:sp>
        <p:nvSpPr>
          <p:cNvPr id="5" name="Rectangle 4"/>
          <p:cNvSpPr/>
          <p:nvPr/>
        </p:nvSpPr>
        <p:spPr>
          <a:xfrm>
            <a:off x="10493827" y="765504"/>
            <a:ext cx="134241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4-2</a:t>
            </a:r>
          </a:p>
        </p:txBody>
      </p:sp>
    </p:spTree>
    <p:extLst>
      <p:ext uri="{BB962C8B-B14F-4D97-AF65-F5344CB8AC3E}">
        <p14:creationId xmlns:p14="http://schemas.microsoft.com/office/powerpoint/2010/main" val="90831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Incident Command System</a:t>
            </a:r>
          </a:p>
        </p:txBody>
      </p:sp>
      <p:sp>
        <p:nvSpPr>
          <p:cNvPr id="14" name="Content Placeholder 2"/>
          <p:cNvSpPr>
            <a:spLocks noGrp="1"/>
          </p:cNvSpPr>
          <p:nvPr>
            <p:ph idx="1"/>
          </p:nvPr>
        </p:nvSpPr>
        <p:spPr>
          <a:xfrm>
            <a:off x="925830" y="2315025"/>
            <a:ext cx="10287000" cy="3874892"/>
          </a:xfrm>
        </p:spPr>
        <p:txBody>
          <a:bodyPr/>
          <a:lstStyle/>
          <a:p>
            <a:pPr>
              <a:buNone/>
            </a:pPr>
            <a:r>
              <a:rPr lang="en-US" b="1" dirty="0"/>
              <a:t>Operations</a:t>
            </a:r>
            <a:r>
              <a:rPr lang="en-US" dirty="0"/>
              <a:t> (cont’d)</a:t>
            </a:r>
          </a:p>
          <a:p>
            <a:r>
              <a:rPr lang="en-US" dirty="0"/>
              <a:t>When needed, resources may be formed into strike teams or task forces to perform specific operational tasks.</a:t>
            </a:r>
          </a:p>
          <a:p>
            <a:pPr lvl="1"/>
            <a:r>
              <a:rPr lang="en-US" dirty="0"/>
              <a:t>A </a:t>
            </a:r>
            <a:r>
              <a:rPr lang="en-US" u="dbl" dirty="0">
                <a:solidFill>
                  <a:srgbClr val="C00000"/>
                </a:solidFill>
              </a:rPr>
              <a:t>strike team</a:t>
            </a:r>
            <a:r>
              <a:rPr lang="en-US" dirty="0">
                <a:solidFill>
                  <a:srgbClr val="C00000"/>
                </a:solidFill>
              </a:rPr>
              <a:t> </a:t>
            </a:r>
            <a:r>
              <a:rPr lang="en-US" dirty="0"/>
              <a:t>is a group of resources of the same size or type that is managed by a strike team leader.</a:t>
            </a:r>
          </a:p>
          <a:p>
            <a:pPr lvl="1"/>
            <a:r>
              <a:rPr lang="en-US" dirty="0"/>
              <a:t>A </a:t>
            </a:r>
            <a:r>
              <a:rPr lang="en-US" u="dbl" dirty="0">
                <a:solidFill>
                  <a:srgbClr val="C00000"/>
                </a:solidFill>
              </a:rPr>
              <a:t>task force </a:t>
            </a:r>
            <a:r>
              <a:rPr lang="en-US" dirty="0"/>
              <a:t>is a combination of different resources with common communications that is managed by a task force leader.</a:t>
            </a:r>
          </a:p>
        </p:txBody>
      </p:sp>
      <p:pic>
        <p:nvPicPr>
          <p:cNvPr id="4" name="Picture 3"/>
          <p:cNvPicPr>
            <a:picLocks noChangeAspect="1"/>
          </p:cNvPicPr>
          <p:nvPr/>
        </p:nvPicPr>
        <p:blipFill>
          <a:blip r:embed="rId2" cstate="print"/>
          <a:stretch>
            <a:fillRect/>
          </a:stretch>
        </p:blipFill>
        <p:spPr>
          <a:xfrm>
            <a:off x="10493828" y="322120"/>
            <a:ext cx="1342415" cy="1348434"/>
          </a:xfrm>
          <a:prstGeom prst="rect">
            <a:avLst/>
          </a:prstGeom>
        </p:spPr>
      </p:pic>
      <p:sp>
        <p:nvSpPr>
          <p:cNvPr id="5" name="Rectangle 4"/>
          <p:cNvSpPr/>
          <p:nvPr/>
        </p:nvSpPr>
        <p:spPr>
          <a:xfrm>
            <a:off x="10493827" y="765504"/>
            <a:ext cx="134241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4-2</a:t>
            </a:r>
          </a:p>
        </p:txBody>
      </p:sp>
    </p:spTree>
    <p:extLst>
      <p:ext uri="{BB962C8B-B14F-4D97-AF65-F5344CB8AC3E}">
        <p14:creationId xmlns:p14="http://schemas.microsoft.com/office/powerpoint/2010/main" val="52564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Incident Command System</a:t>
            </a:r>
          </a:p>
        </p:txBody>
      </p:sp>
      <p:sp>
        <p:nvSpPr>
          <p:cNvPr id="14" name="Content Placeholder 2"/>
          <p:cNvSpPr>
            <a:spLocks noGrp="1"/>
          </p:cNvSpPr>
          <p:nvPr>
            <p:ph idx="1"/>
          </p:nvPr>
        </p:nvSpPr>
        <p:spPr>
          <a:xfrm>
            <a:off x="867773" y="2129498"/>
            <a:ext cx="10287000" cy="3864901"/>
          </a:xfrm>
        </p:spPr>
        <p:txBody>
          <a:bodyPr/>
          <a:lstStyle/>
          <a:p>
            <a:pPr>
              <a:buNone/>
            </a:pPr>
            <a:r>
              <a:rPr lang="en-US" b="1" dirty="0"/>
              <a:t>Planning Section</a:t>
            </a:r>
          </a:p>
          <a:p>
            <a:r>
              <a:rPr lang="en-US" dirty="0"/>
              <a:t>Determine incident resource needs.</a:t>
            </a:r>
          </a:p>
          <a:p>
            <a:r>
              <a:rPr lang="en-US" dirty="0"/>
              <a:t>Gather and analyze incident-related data.</a:t>
            </a:r>
          </a:p>
          <a:p>
            <a:r>
              <a:rPr lang="en-US" dirty="0"/>
              <a:t>Create probability projections.</a:t>
            </a:r>
          </a:p>
          <a:p>
            <a:r>
              <a:rPr lang="en-US" dirty="0"/>
              <a:t>Prepare contingencies and alternative strategies.</a:t>
            </a:r>
          </a:p>
          <a:p>
            <a:r>
              <a:rPr lang="en-US" dirty="0"/>
              <a:t>Assist in the preparation of incident documents and maps.</a:t>
            </a:r>
          </a:p>
          <a:p>
            <a:r>
              <a:rPr lang="en-US" dirty="0"/>
              <a:t>Maintain incident records (except financial records). </a:t>
            </a:r>
          </a:p>
        </p:txBody>
      </p:sp>
      <p:pic>
        <p:nvPicPr>
          <p:cNvPr id="4" name="Picture 3"/>
          <p:cNvPicPr>
            <a:picLocks noChangeAspect="1"/>
          </p:cNvPicPr>
          <p:nvPr/>
        </p:nvPicPr>
        <p:blipFill>
          <a:blip r:embed="rId2" cstate="print"/>
          <a:stretch>
            <a:fillRect/>
          </a:stretch>
        </p:blipFill>
        <p:spPr>
          <a:xfrm>
            <a:off x="10493828" y="322120"/>
            <a:ext cx="1342415" cy="1348434"/>
          </a:xfrm>
          <a:prstGeom prst="rect">
            <a:avLst/>
          </a:prstGeom>
        </p:spPr>
      </p:pic>
      <p:sp>
        <p:nvSpPr>
          <p:cNvPr id="5" name="Rectangle 4"/>
          <p:cNvSpPr/>
          <p:nvPr/>
        </p:nvSpPr>
        <p:spPr>
          <a:xfrm>
            <a:off x="10738045" y="730739"/>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4-2</a:t>
            </a:r>
          </a:p>
        </p:txBody>
      </p:sp>
    </p:spTree>
    <p:extLst>
      <p:ext uri="{BB962C8B-B14F-4D97-AF65-F5344CB8AC3E}">
        <p14:creationId xmlns:p14="http://schemas.microsoft.com/office/powerpoint/2010/main" val="86863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Incident Command System</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a:xfrm>
            <a:off x="443411" y="2198255"/>
            <a:ext cx="11392831" cy="4173516"/>
          </a:xfrm>
        </p:spPr>
        <p:txBody>
          <a:bodyPr/>
          <a:lstStyle/>
          <a:p>
            <a:pPr>
              <a:buNone/>
            </a:pPr>
            <a:r>
              <a:rPr lang="en-US" b="1" dirty="0"/>
              <a:t>Logistics Section </a:t>
            </a:r>
          </a:p>
          <a:p>
            <a:r>
              <a:rPr lang="en-US" dirty="0"/>
              <a:t>Provides support for all the functional areas and has the following responsibilities:</a:t>
            </a:r>
          </a:p>
          <a:p>
            <a:pPr lvl="1"/>
            <a:r>
              <a:rPr lang="en-US" dirty="0"/>
              <a:t>Acquire resources (e.g., personnel, equipment, services).</a:t>
            </a:r>
          </a:p>
          <a:p>
            <a:pPr lvl="1"/>
            <a:r>
              <a:rPr lang="en-US" dirty="0"/>
              <a:t>Order/obtain supplies (e.g., food, water).</a:t>
            </a:r>
          </a:p>
          <a:p>
            <a:pPr lvl="1"/>
            <a:r>
              <a:rPr lang="en-US" dirty="0"/>
              <a:t>Manage internal communications equipment.</a:t>
            </a:r>
          </a:p>
          <a:p>
            <a:pPr lvl="1"/>
            <a:r>
              <a:rPr lang="en-US" dirty="0"/>
              <a:t>Maintain equipment.</a:t>
            </a:r>
          </a:p>
          <a:p>
            <a:pPr lvl="1"/>
            <a:r>
              <a:rPr lang="en-US" dirty="0"/>
              <a:t>Develop a transportation system or supply line (to support operational needs).</a:t>
            </a:r>
          </a:p>
          <a:p>
            <a:r>
              <a:rPr lang="en-US" dirty="0"/>
              <a:t>Must ensure all incident facilities meet specified needs.</a:t>
            </a:r>
          </a:p>
          <a:p>
            <a:pPr lvl="1"/>
            <a:r>
              <a:rPr lang="en-US" dirty="0">
                <a:solidFill>
                  <a:schemeClr val="tx2"/>
                </a:solidFill>
              </a:rPr>
              <a:t>A </a:t>
            </a:r>
            <a:r>
              <a:rPr lang="en-US" u="dbl" dirty="0">
                <a:solidFill>
                  <a:srgbClr val="C00000"/>
                </a:solidFill>
              </a:rPr>
              <a:t>facility</a:t>
            </a:r>
            <a:r>
              <a:rPr lang="en-US" dirty="0"/>
              <a:t> is any primary work area in or around the incident in which incident-related activities are planned, organized, directed, or conducted.</a:t>
            </a:r>
          </a:p>
        </p:txBody>
      </p:sp>
      <p:pic>
        <p:nvPicPr>
          <p:cNvPr id="5" name="Picture 4"/>
          <p:cNvPicPr>
            <a:picLocks noChangeAspect="1"/>
          </p:cNvPicPr>
          <p:nvPr/>
        </p:nvPicPr>
        <p:blipFill>
          <a:blip r:embed="rId2" cstate="print"/>
          <a:stretch>
            <a:fillRect/>
          </a:stretch>
        </p:blipFill>
        <p:spPr>
          <a:xfrm>
            <a:off x="10493828" y="322120"/>
            <a:ext cx="1342415" cy="1348434"/>
          </a:xfrm>
          <a:prstGeom prst="rect">
            <a:avLst/>
          </a:prstGeom>
        </p:spPr>
      </p:pic>
      <p:sp>
        <p:nvSpPr>
          <p:cNvPr id="6" name="Rectangle 5"/>
          <p:cNvSpPr/>
          <p:nvPr/>
        </p:nvSpPr>
        <p:spPr>
          <a:xfrm>
            <a:off x="10738045" y="730739"/>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4-2</a:t>
            </a:r>
          </a:p>
        </p:txBody>
      </p:sp>
    </p:spTree>
    <p:extLst>
      <p:ext uri="{BB962C8B-B14F-4D97-AF65-F5344CB8AC3E}">
        <p14:creationId xmlns:p14="http://schemas.microsoft.com/office/powerpoint/2010/main" val="39540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33"/>
            <a:ext cx="12192000" cy="1606167"/>
          </a:xfrm>
        </p:spPr>
        <p:txBody>
          <a:bodyPr/>
          <a:lstStyle/>
          <a:p>
            <a:r>
              <a:rPr lang="en-US" dirty="0"/>
              <a:t>The following presentation will utilize two symbols to identify material necessary for an OEC Technician to comprehend:</a:t>
            </a:r>
          </a:p>
        </p:txBody>
      </p:sp>
      <p:pic>
        <p:nvPicPr>
          <p:cNvPr id="4" name="Content Placeholder 3"/>
          <p:cNvPicPr>
            <a:picLocks noChangeAspect="1"/>
          </p:cNvPicPr>
          <p:nvPr/>
        </p:nvPicPr>
        <p:blipFill>
          <a:blip r:embed="rId2" cstate="print"/>
          <a:stretch>
            <a:fillRect/>
          </a:stretch>
        </p:blipFill>
        <p:spPr>
          <a:xfrm>
            <a:off x="2094823" y="2535130"/>
            <a:ext cx="1359526" cy="1365622"/>
          </a:xfrm>
          <a:prstGeom prst="rect">
            <a:avLst/>
          </a:prstGeom>
        </p:spPr>
      </p:pic>
      <p:sp>
        <p:nvSpPr>
          <p:cNvPr id="5" name="TextBox 4"/>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sp>
        <p:nvSpPr>
          <p:cNvPr id="6" name="Content Placeholder 3"/>
          <p:cNvSpPr txBox="1">
            <a:spLocks/>
          </p:cNvSpPr>
          <p:nvPr/>
        </p:nvSpPr>
        <p:spPr>
          <a:xfrm>
            <a:off x="914400" y="4626429"/>
            <a:ext cx="4855464" cy="1796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Meets a Chapter Objective. </a:t>
            </a:r>
          </a:p>
          <a:p>
            <a:pPr marL="0" indent="0" algn="ctr">
              <a:buFont typeface="Wingdings" panose="05000000000000000000" pitchFamily="2" charset="2"/>
              <a:buNone/>
            </a:pPr>
            <a:r>
              <a:rPr lang="en-US" dirty="0"/>
              <a:t>This symbol will have the corresponding Objective Number denoted within.</a:t>
            </a:r>
          </a:p>
        </p:txBody>
      </p:sp>
      <p:sp>
        <p:nvSpPr>
          <p:cNvPr id="7" name="Content Placeholder 4"/>
          <p:cNvSpPr txBox="1">
            <a:spLocks/>
          </p:cNvSpPr>
          <p:nvPr/>
        </p:nvSpPr>
        <p:spPr>
          <a:xfrm>
            <a:off x="6415368" y="4626428"/>
            <a:ext cx="4862232" cy="1564059"/>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Identifies a Key Term.</a:t>
            </a:r>
          </a:p>
          <a:p>
            <a:pPr marL="0" indent="0" algn="ctr">
              <a:buFont typeface="Wingdings" panose="05000000000000000000" pitchFamily="2" charset="2"/>
              <a:buNone/>
            </a:pPr>
            <a:r>
              <a:rPr lang="en-US" dirty="0"/>
              <a:t>The Key Term will be underlined for easy identification.</a:t>
            </a:r>
          </a:p>
          <a:p>
            <a:pPr marL="0" indent="0">
              <a:buFont typeface="Wingdings" panose="05000000000000000000" pitchFamily="2" charset="2"/>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Incident Command System</a:t>
            </a:r>
          </a:p>
        </p:txBody>
      </p:sp>
      <p:sp>
        <p:nvSpPr>
          <p:cNvPr id="14" name="Content Placeholder 2"/>
          <p:cNvSpPr>
            <a:spLocks noGrp="1"/>
          </p:cNvSpPr>
          <p:nvPr>
            <p:ph idx="1"/>
          </p:nvPr>
        </p:nvSpPr>
        <p:spPr>
          <a:xfrm>
            <a:off x="809716" y="2540000"/>
            <a:ext cx="10287000" cy="4027289"/>
          </a:xfrm>
        </p:spPr>
        <p:txBody>
          <a:bodyPr/>
          <a:lstStyle/>
          <a:p>
            <a:pPr marL="0" indent="0">
              <a:buNone/>
            </a:pPr>
            <a:r>
              <a:rPr lang="en-US" b="1" dirty="0"/>
              <a:t>Finance/Administration Section</a:t>
            </a:r>
          </a:p>
          <a:p>
            <a:pPr>
              <a:spcBef>
                <a:spcPts val="600"/>
              </a:spcBef>
              <a:spcAft>
                <a:spcPts val="600"/>
              </a:spcAft>
            </a:pPr>
            <a:r>
              <a:rPr lang="en-US" dirty="0"/>
              <a:t>Authorize expenditures.</a:t>
            </a:r>
          </a:p>
          <a:p>
            <a:pPr>
              <a:spcBef>
                <a:spcPts val="600"/>
              </a:spcBef>
              <a:spcAft>
                <a:spcPts val="600"/>
              </a:spcAft>
            </a:pPr>
            <a:r>
              <a:rPr lang="en-US" dirty="0"/>
              <a:t>Negotiate contracts with vendors.</a:t>
            </a:r>
          </a:p>
          <a:p>
            <a:pPr>
              <a:spcBef>
                <a:spcPts val="600"/>
              </a:spcBef>
              <a:spcAft>
                <a:spcPts val="600"/>
              </a:spcAft>
            </a:pPr>
            <a:r>
              <a:rPr lang="en-US" dirty="0"/>
              <a:t>Maintain reimbursement records.</a:t>
            </a:r>
          </a:p>
          <a:p>
            <a:pPr>
              <a:spcBef>
                <a:spcPts val="600"/>
              </a:spcBef>
              <a:spcAft>
                <a:spcPts val="600"/>
              </a:spcAft>
            </a:pPr>
            <a:r>
              <a:rPr lang="en-US" dirty="0"/>
              <a:t>Maintain injury, death, and damage documentation.</a:t>
            </a:r>
          </a:p>
          <a:p>
            <a:pPr>
              <a:spcBef>
                <a:spcPts val="600"/>
              </a:spcBef>
              <a:spcAft>
                <a:spcPts val="600"/>
              </a:spcAft>
            </a:pPr>
            <a:r>
              <a:rPr lang="en-US" dirty="0"/>
              <a:t>Track costs associated with mutual-aid agreements. </a:t>
            </a:r>
          </a:p>
          <a:p>
            <a:endParaRPr lang="en-US" dirty="0"/>
          </a:p>
        </p:txBody>
      </p:sp>
      <p:pic>
        <p:nvPicPr>
          <p:cNvPr id="4" name="Picture 3"/>
          <p:cNvPicPr>
            <a:picLocks noChangeAspect="1"/>
          </p:cNvPicPr>
          <p:nvPr/>
        </p:nvPicPr>
        <p:blipFill>
          <a:blip r:embed="rId2" cstate="print"/>
          <a:stretch>
            <a:fillRect/>
          </a:stretch>
        </p:blipFill>
        <p:spPr>
          <a:xfrm>
            <a:off x="10493828" y="287354"/>
            <a:ext cx="1342415" cy="1348434"/>
          </a:xfrm>
          <a:prstGeom prst="rect">
            <a:avLst/>
          </a:prstGeom>
        </p:spPr>
      </p:pic>
      <p:sp>
        <p:nvSpPr>
          <p:cNvPr id="5" name="Rectangle 4"/>
          <p:cNvSpPr/>
          <p:nvPr/>
        </p:nvSpPr>
        <p:spPr>
          <a:xfrm>
            <a:off x="10493828" y="730738"/>
            <a:ext cx="1342414"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4-2</a:t>
            </a:r>
          </a:p>
        </p:txBody>
      </p:sp>
    </p:spTree>
    <p:extLst>
      <p:ext uri="{BB962C8B-B14F-4D97-AF65-F5344CB8AC3E}">
        <p14:creationId xmlns:p14="http://schemas.microsoft.com/office/powerpoint/2010/main" val="187420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Triage</a:t>
            </a:r>
          </a:p>
        </p:txBody>
      </p:sp>
    </p:spTree>
    <p:extLst>
      <p:ext uri="{BB962C8B-B14F-4D97-AF65-F5344CB8AC3E}">
        <p14:creationId xmlns:p14="http://schemas.microsoft.com/office/powerpoint/2010/main" val="107204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Triage</a:t>
            </a:r>
          </a:p>
        </p:txBody>
      </p:sp>
      <p:sp>
        <p:nvSpPr>
          <p:cNvPr id="14" name="Content Placeholder 2"/>
          <p:cNvSpPr>
            <a:spLocks noGrp="1"/>
          </p:cNvSpPr>
          <p:nvPr>
            <p:ph idx="1"/>
          </p:nvPr>
        </p:nvSpPr>
        <p:spPr>
          <a:xfrm>
            <a:off x="693601" y="2276475"/>
            <a:ext cx="10287000" cy="3874943"/>
          </a:xfrm>
        </p:spPr>
        <p:txBody>
          <a:bodyPr/>
          <a:lstStyle/>
          <a:p>
            <a:pPr>
              <a:spcBef>
                <a:spcPts val="600"/>
              </a:spcBef>
              <a:spcAft>
                <a:spcPts val="600"/>
              </a:spcAft>
            </a:pPr>
            <a:r>
              <a:rPr lang="en-US" sz="2400" dirty="0"/>
              <a:t>OEC technicians occasionally encounter incidents involving more than one patient, or even large numbers of patients.</a:t>
            </a:r>
          </a:p>
          <a:p>
            <a:pPr lvl="1">
              <a:spcBef>
                <a:spcPts val="600"/>
              </a:spcBef>
              <a:spcAft>
                <a:spcPts val="600"/>
              </a:spcAft>
            </a:pPr>
            <a:r>
              <a:rPr lang="en-US" sz="2400" dirty="0"/>
              <a:t>A </a:t>
            </a:r>
            <a:r>
              <a:rPr lang="en-US" sz="2400" u="dbl" dirty="0">
                <a:solidFill>
                  <a:srgbClr val="C00000"/>
                </a:solidFill>
              </a:rPr>
              <a:t>multiple-casualty incident (MCI)</a:t>
            </a:r>
            <a:r>
              <a:rPr lang="en-US" sz="2400" dirty="0">
                <a:solidFill>
                  <a:schemeClr val="tx2"/>
                </a:solidFill>
              </a:rPr>
              <a:t> is </a:t>
            </a:r>
            <a:r>
              <a:rPr lang="en-US" sz="2400" dirty="0"/>
              <a:t>an incident involving two or more patients in which the number of patients exceeds the capability of immediately available resources. </a:t>
            </a:r>
          </a:p>
          <a:p>
            <a:pPr lvl="1">
              <a:spcBef>
                <a:spcPts val="600"/>
              </a:spcBef>
              <a:spcAft>
                <a:spcPts val="600"/>
              </a:spcAft>
            </a:pPr>
            <a:r>
              <a:rPr lang="en-US" sz="2400" dirty="0"/>
              <a:t>Rescuers must quickly assess the patients to determine the severity of their conditions and to rapidly identify specific resources that will be needed.</a:t>
            </a:r>
          </a:p>
          <a:p>
            <a:endParaRPr lang="en-US" dirty="0"/>
          </a:p>
        </p:txBody>
      </p:sp>
    </p:spTree>
    <p:extLst>
      <p:ext uri="{BB962C8B-B14F-4D97-AF65-F5344CB8AC3E}">
        <p14:creationId xmlns:p14="http://schemas.microsoft.com/office/powerpoint/2010/main" val="88955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a:t>
            </a:r>
          </a:p>
        </p:txBody>
      </p:sp>
      <p:sp>
        <p:nvSpPr>
          <p:cNvPr id="3" name="Content Placeholder 2"/>
          <p:cNvSpPr>
            <a:spLocks noGrp="1"/>
          </p:cNvSpPr>
          <p:nvPr>
            <p:ph idx="1"/>
          </p:nvPr>
        </p:nvSpPr>
        <p:spPr>
          <a:xfrm>
            <a:off x="998401" y="2158954"/>
            <a:ext cx="10287000" cy="3908018"/>
          </a:xfrm>
        </p:spPr>
        <p:txBody>
          <a:bodyPr/>
          <a:lstStyle/>
          <a:p>
            <a:pPr>
              <a:spcBef>
                <a:spcPts val="600"/>
              </a:spcBef>
              <a:spcAft>
                <a:spcPts val="600"/>
              </a:spcAft>
            </a:pPr>
            <a:r>
              <a:rPr lang="en-US" sz="2400" dirty="0">
                <a:solidFill>
                  <a:schemeClr val="tx2"/>
                </a:solidFill>
              </a:rPr>
              <a:t> </a:t>
            </a:r>
            <a:r>
              <a:rPr lang="en-US" sz="2400" u="dbl" dirty="0">
                <a:solidFill>
                  <a:srgbClr val="C00000"/>
                </a:solidFill>
              </a:rPr>
              <a:t>Triage</a:t>
            </a:r>
            <a:r>
              <a:rPr lang="en-US" sz="2400" dirty="0"/>
              <a:t> is a process of prioritizing patients for treatment and transportation based on specific criteria, depending on the triage method that is being followed.</a:t>
            </a:r>
          </a:p>
          <a:p>
            <a:pPr lvl="1"/>
            <a:r>
              <a:rPr lang="en-US" sz="2200" dirty="0"/>
              <a:t>Using this systematic approach, rescuers can assess large numbers of patients in a relatively short period of time. </a:t>
            </a:r>
          </a:p>
          <a:p>
            <a:pPr lvl="1"/>
            <a:r>
              <a:rPr lang="en-US" sz="2200" dirty="0"/>
              <a:t>“Do the most good for the most people”</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a:t>
            </a:r>
          </a:p>
        </p:txBody>
      </p:sp>
      <p:sp>
        <p:nvSpPr>
          <p:cNvPr id="3" name="Content Placeholder 2"/>
          <p:cNvSpPr>
            <a:spLocks noGrp="1"/>
          </p:cNvSpPr>
          <p:nvPr>
            <p:ph idx="1"/>
          </p:nvPr>
        </p:nvSpPr>
        <p:spPr>
          <a:xfrm>
            <a:off x="795202" y="1984356"/>
            <a:ext cx="10287000" cy="4699047"/>
          </a:xfrm>
        </p:spPr>
        <p:txBody>
          <a:bodyPr/>
          <a:lstStyle/>
          <a:p>
            <a:pPr lvl="0"/>
            <a:r>
              <a:rPr lang="en-US" dirty="0"/>
              <a:t>There are four common triage categories in ID-ME (pronounced “I.D. Me”):</a:t>
            </a:r>
          </a:p>
          <a:p>
            <a:pPr lvl="0"/>
            <a:r>
              <a:rPr lang="en-US" dirty="0"/>
              <a:t> I	Immediate (red)</a:t>
            </a:r>
          </a:p>
          <a:p>
            <a:pPr lvl="0"/>
            <a:r>
              <a:rPr lang="en-US" dirty="0"/>
              <a:t> D	Delayed (yellow)</a:t>
            </a:r>
          </a:p>
          <a:p>
            <a:pPr lvl="0"/>
            <a:r>
              <a:rPr lang="en-US" dirty="0"/>
              <a:t> M	 Minimal (green)</a:t>
            </a:r>
          </a:p>
          <a:p>
            <a:pPr lvl="0"/>
            <a:r>
              <a:rPr lang="en-US" dirty="0"/>
              <a:t> E	Expectant (black/gray)</a:t>
            </a:r>
          </a:p>
          <a:p>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38045" y="730739"/>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Triage: Triage Methods </a:t>
            </a:r>
          </a:p>
        </p:txBody>
      </p:sp>
      <p:sp>
        <p:nvSpPr>
          <p:cNvPr id="14" name="Content Placeholder 2"/>
          <p:cNvSpPr>
            <a:spLocks noGrp="1"/>
          </p:cNvSpPr>
          <p:nvPr>
            <p:ph idx="1"/>
          </p:nvPr>
        </p:nvSpPr>
        <p:spPr>
          <a:xfrm>
            <a:off x="388801" y="1895475"/>
            <a:ext cx="7550513" cy="4597689"/>
          </a:xfrm>
        </p:spPr>
        <p:txBody>
          <a:bodyPr/>
          <a:lstStyle/>
          <a:p>
            <a:pPr>
              <a:spcBef>
                <a:spcPts val="600"/>
              </a:spcBef>
              <a:spcAft>
                <a:spcPts val="600"/>
              </a:spcAft>
            </a:pPr>
            <a:r>
              <a:rPr lang="en-US" dirty="0"/>
              <a:t>There are many different types of triage systems used by EMS agencies and military personnel around the world. </a:t>
            </a:r>
          </a:p>
          <a:p>
            <a:pPr lvl="1">
              <a:spcBef>
                <a:spcPts val="600"/>
              </a:spcBef>
              <a:spcAft>
                <a:spcPts val="600"/>
              </a:spcAft>
            </a:pPr>
            <a:r>
              <a:rPr lang="en-US" dirty="0"/>
              <a:t>SALT and START are most common.</a:t>
            </a:r>
          </a:p>
          <a:p>
            <a:pPr lvl="2">
              <a:spcBef>
                <a:spcPts val="600"/>
              </a:spcBef>
              <a:spcAft>
                <a:spcPts val="600"/>
              </a:spcAft>
            </a:pPr>
            <a:r>
              <a:rPr lang="en-US" dirty="0"/>
              <a:t>The systems taught in OEC</a:t>
            </a:r>
          </a:p>
          <a:p>
            <a:pPr lvl="1">
              <a:spcBef>
                <a:spcPts val="600"/>
              </a:spcBef>
              <a:spcAft>
                <a:spcPts val="600"/>
              </a:spcAft>
            </a:pPr>
            <a:r>
              <a:rPr lang="en-US" dirty="0"/>
              <a:t>SMART </a:t>
            </a:r>
          </a:p>
          <a:p>
            <a:pPr lvl="2">
              <a:spcBef>
                <a:spcPts val="600"/>
              </a:spcBef>
              <a:spcAft>
                <a:spcPts val="600"/>
              </a:spcAft>
            </a:pPr>
            <a:r>
              <a:rPr lang="en-US" dirty="0"/>
              <a:t>Comprehensive MCI systems</a:t>
            </a:r>
          </a:p>
          <a:p>
            <a:pPr lvl="2">
              <a:spcBef>
                <a:spcPts val="600"/>
              </a:spcBef>
              <a:spcAft>
                <a:spcPts val="600"/>
              </a:spcAft>
            </a:pPr>
            <a:r>
              <a:rPr lang="en-US" dirty="0"/>
              <a:t>Full range of ICS and triage resources, including triage tags, triage personnel vests, and the START triage protocol, in one comprehensive package</a:t>
            </a:r>
          </a:p>
          <a:p>
            <a:pPr marL="228600" lvl="2">
              <a:spcBef>
                <a:spcPts val="600"/>
              </a:spcBef>
              <a:spcAft>
                <a:spcPts val="600"/>
              </a:spcAft>
            </a:pPr>
            <a:r>
              <a:rPr lang="en-US" sz="2200" dirty="0"/>
              <a:t>Some states require all emergency care systems to use a single system</a:t>
            </a:r>
            <a:r>
              <a:rPr lang="en-US" dirty="0"/>
              <a:t>.</a:t>
            </a:r>
            <a:endParaRPr lang="en-US" sz="2200" dirty="0"/>
          </a:p>
        </p:txBody>
      </p:sp>
      <p:pic>
        <p:nvPicPr>
          <p:cNvPr id="19457" name="Picture 1" descr="Photo shows a patroller at a chairlift M C I scene, examining the injured or unconscious accident victims for triage tagging. "/>
          <p:cNvPicPr>
            <a:picLocks noChangeAspect="1" noChangeArrowheads="1"/>
          </p:cNvPicPr>
          <p:nvPr/>
        </p:nvPicPr>
        <p:blipFill>
          <a:blip r:embed="rId2" cstate="print"/>
          <a:srcRect/>
          <a:stretch>
            <a:fillRect/>
          </a:stretch>
        </p:blipFill>
        <p:spPr bwMode="auto">
          <a:xfrm>
            <a:off x="8033501" y="2638387"/>
            <a:ext cx="3802743" cy="2535955"/>
          </a:xfrm>
          <a:prstGeom prst="rect">
            <a:avLst/>
          </a:prstGeom>
          <a:noFill/>
        </p:spPr>
      </p:pic>
      <p:pic>
        <p:nvPicPr>
          <p:cNvPr id="5" name="Picture 4"/>
          <p:cNvPicPr>
            <a:picLocks noChangeAspect="1"/>
          </p:cNvPicPr>
          <p:nvPr/>
        </p:nvPicPr>
        <p:blipFill>
          <a:blip r:embed="rId3" cstate="print"/>
          <a:stretch>
            <a:fillRect/>
          </a:stretch>
        </p:blipFill>
        <p:spPr>
          <a:xfrm>
            <a:off x="10476718" y="304932"/>
            <a:ext cx="1359526" cy="1365622"/>
          </a:xfrm>
          <a:prstGeom prst="rect">
            <a:avLst/>
          </a:prstGeom>
        </p:spPr>
      </p:pic>
      <p:sp>
        <p:nvSpPr>
          <p:cNvPr id="6" name="Rectangle 5"/>
          <p:cNvSpPr/>
          <p:nvPr/>
        </p:nvSpPr>
        <p:spPr>
          <a:xfrm>
            <a:off x="10738045" y="730739"/>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4-4</a:t>
            </a:r>
          </a:p>
        </p:txBody>
      </p:sp>
    </p:spTree>
    <p:extLst>
      <p:ext uri="{BB962C8B-B14F-4D97-AF65-F5344CB8AC3E}">
        <p14:creationId xmlns:p14="http://schemas.microsoft.com/office/powerpoint/2010/main" val="35632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Triage: SALT</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a:xfrm>
            <a:off x="574040" y="2096361"/>
            <a:ext cx="11262203" cy="4500382"/>
          </a:xfrm>
        </p:spPr>
        <p:txBody>
          <a:bodyPr/>
          <a:lstStyle/>
          <a:p>
            <a:pPr>
              <a:buNone/>
            </a:pPr>
            <a:r>
              <a:rPr lang="en-US" b="1" u="dbl" dirty="0">
                <a:solidFill>
                  <a:srgbClr val="C00000"/>
                </a:solidFill>
              </a:rPr>
              <a:t>SALT Triage System</a:t>
            </a:r>
          </a:p>
          <a:p>
            <a:r>
              <a:rPr lang="en-US" dirty="0"/>
              <a:t>Highly recommended by EMS agencies in the United States</a:t>
            </a:r>
          </a:p>
          <a:p>
            <a:r>
              <a:rPr lang="en-US" dirty="0"/>
              <a:t>SALT is an acronym for the four-step process for triaging and tagging patients:</a:t>
            </a:r>
          </a:p>
          <a:p>
            <a:pPr lvl="1"/>
            <a:r>
              <a:rPr lang="en-US" u="sng" dirty="0"/>
              <a:t>S</a:t>
            </a:r>
            <a:r>
              <a:rPr lang="en-US" dirty="0"/>
              <a:t>ort</a:t>
            </a:r>
          </a:p>
          <a:p>
            <a:pPr lvl="1"/>
            <a:r>
              <a:rPr lang="en-US" u="sng" dirty="0"/>
              <a:t>A</a:t>
            </a:r>
            <a:r>
              <a:rPr lang="en-US" dirty="0"/>
              <a:t>ssess</a:t>
            </a:r>
          </a:p>
          <a:p>
            <a:pPr lvl="1"/>
            <a:r>
              <a:rPr lang="en-US" u="sng" dirty="0"/>
              <a:t>L</a:t>
            </a:r>
            <a:r>
              <a:rPr lang="en-US" dirty="0"/>
              <a:t>ifesaving interventions </a:t>
            </a:r>
          </a:p>
          <a:p>
            <a:pPr lvl="1"/>
            <a:r>
              <a:rPr lang="en-US" u="sng" dirty="0"/>
              <a:t>T</a:t>
            </a:r>
            <a:r>
              <a:rPr lang="en-US" dirty="0"/>
              <a:t>reatment and/or </a:t>
            </a:r>
            <a:r>
              <a:rPr lang="en-US" u="sng" dirty="0"/>
              <a:t>T</a:t>
            </a:r>
            <a:r>
              <a:rPr lang="en-US" dirty="0"/>
              <a:t>ransport</a:t>
            </a:r>
          </a:p>
          <a:p>
            <a:r>
              <a:rPr lang="en-US" dirty="0"/>
              <a:t>Developed as an all-hazards method of triaging all patients</a:t>
            </a:r>
          </a:p>
          <a:p>
            <a:pPr lvl="1"/>
            <a:r>
              <a:rPr lang="en-US" dirty="0"/>
              <a:t>Regardless of age or special needs </a:t>
            </a:r>
          </a:p>
        </p:txBody>
      </p:sp>
      <p:pic>
        <p:nvPicPr>
          <p:cNvPr id="8" name="Picture 7"/>
          <p:cNvPicPr>
            <a:picLocks noChangeAspect="1"/>
          </p:cNvPicPr>
          <p:nvPr/>
        </p:nvPicPr>
        <p:blipFill>
          <a:blip r:embed="rId2" cstate="print"/>
          <a:stretch>
            <a:fillRect/>
          </a:stretch>
        </p:blipFill>
        <p:spPr>
          <a:xfrm>
            <a:off x="10476718" y="304932"/>
            <a:ext cx="1359526" cy="1365622"/>
          </a:xfrm>
          <a:prstGeom prst="rect">
            <a:avLst/>
          </a:prstGeom>
        </p:spPr>
      </p:pic>
      <p:sp>
        <p:nvSpPr>
          <p:cNvPr id="10" name="Rectangle 9"/>
          <p:cNvSpPr/>
          <p:nvPr/>
        </p:nvSpPr>
        <p:spPr>
          <a:xfrm>
            <a:off x="10738045" y="730739"/>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4-4</a:t>
            </a:r>
          </a:p>
        </p:txBody>
      </p:sp>
    </p:spTree>
    <p:extLst>
      <p:ext uri="{BB962C8B-B14F-4D97-AF65-F5344CB8AC3E}">
        <p14:creationId xmlns:p14="http://schemas.microsoft.com/office/powerpoint/2010/main" val="162951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 SALT</a:t>
            </a:r>
          </a:p>
        </p:txBody>
      </p:sp>
      <p:sp>
        <p:nvSpPr>
          <p:cNvPr id="4" name="Content Placeholder 3"/>
          <p:cNvSpPr>
            <a:spLocks noGrp="1"/>
          </p:cNvSpPr>
          <p:nvPr>
            <p:ph sz="half" idx="2"/>
          </p:nvPr>
        </p:nvSpPr>
        <p:spPr>
          <a:xfrm>
            <a:off x="617582" y="1801507"/>
            <a:ext cx="10239103" cy="4390833"/>
          </a:xfrm>
        </p:spPr>
        <p:txBody>
          <a:bodyPr/>
          <a:lstStyle/>
          <a:p>
            <a:pPr>
              <a:spcBef>
                <a:spcPts val="600"/>
              </a:spcBef>
              <a:spcAft>
                <a:spcPts val="600"/>
              </a:spcAft>
            </a:pPr>
            <a:r>
              <a:rPr lang="en-US" b="1" dirty="0"/>
              <a:t>Step 1: Sort</a:t>
            </a:r>
            <a:endParaRPr lang="en-US" dirty="0"/>
          </a:p>
          <a:p>
            <a:pPr lvl="1">
              <a:spcBef>
                <a:spcPts val="600"/>
              </a:spcBef>
              <a:spcAft>
                <a:spcPts val="600"/>
              </a:spcAft>
            </a:pPr>
            <a:r>
              <a:rPr lang="en-US" dirty="0"/>
              <a:t>All individuals who can walk should move immediately to a designated location.</a:t>
            </a:r>
          </a:p>
          <a:p>
            <a:pPr lvl="2">
              <a:spcBef>
                <a:spcPts val="600"/>
              </a:spcBef>
              <a:spcAft>
                <a:spcPts val="600"/>
              </a:spcAft>
            </a:pPr>
            <a:r>
              <a:rPr lang="en-US" dirty="0"/>
              <a:t>Will be further triaged and treated later</a:t>
            </a:r>
          </a:p>
          <a:p>
            <a:pPr lvl="1">
              <a:spcBef>
                <a:spcPts val="600"/>
              </a:spcBef>
              <a:spcAft>
                <a:spcPts val="600"/>
              </a:spcAft>
            </a:pPr>
            <a:r>
              <a:rPr lang="en-US" dirty="0"/>
              <a:t>Those left should be asked to make some purposeful movement, such as “wave a hand or move a leg.”</a:t>
            </a:r>
          </a:p>
          <a:p>
            <a:pPr lvl="2">
              <a:spcBef>
                <a:spcPts val="600"/>
              </a:spcBef>
              <a:spcAft>
                <a:spcPts val="600"/>
              </a:spcAft>
            </a:pPr>
            <a:r>
              <a:rPr lang="en-US" dirty="0"/>
              <a:t>Indicates they are able to follow a command </a:t>
            </a:r>
          </a:p>
          <a:p>
            <a:pPr lvl="1">
              <a:spcBef>
                <a:spcPts val="600"/>
              </a:spcBef>
              <a:spcAft>
                <a:spcPts val="600"/>
              </a:spcAft>
            </a:pPr>
            <a:r>
              <a:rPr lang="en-US" dirty="0"/>
              <a:t>Those who do not move are considered to have a severe or life-threatening injury.</a:t>
            </a:r>
          </a:p>
          <a:p>
            <a:pPr lvl="2">
              <a:spcBef>
                <a:spcPts val="600"/>
              </a:spcBef>
              <a:spcAft>
                <a:spcPts val="600"/>
              </a:spcAft>
            </a:pPr>
            <a:r>
              <a:rPr lang="en-US" dirty="0"/>
              <a:t>Will triage first because they may need immediate lifesaving treatment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 SALT</a:t>
            </a:r>
          </a:p>
        </p:txBody>
      </p:sp>
      <p:sp>
        <p:nvSpPr>
          <p:cNvPr id="4" name="Content Placeholder 3"/>
          <p:cNvSpPr>
            <a:spLocks noGrp="1"/>
          </p:cNvSpPr>
          <p:nvPr>
            <p:ph sz="half" idx="2"/>
          </p:nvPr>
        </p:nvSpPr>
        <p:spPr>
          <a:xfrm>
            <a:off x="617582" y="2401455"/>
            <a:ext cx="10239103" cy="3790885"/>
          </a:xfrm>
        </p:spPr>
        <p:txBody>
          <a:bodyPr/>
          <a:lstStyle/>
          <a:p>
            <a:pPr>
              <a:spcBef>
                <a:spcPts val="600"/>
              </a:spcBef>
              <a:spcAft>
                <a:spcPts val="600"/>
              </a:spcAft>
            </a:pPr>
            <a:r>
              <a:rPr lang="en-US" sz="2400" b="1" dirty="0"/>
              <a:t>Step 2: Assess</a:t>
            </a:r>
            <a:endParaRPr lang="en-US" sz="2400" dirty="0"/>
          </a:p>
          <a:p>
            <a:pPr lvl="1">
              <a:spcBef>
                <a:spcPts val="600"/>
              </a:spcBef>
              <a:spcAft>
                <a:spcPts val="600"/>
              </a:spcAft>
            </a:pPr>
            <a:r>
              <a:rPr lang="en-US" sz="2400" dirty="0"/>
              <a:t>Assessing each patient </a:t>
            </a:r>
          </a:p>
          <a:p>
            <a:pPr lvl="1">
              <a:spcBef>
                <a:spcPts val="600"/>
              </a:spcBef>
              <a:spcAft>
                <a:spcPts val="600"/>
              </a:spcAft>
            </a:pPr>
            <a:r>
              <a:rPr lang="en-US" sz="2400" dirty="0"/>
              <a:t>Determine who needs immediate lifesaving interventions. </a:t>
            </a:r>
          </a:p>
          <a:p>
            <a:pPr lvl="2">
              <a:spcBef>
                <a:spcPts val="600"/>
              </a:spcBef>
              <a:spcAft>
                <a:spcPts val="600"/>
              </a:spcAft>
            </a:pPr>
            <a:r>
              <a:rPr lang="en-US" sz="2000" dirty="0"/>
              <a:t>Those who were unable to walk or wave</a:t>
            </a:r>
          </a:p>
        </p:txBody>
      </p:sp>
    </p:spTree>
    <p:extLst>
      <p:ext uri="{BB962C8B-B14F-4D97-AF65-F5344CB8AC3E}">
        <p14:creationId xmlns:p14="http://schemas.microsoft.com/office/powerpoint/2010/main" val="394083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 SALT</a:t>
            </a:r>
          </a:p>
        </p:txBody>
      </p:sp>
      <p:sp>
        <p:nvSpPr>
          <p:cNvPr id="4" name="Content Placeholder 3"/>
          <p:cNvSpPr>
            <a:spLocks noGrp="1"/>
          </p:cNvSpPr>
          <p:nvPr>
            <p:ph sz="half" idx="2"/>
          </p:nvPr>
        </p:nvSpPr>
        <p:spPr>
          <a:xfrm>
            <a:off x="690154" y="1627335"/>
            <a:ext cx="10137503" cy="4390833"/>
          </a:xfrm>
        </p:spPr>
        <p:txBody>
          <a:bodyPr/>
          <a:lstStyle/>
          <a:p>
            <a:pPr>
              <a:buNone/>
            </a:pPr>
            <a:r>
              <a:rPr lang="en-US" b="1" dirty="0"/>
              <a:t>Step 3: Perform Lifesaving Interventions</a:t>
            </a:r>
            <a:endParaRPr lang="en-US" dirty="0"/>
          </a:p>
          <a:p>
            <a:pPr lvl="1">
              <a:spcBef>
                <a:spcPts val="600"/>
              </a:spcBef>
              <a:spcAft>
                <a:spcPts val="600"/>
              </a:spcAft>
            </a:pPr>
            <a:r>
              <a:rPr lang="en-US" dirty="0"/>
              <a:t>The lifesaving interventions would include:</a:t>
            </a:r>
          </a:p>
          <a:p>
            <a:pPr lvl="2">
              <a:spcBef>
                <a:spcPts val="600"/>
              </a:spcBef>
              <a:spcAft>
                <a:spcPts val="600"/>
              </a:spcAft>
            </a:pPr>
            <a:r>
              <a:rPr lang="en-US" dirty="0"/>
              <a:t>Control major bleeding by using a tourniquet.</a:t>
            </a:r>
          </a:p>
          <a:p>
            <a:pPr lvl="2">
              <a:spcBef>
                <a:spcPts val="600"/>
              </a:spcBef>
              <a:spcAft>
                <a:spcPts val="600"/>
              </a:spcAft>
            </a:pPr>
            <a:r>
              <a:rPr lang="en-US" dirty="0"/>
              <a:t>Open the airway by using an oropharyngeal airway or by positioning.</a:t>
            </a:r>
          </a:p>
          <a:p>
            <a:pPr lvl="3">
              <a:spcBef>
                <a:spcPts val="600"/>
              </a:spcBef>
              <a:spcAft>
                <a:spcPts val="600"/>
              </a:spcAft>
            </a:pPr>
            <a:r>
              <a:rPr lang="en-US" dirty="0"/>
              <a:t> No advanced airways are used in this stage.</a:t>
            </a:r>
          </a:p>
          <a:p>
            <a:pPr lvl="3">
              <a:spcBef>
                <a:spcPts val="600"/>
              </a:spcBef>
              <a:spcAft>
                <a:spcPts val="600"/>
              </a:spcAft>
            </a:pPr>
            <a:r>
              <a:rPr lang="en-US" dirty="0"/>
              <a:t> If the patient is a child, two rescue breaths may be given.</a:t>
            </a:r>
          </a:p>
          <a:p>
            <a:pPr lvl="2">
              <a:spcBef>
                <a:spcPts val="600"/>
              </a:spcBef>
              <a:spcAft>
                <a:spcPts val="600"/>
              </a:spcAft>
            </a:pPr>
            <a:r>
              <a:rPr lang="en-US" dirty="0"/>
              <a:t>Chest decompression may be conducted if the triage officer is trained in advanced life support and has the equipment on hand.</a:t>
            </a:r>
          </a:p>
          <a:p>
            <a:pPr lvl="2">
              <a:spcBef>
                <a:spcPts val="600"/>
              </a:spcBef>
              <a:spcAft>
                <a:spcPts val="600"/>
              </a:spcAft>
            </a:pPr>
            <a:r>
              <a:rPr lang="en-US" dirty="0"/>
              <a:t>Autoinjector antidotes may be given if the triage officer has them on hand.</a:t>
            </a:r>
          </a:p>
          <a:p>
            <a:pPr lvl="3">
              <a:spcBef>
                <a:spcPts val="600"/>
              </a:spcBef>
              <a:spcAft>
                <a:spcPts val="600"/>
              </a:spcAft>
            </a:pPr>
            <a:r>
              <a:rPr lang="en-US" dirty="0"/>
              <a:t>Take less than a minute to apply </a:t>
            </a:r>
          </a:p>
          <a:p>
            <a:pPr lvl="3">
              <a:spcBef>
                <a:spcPts val="600"/>
              </a:spcBef>
              <a:spcAft>
                <a:spcPts val="600"/>
              </a:spcAft>
            </a:pPr>
            <a:r>
              <a:rPr lang="en-US" dirty="0"/>
              <a:t>Do not require the triage officer to remain with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203642"/>
            <a:ext cx="12192000" cy="1002089"/>
          </a:xfrm>
        </p:spPr>
        <p:txBody>
          <a:bodyPr/>
          <a:lstStyle/>
          <a:p>
            <a:r>
              <a:rPr lang="en-US" dirty="0"/>
              <a:t>Objectives</a:t>
            </a:r>
          </a:p>
        </p:txBody>
      </p:sp>
      <p:sp>
        <p:nvSpPr>
          <p:cNvPr id="14" name="Content Placeholder 2"/>
          <p:cNvSpPr>
            <a:spLocks noGrp="1"/>
          </p:cNvSpPr>
          <p:nvPr>
            <p:ph idx="1"/>
          </p:nvPr>
        </p:nvSpPr>
        <p:spPr/>
        <p:txBody>
          <a:bodyPr/>
          <a:lstStyle/>
          <a:p>
            <a:pPr lvl="1">
              <a:lnSpc>
                <a:spcPct val="200000"/>
              </a:lnSpc>
            </a:pPr>
            <a:r>
              <a:rPr lang="en-US" dirty="0">
                <a:solidFill>
                  <a:schemeClr val="tx2"/>
                </a:solidFill>
              </a:rPr>
              <a:t>4-1 Define incident command system.</a:t>
            </a:r>
          </a:p>
          <a:p>
            <a:pPr lvl="1">
              <a:lnSpc>
                <a:spcPct val="200000"/>
              </a:lnSpc>
            </a:pPr>
            <a:r>
              <a:rPr lang="en-US" dirty="0">
                <a:solidFill>
                  <a:schemeClr val="tx2"/>
                </a:solidFill>
              </a:rPr>
              <a:t>4-2 Describe the primary responsibilities of each of the five functional areas of the incident command system.</a:t>
            </a:r>
          </a:p>
          <a:p>
            <a:pPr lvl="1">
              <a:lnSpc>
                <a:spcPct val="200000"/>
              </a:lnSpc>
            </a:pPr>
            <a:r>
              <a:rPr lang="en-US" dirty="0">
                <a:solidFill>
                  <a:schemeClr val="tx2"/>
                </a:solidFill>
              </a:rPr>
              <a:t>4-3 Describe the mnemonic ID-ME.</a:t>
            </a:r>
          </a:p>
          <a:p>
            <a:pPr lvl="1">
              <a:lnSpc>
                <a:spcPct val="200000"/>
              </a:lnSpc>
            </a:pPr>
            <a:r>
              <a:rPr lang="en-US" dirty="0">
                <a:solidFill>
                  <a:schemeClr val="tx2"/>
                </a:solidFill>
              </a:rPr>
              <a:t>4-4 Describe and demonstrate how to use the SALT triage system.</a:t>
            </a:r>
          </a:p>
          <a:p>
            <a:pPr lvl="1">
              <a:lnSpc>
                <a:spcPct val="200000"/>
              </a:lnSpc>
            </a:pPr>
            <a:r>
              <a:rPr lang="en-US" dirty="0">
                <a:solidFill>
                  <a:schemeClr val="tx2"/>
                </a:solidFill>
              </a:rPr>
              <a:t>4-5 Describe and demonstrate how to use the START triage system.</a:t>
            </a:r>
          </a:p>
          <a:p>
            <a:pPr lvl="1">
              <a:lnSpc>
                <a:spcPct val="200000"/>
              </a:lnSpc>
            </a:pPr>
            <a:r>
              <a:rPr lang="en-US" dirty="0">
                <a:solidFill>
                  <a:schemeClr val="tx2"/>
                </a:solidFill>
              </a:rPr>
              <a:t>4-6 Describe the mnemonic 30–2-Can Do.</a:t>
            </a:r>
            <a:endParaRPr lang="en-US" dirty="0"/>
          </a:p>
        </p:txBody>
      </p:sp>
      <p:sp>
        <p:nvSpPr>
          <p:cNvPr id="4" name="Rectangle 3"/>
          <p:cNvSpPr/>
          <p:nvPr/>
        </p:nvSpPr>
        <p:spPr>
          <a:xfrm>
            <a:off x="10741276" y="698328"/>
            <a:ext cx="817853" cy="461665"/>
          </a:xfrm>
          <a:prstGeom prst="rect">
            <a:avLst/>
          </a:prstGeom>
        </p:spPr>
        <p:txBody>
          <a:bodyPr wrap="square">
            <a:spAutoFit/>
          </a:bodyPr>
          <a:lstStyle/>
          <a:p>
            <a:r>
              <a:rPr lang="en-US" sz="2400" b="1" dirty="0">
                <a:latin typeface="Arial" pitchFamily="34" charset="0"/>
                <a:cs typeface="Arial" pitchFamily="34" charset="0"/>
              </a:rPr>
              <a:t>OBJ</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29733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 SALT</a:t>
            </a:r>
          </a:p>
        </p:txBody>
      </p:sp>
      <p:sp>
        <p:nvSpPr>
          <p:cNvPr id="4" name="Content Placeholder 3"/>
          <p:cNvSpPr>
            <a:spLocks noGrp="1"/>
          </p:cNvSpPr>
          <p:nvPr>
            <p:ph sz="half" idx="2"/>
          </p:nvPr>
        </p:nvSpPr>
        <p:spPr>
          <a:xfrm>
            <a:off x="661125" y="2048248"/>
            <a:ext cx="10572931" cy="4390833"/>
          </a:xfrm>
        </p:spPr>
        <p:txBody>
          <a:bodyPr/>
          <a:lstStyle/>
          <a:p>
            <a:r>
              <a:rPr lang="en-US" b="1" dirty="0"/>
              <a:t>Step 4: Provide Treatment and/or Transport</a:t>
            </a:r>
            <a:endParaRPr lang="en-US" dirty="0"/>
          </a:p>
          <a:p>
            <a:pPr lvl="1">
              <a:spcBef>
                <a:spcPts val="600"/>
              </a:spcBef>
              <a:spcAft>
                <a:spcPts val="600"/>
              </a:spcAft>
            </a:pPr>
            <a:r>
              <a:rPr lang="en-US" dirty="0"/>
              <a:t>After lifesaving interventions, patients are assigned to a triage category. </a:t>
            </a:r>
          </a:p>
          <a:p>
            <a:pPr lvl="1">
              <a:spcBef>
                <a:spcPts val="600"/>
              </a:spcBef>
              <a:spcAft>
                <a:spcPts val="600"/>
              </a:spcAft>
            </a:pPr>
            <a:r>
              <a:rPr lang="en-US" dirty="0"/>
              <a:t>The SALT triage categories vary slightly from the ID-ME mnemonic.</a:t>
            </a:r>
          </a:p>
          <a:p>
            <a:pPr lvl="1">
              <a:spcBef>
                <a:spcPts val="600"/>
              </a:spcBef>
              <a:spcAft>
                <a:spcPts val="600"/>
              </a:spcAft>
            </a:pPr>
            <a:r>
              <a:rPr lang="en-US" dirty="0"/>
              <a:t>SALT presents five categories: </a:t>
            </a:r>
          </a:p>
          <a:p>
            <a:pPr lvl="2">
              <a:spcBef>
                <a:spcPts val="600"/>
              </a:spcBef>
              <a:spcAft>
                <a:spcPts val="600"/>
              </a:spcAft>
            </a:pPr>
            <a:r>
              <a:rPr lang="en-US" dirty="0"/>
              <a:t>Immediate (red)</a:t>
            </a:r>
          </a:p>
          <a:p>
            <a:pPr lvl="2">
              <a:spcBef>
                <a:spcPts val="600"/>
              </a:spcBef>
              <a:spcAft>
                <a:spcPts val="600"/>
              </a:spcAft>
            </a:pPr>
            <a:r>
              <a:rPr lang="en-US" dirty="0"/>
              <a:t>Expectant (gray) </a:t>
            </a:r>
          </a:p>
          <a:p>
            <a:pPr lvl="2">
              <a:spcBef>
                <a:spcPts val="600"/>
              </a:spcBef>
              <a:spcAft>
                <a:spcPts val="600"/>
              </a:spcAft>
            </a:pPr>
            <a:r>
              <a:rPr lang="en-US" dirty="0"/>
              <a:t>Delayed (yellow) </a:t>
            </a:r>
          </a:p>
          <a:p>
            <a:pPr lvl="2">
              <a:spcBef>
                <a:spcPts val="600"/>
              </a:spcBef>
              <a:spcAft>
                <a:spcPts val="600"/>
              </a:spcAft>
            </a:pPr>
            <a:r>
              <a:rPr lang="en-US" dirty="0"/>
              <a:t>Minimal (green) </a:t>
            </a:r>
          </a:p>
          <a:p>
            <a:pPr lvl="2">
              <a:spcBef>
                <a:spcPts val="600"/>
              </a:spcBef>
              <a:spcAft>
                <a:spcPts val="600"/>
              </a:spcAft>
            </a:pPr>
            <a:r>
              <a:rPr lang="en-US" dirty="0"/>
              <a:t>Dead (black)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 SALT</a:t>
            </a:r>
          </a:p>
        </p:txBody>
      </p:sp>
      <p:pic>
        <p:nvPicPr>
          <p:cNvPr id="2050" name="Picture 2" descr="The SALT Mass Casualty Triage starts with step 1 which is Sort: Global sorting on three parameters. Walk, Assess third; Wave/Purposeful movement, Assess second; Still/Obvious life threat, Assess 1st. Step 2 is assess: Individual assessment. Step 3 is Perform Lifesaving interventions: Control major hemorrhage, Open airway (if child consider 2 rescue breaths), Chest decompression, Auto injector antidotes. Check if breathing, if no then presume dead or if yes, then check the following: Obeys commands or makes purposeful movements? Has peripheral pulse? Not in respiratory distress? Major hemorrhage is controlled? If yes to all and yes to minor injuries only then the category is green, minimal. If yes to all and no to minor injuries then the category is delayed, yellow. If no to anyone and yes, Likely to survive given current resources then category is red, immediate. If no to anyone and not Likely to survive given current resources then category is gray, expectant." title="Illustration shows the SALT triage flow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171" y="1323315"/>
            <a:ext cx="8033658" cy="525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6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 SALT</a:t>
            </a:r>
          </a:p>
        </p:txBody>
      </p:sp>
      <p:sp>
        <p:nvSpPr>
          <p:cNvPr id="4" name="Content Placeholder 3"/>
          <p:cNvSpPr>
            <a:spLocks noGrp="1"/>
          </p:cNvSpPr>
          <p:nvPr>
            <p:ph sz="half" idx="2"/>
          </p:nvPr>
        </p:nvSpPr>
        <p:spPr>
          <a:xfrm>
            <a:off x="690154" y="1757964"/>
            <a:ext cx="9484360" cy="4390833"/>
          </a:xfrm>
        </p:spPr>
        <p:txBody>
          <a:bodyPr/>
          <a:lstStyle/>
          <a:p>
            <a:r>
              <a:rPr lang="en-US" sz="2400" b="1" dirty="0">
                <a:solidFill>
                  <a:schemeClr val="bg1">
                    <a:lumMod val="10000"/>
                  </a:schemeClr>
                </a:solidFill>
              </a:rPr>
              <a:t>Red</a:t>
            </a:r>
          </a:p>
          <a:p>
            <a:pPr lvl="1"/>
            <a:r>
              <a:rPr lang="en-US" sz="2400" dirty="0">
                <a:solidFill>
                  <a:schemeClr val="bg1">
                    <a:lumMod val="10000"/>
                  </a:schemeClr>
                </a:solidFill>
              </a:rPr>
              <a:t> No peripheral pulse</a:t>
            </a:r>
          </a:p>
          <a:p>
            <a:pPr lvl="1"/>
            <a:r>
              <a:rPr lang="en-US" sz="2400" dirty="0">
                <a:solidFill>
                  <a:schemeClr val="bg1">
                    <a:lumMod val="10000"/>
                  </a:schemeClr>
                </a:solidFill>
              </a:rPr>
              <a:t> Inability to obey commands</a:t>
            </a:r>
          </a:p>
          <a:p>
            <a:pPr lvl="1"/>
            <a:r>
              <a:rPr lang="en-US" sz="2400" dirty="0">
                <a:solidFill>
                  <a:schemeClr val="bg1">
                    <a:lumMod val="10000"/>
                  </a:schemeClr>
                </a:solidFill>
              </a:rPr>
              <a:t> Respiratory distress</a:t>
            </a:r>
          </a:p>
          <a:p>
            <a:pPr lvl="1"/>
            <a:r>
              <a:rPr lang="en-US" sz="2400" dirty="0">
                <a:solidFill>
                  <a:schemeClr val="bg1">
                    <a:lumMod val="10000"/>
                  </a:schemeClr>
                </a:solidFill>
              </a:rPr>
              <a:t> Uncontrolled major hemorrhaging</a:t>
            </a:r>
          </a:p>
          <a:p>
            <a:r>
              <a:rPr lang="en-US" sz="2400" dirty="0">
                <a:solidFill>
                  <a:schemeClr val="bg1">
                    <a:lumMod val="10000"/>
                  </a:schemeClr>
                </a:solidFill>
              </a:rPr>
              <a:t> </a:t>
            </a:r>
            <a:r>
              <a:rPr lang="en-US" sz="2400" b="1" dirty="0">
                <a:solidFill>
                  <a:schemeClr val="bg1">
                    <a:lumMod val="10000"/>
                  </a:schemeClr>
                </a:solidFill>
              </a:rPr>
              <a:t>Gray</a:t>
            </a:r>
          </a:p>
          <a:p>
            <a:pPr lvl="1"/>
            <a:r>
              <a:rPr lang="en-US" sz="2400" dirty="0">
                <a:solidFill>
                  <a:schemeClr val="bg1">
                    <a:lumMod val="10000"/>
                  </a:schemeClr>
                </a:solidFill>
              </a:rPr>
              <a:t>Injuries that are likely to be fatal based on resources currently available</a:t>
            </a:r>
          </a:p>
          <a:p>
            <a:pPr lvl="1"/>
            <a:r>
              <a:rPr lang="en-US" sz="2400" dirty="0">
                <a:solidFill>
                  <a:schemeClr val="bg1">
                    <a:lumMod val="10000"/>
                  </a:schemeClr>
                </a:solidFill>
              </a:rPr>
              <a:t>Brain matter showing, burns over 90% of body, or other immediate life-threatening injuries that cannot be resolved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Triage: SALT</a:t>
            </a:r>
          </a:p>
        </p:txBody>
      </p:sp>
      <p:sp>
        <p:nvSpPr>
          <p:cNvPr id="8" name="Content Placeholder 7"/>
          <p:cNvSpPr>
            <a:spLocks noGrp="1"/>
          </p:cNvSpPr>
          <p:nvPr>
            <p:ph idx="1"/>
          </p:nvPr>
        </p:nvSpPr>
        <p:spPr>
          <a:xfrm>
            <a:off x="925830" y="2022764"/>
            <a:ext cx="10287000" cy="4167153"/>
          </a:xfrm>
        </p:spPr>
        <p:txBody>
          <a:bodyPr/>
          <a:lstStyle/>
          <a:p>
            <a:r>
              <a:rPr lang="en-US" sz="2400" b="1" dirty="0">
                <a:solidFill>
                  <a:schemeClr val="bg1">
                    <a:lumMod val="10000"/>
                  </a:schemeClr>
                </a:solidFill>
              </a:rPr>
              <a:t>Yellow</a:t>
            </a:r>
          </a:p>
          <a:p>
            <a:pPr lvl="1"/>
            <a:r>
              <a:rPr lang="en-US" sz="2400" dirty="0">
                <a:solidFill>
                  <a:schemeClr val="bg1">
                    <a:lumMod val="10000"/>
                  </a:schemeClr>
                </a:solidFill>
              </a:rPr>
              <a:t> Fractures, burns, or dislocations</a:t>
            </a:r>
          </a:p>
          <a:p>
            <a:pPr lvl="1"/>
            <a:r>
              <a:rPr lang="en-US" sz="2400" dirty="0">
                <a:solidFill>
                  <a:schemeClr val="bg1">
                    <a:lumMod val="10000"/>
                  </a:schemeClr>
                </a:solidFill>
              </a:rPr>
              <a:t> Patients who do not fit in other categories</a:t>
            </a:r>
          </a:p>
          <a:p>
            <a:r>
              <a:rPr lang="en-US" sz="2400" dirty="0">
                <a:solidFill>
                  <a:schemeClr val="bg1">
                    <a:lumMod val="10000"/>
                  </a:schemeClr>
                </a:solidFill>
              </a:rPr>
              <a:t> </a:t>
            </a:r>
            <a:r>
              <a:rPr lang="en-US" sz="2400" b="1" dirty="0">
                <a:solidFill>
                  <a:schemeClr val="bg1">
                    <a:lumMod val="10000"/>
                  </a:schemeClr>
                </a:solidFill>
              </a:rPr>
              <a:t>Green</a:t>
            </a:r>
          </a:p>
          <a:p>
            <a:pPr lvl="1"/>
            <a:r>
              <a:rPr lang="en-US" sz="2400" dirty="0">
                <a:solidFill>
                  <a:schemeClr val="bg1">
                    <a:lumMod val="10000"/>
                  </a:schemeClr>
                </a:solidFill>
              </a:rPr>
              <a:t> Minor injuries, including lacerations and abrasions</a:t>
            </a:r>
          </a:p>
          <a:p>
            <a:pPr lvl="1"/>
            <a:r>
              <a:rPr lang="en-US" sz="2400" dirty="0">
                <a:solidFill>
                  <a:schemeClr val="bg1">
                    <a:lumMod val="10000"/>
                  </a:schemeClr>
                </a:solidFill>
              </a:rPr>
              <a:t> Most of these patients will be in the walking wounded area.</a:t>
            </a:r>
          </a:p>
          <a:p>
            <a:r>
              <a:rPr lang="en-US" sz="2400" dirty="0">
                <a:solidFill>
                  <a:schemeClr val="bg1">
                    <a:lumMod val="10000"/>
                  </a:schemeClr>
                </a:solidFill>
              </a:rPr>
              <a:t> </a:t>
            </a:r>
            <a:r>
              <a:rPr lang="en-US" sz="2400" b="1" dirty="0">
                <a:solidFill>
                  <a:schemeClr val="bg1">
                    <a:lumMod val="10000"/>
                  </a:schemeClr>
                </a:solidFill>
              </a:rPr>
              <a:t>Black</a:t>
            </a:r>
          </a:p>
          <a:p>
            <a:pPr lvl="1"/>
            <a:r>
              <a:rPr lang="en-US" sz="2400" dirty="0">
                <a:solidFill>
                  <a:schemeClr val="bg1">
                    <a:lumMod val="10000"/>
                  </a:schemeClr>
                </a:solidFill>
              </a:rPr>
              <a:t> Dead</a:t>
            </a:r>
            <a:r>
              <a:rPr lang="en-US" dirty="0">
                <a:solidFill>
                  <a:schemeClr val="bg1">
                    <a:lumMod val="10000"/>
                  </a:schemeClr>
                </a:solidFill>
              </a:rPr>
              <a:t> </a:t>
            </a:r>
            <a:endParaRPr lang="en-US" sz="2400" dirty="0"/>
          </a:p>
        </p:txBody>
      </p:sp>
    </p:spTree>
    <p:extLst>
      <p:ext uri="{BB962C8B-B14F-4D97-AF65-F5344CB8AC3E}">
        <p14:creationId xmlns:p14="http://schemas.microsoft.com/office/powerpoint/2010/main" val="108882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Triage: START</a:t>
            </a:r>
          </a:p>
        </p:txBody>
      </p:sp>
      <p:sp>
        <p:nvSpPr>
          <p:cNvPr id="14" name="Content Placeholder 2"/>
          <p:cNvSpPr>
            <a:spLocks noGrp="1"/>
          </p:cNvSpPr>
          <p:nvPr>
            <p:ph idx="1"/>
          </p:nvPr>
        </p:nvSpPr>
        <p:spPr>
          <a:xfrm>
            <a:off x="925830" y="2096361"/>
            <a:ext cx="10287000" cy="4093556"/>
          </a:xfrm>
        </p:spPr>
        <p:txBody>
          <a:bodyPr/>
          <a:lstStyle/>
          <a:p>
            <a:pPr>
              <a:buNone/>
            </a:pPr>
            <a:r>
              <a:rPr lang="en-US" b="1" u="dbl" dirty="0">
                <a:solidFill>
                  <a:srgbClr val="C00000"/>
                </a:solidFill>
              </a:rPr>
              <a:t>START Triage System</a:t>
            </a:r>
          </a:p>
          <a:p>
            <a:r>
              <a:rPr lang="en-US" dirty="0"/>
              <a:t>In use in many states and is currently used by the US military</a:t>
            </a:r>
          </a:p>
          <a:p>
            <a:pPr lvl="0"/>
            <a:r>
              <a:rPr lang="en-US" dirty="0"/>
              <a:t>Stands for </a:t>
            </a:r>
            <a:r>
              <a:rPr lang="en-US" u="sng" dirty="0"/>
              <a:t>S</a:t>
            </a:r>
            <a:r>
              <a:rPr lang="en-US" dirty="0"/>
              <a:t>imple </a:t>
            </a:r>
            <a:r>
              <a:rPr lang="en-US" u="sng" dirty="0"/>
              <a:t>T</a:t>
            </a:r>
            <a:r>
              <a:rPr lang="en-US" dirty="0"/>
              <a:t>riage </a:t>
            </a:r>
            <a:r>
              <a:rPr lang="en-US" u="sng" dirty="0"/>
              <a:t>A</a:t>
            </a:r>
            <a:r>
              <a:rPr lang="en-US" dirty="0"/>
              <a:t>nd </a:t>
            </a:r>
            <a:r>
              <a:rPr lang="en-US" u="sng" dirty="0"/>
              <a:t>R</a:t>
            </a:r>
            <a:r>
              <a:rPr lang="en-US" dirty="0"/>
              <a:t>apid </a:t>
            </a:r>
            <a:r>
              <a:rPr lang="en-US" u="sng" dirty="0"/>
              <a:t>T</a:t>
            </a:r>
            <a:r>
              <a:rPr lang="en-US" dirty="0"/>
              <a:t>reatment. </a:t>
            </a:r>
          </a:p>
          <a:p>
            <a:pPr lvl="0"/>
            <a:r>
              <a:rPr lang="en-US" dirty="0"/>
              <a:t>Focuses on four specific factors:</a:t>
            </a:r>
          </a:p>
          <a:p>
            <a:pPr lvl="1"/>
            <a:r>
              <a:rPr lang="en-US" dirty="0"/>
              <a:t>Ability to walk (ambulate)</a:t>
            </a:r>
          </a:p>
          <a:p>
            <a:pPr lvl="1"/>
            <a:r>
              <a:rPr lang="en-US" dirty="0"/>
              <a:t>Respirations</a:t>
            </a:r>
          </a:p>
          <a:p>
            <a:pPr lvl="1"/>
            <a:r>
              <a:rPr lang="en-US" dirty="0"/>
              <a:t>Pulse</a:t>
            </a:r>
          </a:p>
          <a:p>
            <a:pPr lvl="1"/>
            <a:r>
              <a:rPr lang="en-US" dirty="0"/>
              <a:t>Mental status</a:t>
            </a:r>
          </a:p>
          <a:p>
            <a:endParaRPr lang="en-US"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38045" y="730739"/>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4-4</a:t>
            </a:r>
          </a:p>
        </p:txBody>
      </p:sp>
    </p:spTree>
    <p:extLst>
      <p:ext uri="{BB962C8B-B14F-4D97-AF65-F5344CB8AC3E}">
        <p14:creationId xmlns:p14="http://schemas.microsoft.com/office/powerpoint/2010/main" val="40522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Triage: START</a:t>
            </a:r>
          </a:p>
        </p:txBody>
      </p:sp>
      <p:sp>
        <p:nvSpPr>
          <p:cNvPr id="14" name="Content Placeholder 2"/>
          <p:cNvSpPr>
            <a:spLocks noGrp="1"/>
          </p:cNvSpPr>
          <p:nvPr>
            <p:ph idx="1"/>
          </p:nvPr>
        </p:nvSpPr>
        <p:spPr>
          <a:xfrm>
            <a:off x="925830" y="1976582"/>
            <a:ext cx="10287000" cy="4569361"/>
          </a:xfrm>
        </p:spPr>
        <p:txBody>
          <a:bodyPr/>
          <a:lstStyle/>
          <a:p>
            <a:pPr>
              <a:spcBef>
                <a:spcPts val="600"/>
              </a:spcBef>
              <a:spcAft>
                <a:spcPts val="600"/>
              </a:spcAft>
            </a:pPr>
            <a:r>
              <a:rPr lang="en-US" sz="2400" dirty="0"/>
              <a:t>First rapidly shout “</a:t>
            </a:r>
            <a:r>
              <a:rPr lang="en-US" sz="2400" i="1" dirty="0"/>
              <a:t>If you can hear my voice and are able to walk . .</a:t>
            </a:r>
            <a:r>
              <a:rPr lang="en-US" sz="2400" dirty="0"/>
              <a:t> .” and request that these people move to a specific location.</a:t>
            </a:r>
          </a:p>
          <a:p>
            <a:pPr lvl="1">
              <a:spcBef>
                <a:spcPts val="600"/>
              </a:spcBef>
              <a:spcAft>
                <a:spcPts val="600"/>
              </a:spcAft>
            </a:pPr>
            <a:r>
              <a:rPr lang="en-US" sz="2400" dirty="0"/>
              <a:t>Where they are to wait until they can be assessed by other rescuers </a:t>
            </a:r>
          </a:p>
          <a:p>
            <a:pPr lvl="1">
              <a:spcBef>
                <a:spcPts val="600"/>
              </a:spcBef>
              <a:spcAft>
                <a:spcPts val="600"/>
              </a:spcAft>
            </a:pPr>
            <a:r>
              <a:rPr lang="en-US" sz="2400" dirty="0"/>
              <a:t>Allows patients with less-serious injuries to be quickly separated from those with more-serious medical problems. </a:t>
            </a:r>
          </a:p>
          <a:p>
            <a:pPr lvl="1">
              <a:spcBef>
                <a:spcPts val="600"/>
              </a:spcBef>
              <a:spcAft>
                <a:spcPts val="600"/>
              </a:spcAft>
            </a:pPr>
            <a:r>
              <a:rPr lang="en-US" sz="2400" dirty="0"/>
              <a:t>“Walking wounded” are tentatively triaged as minimal (green). </a:t>
            </a:r>
          </a:p>
          <a:p>
            <a:pPr lvl="2">
              <a:spcBef>
                <a:spcPts val="600"/>
              </a:spcBef>
              <a:spcAft>
                <a:spcPts val="600"/>
              </a:spcAft>
            </a:pPr>
            <a:r>
              <a:rPr lang="en-US" sz="2000" dirty="0"/>
              <a:t>Will be reassessed later when more resources become available</a:t>
            </a:r>
          </a:p>
          <a:p>
            <a:pPr marL="0" indent="0">
              <a:spcBef>
                <a:spcPts val="600"/>
              </a:spcBef>
              <a:spcAft>
                <a:spcPts val="600"/>
              </a:spcAft>
              <a:buNone/>
            </a:pPr>
            <a:endParaRPr lang="en-US" sz="2400" dirty="0"/>
          </a:p>
        </p:txBody>
      </p:sp>
    </p:spTree>
    <p:extLst>
      <p:ext uri="{BB962C8B-B14F-4D97-AF65-F5344CB8AC3E}">
        <p14:creationId xmlns:p14="http://schemas.microsoft.com/office/powerpoint/2010/main" val="15629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Triage: START</a:t>
            </a:r>
          </a:p>
        </p:txBody>
      </p:sp>
      <p:sp>
        <p:nvSpPr>
          <p:cNvPr id="14" name="Content Placeholder 2"/>
          <p:cNvSpPr>
            <a:spLocks noGrp="1"/>
          </p:cNvSpPr>
          <p:nvPr>
            <p:ph idx="1"/>
          </p:nvPr>
        </p:nvSpPr>
        <p:spPr>
          <a:xfrm>
            <a:off x="925830" y="1930400"/>
            <a:ext cx="10287000" cy="4615543"/>
          </a:xfrm>
        </p:spPr>
        <p:txBody>
          <a:bodyPr/>
          <a:lstStyle/>
          <a:p>
            <a:pPr>
              <a:spcBef>
                <a:spcPts val="600"/>
              </a:spcBef>
              <a:spcAft>
                <a:spcPts val="600"/>
              </a:spcAft>
            </a:pPr>
            <a:r>
              <a:rPr lang="en-US" sz="2400" dirty="0"/>
              <a:t>Once the walking wounded have been removed from the area, the remaining patients can generally be triaged into one of the four common triage categories:</a:t>
            </a:r>
          </a:p>
          <a:p>
            <a:pPr lvl="1">
              <a:spcBef>
                <a:spcPts val="600"/>
              </a:spcBef>
              <a:spcAft>
                <a:spcPts val="600"/>
              </a:spcAft>
            </a:pPr>
            <a:r>
              <a:rPr lang="en-US" sz="2400" dirty="0"/>
              <a:t>Each patient should take less than 30 seconds.</a:t>
            </a:r>
          </a:p>
          <a:p>
            <a:pPr lvl="1">
              <a:spcBef>
                <a:spcPts val="600"/>
              </a:spcBef>
              <a:spcAft>
                <a:spcPts val="600"/>
              </a:spcAft>
            </a:pPr>
            <a:r>
              <a:rPr lang="en-US" sz="2400" dirty="0"/>
              <a:t>Centers on assessing the patient’s “RPMs”</a:t>
            </a:r>
          </a:p>
          <a:p>
            <a:pPr lvl="2">
              <a:spcBef>
                <a:spcPts val="600"/>
              </a:spcBef>
              <a:spcAft>
                <a:spcPts val="600"/>
              </a:spcAft>
            </a:pPr>
            <a:r>
              <a:rPr lang="en-US" sz="2000" u="sng" dirty="0"/>
              <a:t>R</a:t>
            </a:r>
            <a:r>
              <a:rPr lang="en-US" sz="2000" dirty="0"/>
              <a:t>espirations</a:t>
            </a:r>
          </a:p>
          <a:p>
            <a:pPr lvl="2">
              <a:spcBef>
                <a:spcPts val="600"/>
              </a:spcBef>
              <a:spcAft>
                <a:spcPts val="600"/>
              </a:spcAft>
            </a:pPr>
            <a:r>
              <a:rPr lang="en-US" sz="2000" u="sng" dirty="0"/>
              <a:t>P</a:t>
            </a:r>
            <a:r>
              <a:rPr lang="en-US" sz="2000" dirty="0"/>
              <a:t>erfusion </a:t>
            </a:r>
          </a:p>
          <a:p>
            <a:pPr lvl="2">
              <a:spcBef>
                <a:spcPts val="600"/>
              </a:spcBef>
              <a:spcAft>
                <a:spcPts val="600"/>
              </a:spcAft>
            </a:pPr>
            <a:r>
              <a:rPr lang="en-US" sz="2000" u="sng" dirty="0"/>
              <a:t>M</a:t>
            </a:r>
            <a:r>
              <a:rPr lang="en-US" sz="2000" dirty="0"/>
              <a:t>ental status</a:t>
            </a:r>
            <a:endParaRPr lang="en-US" dirty="0"/>
          </a:p>
        </p:txBody>
      </p:sp>
    </p:spTree>
    <p:extLst>
      <p:ext uri="{BB962C8B-B14F-4D97-AF65-F5344CB8AC3E}">
        <p14:creationId xmlns:p14="http://schemas.microsoft.com/office/powerpoint/2010/main" val="421638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Triage: START</a:t>
            </a:r>
          </a:p>
        </p:txBody>
      </p:sp>
      <p:sp>
        <p:nvSpPr>
          <p:cNvPr id="14" name="Content Placeholder 2"/>
          <p:cNvSpPr>
            <a:spLocks noGrp="1"/>
          </p:cNvSpPr>
          <p:nvPr>
            <p:ph idx="1"/>
          </p:nvPr>
        </p:nvSpPr>
        <p:spPr>
          <a:xfrm>
            <a:off x="879648" y="1653309"/>
            <a:ext cx="10287000" cy="4250281"/>
          </a:xfrm>
        </p:spPr>
        <p:txBody>
          <a:bodyPr/>
          <a:lstStyle/>
          <a:p>
            <a:pPr marL="0" indent="0">
              <a:buNone/>
            </a:pPr>
            <a:r>
              <a:rPr lang="en-US" sz="2400" b="1" u="sng" dirty="0"/>
              <a:t>R</a:t>
            </a:r>
            <a:r>
              <a:rPr lang="en-US" sz="2400" b="1" dirty="0"/>
              <a:t>espirations:</a:t>
            </a:r>
          </a:p>
          <a:p>
            <a:r>
              <a:rPr lang="en-US" sz="2400" dirty="0"/>
              <a:t>Is the patient breathing? </a:t>
            </a:r>
          </a:p>
          <a:p>
            <a:pPr lvl="1"/>
            <a:r>
              <a:rPr lang="en-US" sz="2400" dirty="0"/>
              <a:t>NOT breathing: perform one Lifesaving Intervention:</a:t>
            </a:r>
          </a:p>
          <a:p>
            <a:pPr lvl="2"/>
            <a:r>
              <a:rPr lang="en-US" sz="2000" dirty="0"/>
              <a:t>Attempt to open the airway, using no equipment or medical aids. </a:t>
            </a:r>
          </a:p>
          <a:p>
            <a:pPr lvl="2"/>
            <a:r>
              <a:rPr lang="en-US" sz="2000" dirty="0"/>
              <a:t>Obvious foreign bodies or debris should be removed. </a:t>
            </a:r>
          </a:p>
          <a:p>
            <a:pPr lvl="0"/>
            <a:r>
              <a:rPr lang="en-US" sz="2400" dirty="0"/>
              <a:t>The patient is then triaged based on the following findings:</a:t>
            </a:r>
          </a:p>
          <a:p>
            <a:pPr lvl="1"/>
            <a:r>
              <a:rPr lang="en-US" sz="2400" dirty="0"/>
              <a:t>No respirations: expectant or deceased (dead) (black/gray)</a:t>
            </a:r>
          </a:p>
          <a:p>
            <a:pPr lvl="1"/>
            <a:r>
              <a:rPr lang="en-US" sz="2400" dirty="0"/>
              <a:t>Respirations </a:t>
            </a:r>
            <a:r>
              <a:rPr lang="en-US" sz="2400" b="1" dirty="0"/>
              <a:t>greater than 30/min</a:t>
            </a:r>
            <a:r>
              <a:rPr lang="en-US" sz="2400" dirty="0"/>
              <a:t>: immediate (red)</a:t>
            </a:r>
          </a:p>
          <a:p>
            <a:pPr lvl="1"/>
            <a:r>
              <a:rPr lang="en-US" sz="2400" dirty="0"/>
              <a:t>Respirations </a:t>
            </a:r>
            <a:r>
              <a:rPr lang="en-US" sz="2400" b="1" dirty="0">
                <a:solidFill>
                  <a:schemeClr val="tx2"/>
                </a:solidFill>
              </a:rPr>
              <a:t>less than 30/min</a:t>
            </a:r>
            <a:r>
              <a:rPr lang="en-US" sz="2400" dirty="0"/>
              <a:t>: go to the next assessment criterion: perfusion</a:t>
            </a:r>
          </a:p>
          <a:p>
            <a:pPr marL="0" indent="0">
              <a:buNone/>
            </a:pPr>
            <a:endParaRPr lang="en-US" dirty="0"/>
          </a:p>
        </p:txBody>
      </p:sp>
    </p:spTree>
    <p:extLst>
      <p:ext uri="{BB962C8B-B14F-4D97-AF65-F5344CB8AC3E}">
        <p14:creationId xmlns:p14="http://schemas.microsoft.com/office/powerpoint/2010/main" val="118476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Triage: START</a:t>
            </a:r>
          </a:p>
        </p:txBody>
      </p:sp>
      <p:sp>
        <p:nvSpPr>
          <p:cNvPr id="14" name="Content Placeholder 2"/>
          <p:cNvSpPr>
            <a:spLocks noGrp="1"/>
          </p:cNvSpPr>
          <p:nvPr>
            <p:ph idx="1"/>
          </p:nvPr>
        </p:nvSpPr>
        <p:spPr>
          <a:xfrm>
            <a:off x="925830" y="2447636"/>
            <a:ext cx="10287000" cy="3742281"/>
          </a:xfrm>
        </p:spPr>
        <p:txBody>
          <a:bodyPr/>
          <a:lstStyle/>
          <a:p>
            <a:pPr marL="0" indent="0">
              <a:buNone/>
            </a:pPr>
            <a:r>
              <a:rPr lang="en-US" sz="2400" b="1" u="sng" dirty="0"/>
              <a:t>P</a:t>
            </a:r>
            <a:r>
              <a:rPr lang="en-US" sz="2400" b="1" dirty="0"/>
              <a:t>erfusion:</a:t>
            </a:r>
          </a:p>
          <a:p>
            <a:r>
              <a:rPr lang="en-US" sz="2400" dirty="0"/>
              <a:t>Assessing the radial pulse or capillary refill</a:t>
            </a:r>
          </a:p>
          <a:p>
            <a:pPr lvl="1"/>
            <a:r>
              <a:rPr lang="en-US" sz="2400" dirty="0"/>
              <a:t>No radial pulse or capillary refill takes longer than 2 seconds: immediate (red)</a:t>
            </a:r>
          </a:p>
          <a:p>
            <a:pPr lvl="1"/>
            <a:r>
              <a:rPr lang="en-US" sz="2400" dirty="0"/>
              <a:t>Radial pulse present and skin is pink and warm, or capillary refill occurs in less than 2 seconds: go to the next assessment criterion: mental status</a:t>
            </a:r>
          </a:p>
          <a:p>
            <a:pPr marL="0" indent="0">
              <a:buNone/>
            </a:pPr>
            <a:endParaRPr lang="en-US" dirty="0"/>
          </a:p>
        </p:txBody>
      </p:sp>
    </p:spTree>
    <p:extLst>
      <p:ext uri="{BB962C8B-B14F-4D97-AF65-F5344CB8AC3E}">
        <p14:creationId xmlns:p14="http://schemas.microsoft.com/office/powerpoint/2010/main" val="130449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Triage: START</a:t>
            </a:r>
          </a:p>
        </p:txBody>
      </p:sp>
      <p:sp>
        <p:nvSpPr>
          <p:cNvPr id="14" name="Content Placeholder 2"/>
          <p:cNvSpPr>
            <a:spLocks noGrp="1"/>
          </p:cNvSpPr>
          <p:nvPr>
            <p:ph idx="1"/>
          </p:nvPr>
        </p:nvSpPr>
        <p:spPr>
          <a:xfrm>
            <a:off x="925830" y="2272145"/>
            <a:ext cx="10287000" cy="3917772"/>
          </a:xfrm>
        </p:spPr>
        <p:txBody>
          <a:bodyPr/>
          <a:lstStyle/>
          <a:p>
            <a:pPr marL="0" indent="0">
              <a:buNone/>
            </a:pPr>
            <a:r>
              <a:rPr lang="en-US" sz="2400" b="1" u="sng" dirty="0"/>
              <a:t>M</a:t>
            </a:r>
            <a:r>
              <a:rPr lang="en-US" sz="2400" b="1" dirty="0"/>
              <a:t>ental Status:</a:t>
            </a:r>
          </a:p>
          <a:p>
            <a:r>
              <a:rPr lang="en-US" sz="2400" dirty="0"/>
              <a:t>Can the patient follow simple commands? </a:t>
            </a:r>
          </a:p>
          <a:p>
            <a:pPr lvl="1"/>
            <a:r>
              <a:rPr lang="en-US" sz="2400" dirty="0"/>
              <a:t>Unable to follow simple commands or unresponsive: immediate (red)</a:t>
            </a:r>
          </a:p>
          <a:p>
            <a:pPr lvl="1"/>
            <a:r>
              <a:rPr lang="en-US" sz="2400" dirty="0"/>
              <a:t>Able to follow simple commands: delayed (yellow)</a:t>
            </a:r>
          </a:p>
          <a:p>
            <a:endParaRPr lang="en-US" dirty="0"/>
          </a:p>
        </p:txBody>
      </p:sp>
    </p:spTree>
    <p:extLst>
      <p:ext uri="{BB962C8B-B14F-4D97-AF65-F5344CB8AC3E}">
        <p14:creationId xmlns:p14="http://schemas.microsoft.com/office/powerpoint/2010/main" val="124118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a:xfrm>
            <a:off x="925830" y="1490870"/>
            <a:ext cx="10952134" cy="4699047"/>
          </a:xfrm>
        </p:spPr>
        <p:txBody>
          <a:bodyPr numCol="2"/>
          <a:lstStyle/>
          <a:p>
            <a:r>
              <a:rPr lang="en-US" sz="2000" dirty="0"/>
              <a:t>30–2-Can Do</a:t>
            </a:r>
          </a:p>
          <a:p>
            <a:r>
              <a:rPr lang="en-US" sz="2000" dirty="0"/>
              <a:t>Chain of command</a:t>
            </a:r>
          </a:p>
          <a:p>
            <a:r>
              <a:rPr lang="en-US" sz="2000" dirty="0"/>
              <a:t>Facility</a:t>
            </a:r>
          </a:p>
          <a:p>
            <a:r>
              <a:rPr lang="en-US" sz="2000" dirty="0"/>
              <a:t>Incident</a:t>
            </a:r>
          </a:p>
          <a:p>
            <a:r>
              <a:rPr lang="en-US" sz="2000" dirty="0"/>
              <a:t>Incident commander (IC)</a:t>
            </a:r>
          </a:p>
          <a:p>
            <a:r>
              <a:rPr lang="en-US" sz="2000" dirty="0"/>
              <a:t>Incident command system (ICS)</a:t>
            </a:r>
          </a:p>
          <a:p>
            <a:r>
              <a:rPr lang="en-US" sz="2000" dirty="0"/>
              <a:t>Multiagency coordination system (MACS)</a:t>
            </a:r>
          </a:p>
          <a:p>
            <a:r>
              <a:rPr lang="en-US" sz="2000" dirty="0"/>
              <a:t>Multiple-casualty incident (MCI)</a:t>
            </a:r>
          </a:p>
          <a:p>
            <a:r>
              <a:rPr lang="en-US" sz="2000" dirty="0"/>
              <a:t>National Incident Management System (NIMS)</a:t>
            </a:r>
          </a:p>
          <a:p>
            <a:r>
              <a:rPr lang="en-US" sz="2000" dirty="0"/>
              <a:t>Personnel accountability system</a:t>
            </a:r>
          </a:p>
          <a:p>
            <a:r>
              <a:rPr lang="en-US" sz="2000" dirty="0"/>
              <a:t>Resource management</a:t>
            </a:r>
          </a:p>
          <a:p>
            <a:r>
              <a:rPr lang="en-US" sz="2000" dirty="0"/>
              <a:t>SALT triage system</a:t>
            </a:r>
          </a:p>
          <a:p>
            <a:r>
              <a:rPr lang="en-US" sz="2000" dirty="0"/>
              <a:t>Section chiefs</a:t>
            </a:r>
          </a:p>
          <a:p>
            <a:r>
              <a:rPr lang="en-US" sz="2000" dirty="0"/>
              <a:t>Span of control</a:t>
            </a:r>
          </a:p>
          <a:p>
            <a:r>
              <a:rPr lang="en-US" sz="2000" dirty="0"/>
              <a:t>START triage system </a:t>
            </a:r>
          </a:p>
          <a:p>
            <a:r>
              <a:rPr lang="en-US" sz="2000" dirty="0"/>
              <a:t>Strike team</a:t>
            </a:r>
          </a:p>
          <a:p>
            <a:r>
              <a:rPr lang="en-US" sz="2000" dirty="0"/>
              <a:t>Task force</a:t>
            </a:r>
          </a:p>
          <a:p>
            <a:r>
              <a:rPr lang="en-US" sz="2000" dirty="0"/>
              <a:t>Triage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Triage: START</a:t>
            </a:r>
          </a:p>
        </p:txBody>
      </p:sp>
      <p:sp>
        <p:nvSpPr>
          <p:cNvPr id="14" name="Content Placeholder 2"/>
          <p:cNvSpPr>
            <a:spLocks noGrp="1"/>
          </p:cNvSpPr>
          <p:nvPr>
            <p:ph idx="1"/>
          </p:nvPr>
        </p:nvSpPr>
        <p:spPr>
          <a:xfrm>
            <a:off x="867773" y="1926299"/>
            <a:ext cx="10287000" cy="4699047"/>
          </a:xfrm>
        </p:spPr>
        <p:txBody>
          <a:bodyPr/>
          <a:lstStyle/>
          <a:p>
            <a:r>
              <a:rPr lang="en-US" sz="2400" dirty="0">
                <a:solidFill>
                  <a:schemeClr val="tx2"/>
                </a:solidFill>
              </a:rPr>
              <a:t> </a:t>
            </a:r>
            <a:r>
              <a:rPr lang="en-US" sz="2400" u="dbl" dirty="0">
                <a:solidFill>
                  <a:srgbClr val="C00000"/>
                </a:solidFill>
              </a:rPr>
              <a:t>“30-2-Can Do”</a:t>
            </a:r>
          </a:p>
          <a:p>
            <a:pPr lvl="1"/>
            <a:r>
              <a:rPr lang="en-US" sz="2400" dirty="0"/>
              <a:t>An easy way to remember START </a:t>
            </a:r>
          </a:p>
          <a:p>
            <a:pPr lvl="1"/>
            <a:r>
              <a:rPr lang="en-US" sz="2400" dirty="0"/>
              <a:t>30 respirations per minute, capillary refill of 2 seconds, and ability to follow simple commands (can do).</a:t>
            </a:r>
          </a:p>
          <a:p>
            <a:pPr lvl="0"/>
            <a:r>
              <a:rPr lang="en-US" sz="2400" dirty="0"/>
              <a:t> This approach may not be suitable in all environments.</a:t>
            </a:r>
          </a:p>
          <a:p>
            <a:pPr lvl="1"/>
            <a:r>
              <a:rPr lang="en-US" sz="2400" dirty="0"/>
              <a:t>Capillary refill is often delayed in a cold climate. </a:t>
            </a:r>
          </a:p>
          <a:p>
            <a:pPr lvl="1"/>
            <a:r>
              <a:rPr lang="en-US" sz="2400" dirty="0"/>
              <a:t>Presence (or lack) of a radial pulse is a better guide for determining the patient’s perfusion status.</a:t>
            </a:r>
          </a:p>
          <a:p>
            <a:endParaRPr lang="en-US" dirty="0"/>
          </a:p>
          <a:p>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38045" y="730739"/>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4-4</a:t>
            </a:r>
          </a:p>
        </p:txBody>
      </p:sp>
    </p:spTree>
    <p:extLst>
      <p:ext uri="{BB962C8B-B14F-4D97-AF65-F5344CB8AC3E}">
        <p14:creationId xmlns:p14="http://schemas.microsoft.com/office/powerpoint/2010/main" val="193272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a:t>
            </a:r>
          </a:p>
        </p:txBody>
      </p:sp>
      <p:sp>
        <p:nvSpPr>
          <p:cNvPr id="3" name="Content Placeholder 2"/>
          <p:cNvSpPr>
            <a:spLocks noGrp="1"/>
          </p:cNvSpPr>
          <p:nvPr>
            <p:ph idx="1"/>
          </p:nvPr>
        </p:nvSpPr>
        <p:spPr>
          <a:xfrm>
            <a:off x="925830" y="1505528"/>
            <a:ext cx="6121515" cy="4684390"/>
          </a:xfrm>
        </p:spPr>
        <p:txBody>
          <a:bodyPr/>
          <a:lstStyle/>
          <a:p>
            <a:r>
              <a:rPr lang="en-US" dirty="0"/>
              <a:t>Triage should be considered a dynamic process.</a:t>
            </a:r>
          </a:p>
          <a:p>
            <a:r>
              <a:rPr lang="en-US" dirty="0"/>
              <a:t>May need to be performed more than once</a:t>
            </a:r>
          </a:p>
          <a:p>
            <a:pPr lvl="1"/>
            <a:r>
              <a:rPr lang="en-US" dirty="0"/>
              <a:t>Incidents involving large numbers of patients</a:t>
            </a:r>
          </a:p>
          <a:p>
            <a:pPr lvl="2"/>
            <a:r>
              <a:rPr lang="en-US" dirty="0"/>
              <a:t>A person’s condition can improve or deteriorate over time. </a:t>
            </a:r>
          </a:p>
          <a:p>
            <a:pPr lvl="1"/>
            <a:r>
              <a:rPr lang="en-US" dirty="0"/>
              <a:t>As additional resources or more-highly trained personnel arrive</a:t>
            </a:r>
          </a:p>
          <a:p>
            <a:pPr lvl="1"/>
            <a:r>
              <a:rPr lang="en-US" dirty="0"/>
              <a:t>As patients are transported to definitive care facilities</a:t>
            </a:r>
          </a:p>
          <a:p>
            <a:r>
              <a:rPr lang="en-US" dirty="0"/>
              <a:t>An increase in available resources may allow living patients previously categorized as expectant (grey) to be reevaluated. </a:t>
            </a:r>
          </a:p>
          <a:p>
            <a:endParaRPr lang="en-US" dirty="0"/>
          </a:p>
        </p:txBody>
      </p:sp>
      <p:pic>
        <p:nvPicPr>
          <p:cNvPr id="3074" name="Picture 2" descr="Photo A shows a START triage tag with rip lines at levels of severity. " title=" Photo A depicts triage tag method.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7788"/>
          <a:stretch/>
        </p:blipFill>
        <p:spPr bwMode="auto">
          <a:xfrm>
            <a:off x="7424285" y="2230355"/>
            <a:ext cx="3853316" cy="3045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PRESENTATION</a:t>
            </a:r>
          </a:p>
        </p:txBody>
      </p:sp>
      <p:sp>
        <p:nvSpPr>
          <p:cNvPr id="14" name="Content Placeholder 2"/>
          <p:cNvSpPr>
            <a:spLocks noGrp="1"/>
          </p:cNvSpPr>
          <p:nvPr>
            <p:ph idx="1"/>
          </p:nvPr>
        </p:nvSpPr>
        <p:spPr>
          <a:xfrm>
            <a:off x="925830" y="1490870"/>
            <a:ext cx="10287000" cy="5246097"/>
          </a:xfrm>
        </p:spPr>
        <p:txBody>
          <a:bodyPr/>
          <a:lstStyle/>
          <a:p>
            <a:r>
              <a:rPr lang="en-US" dirty="0"/>
              <a:t>You and three other patrollers are eating lunch in the mid-mountain cafeteria when you are dispatched to respond to “a skier who has fallen from a lift and may be hurt.” As you walk out of the lodge, you see a large group of people standing at the top of the slope. You observe that many individuals are hastily removing their skis and then running over to the edge. As you ski over to their location, you quickly see the source of their concern. Looking downhill, the scene before you is pure chaos. All the way down the lift line, people are frantically clinging to lift chairs. Several appear to have fallen from the lift, some as far as 40 feet. Small groups of bystanders have gathered around some of the patients and appear to be rendering aid. People are frantically waving both upslope and downslope, trying to get help. You hear muffled yells for help and screaming in the distance.</a:t>
            </a:r>
          </a:p>
          <a:p>
            <a:pPr marL="0" indent="0">
              <a:buNone/>
            </a:pPr>
            <a:endParaRPr lang="en-US" sz="2000" i="1" dirty="0"/>
          </a:p>
          <a:p>
            <a:r>
              <a:rPr lang="en-US" i="1" dirty="0"/>
              <a:t>What is the first thing you and the other patrollers should do?</a:t>
            </a:r>
            <a:endParaRPr lang="en-US" dirty="0"/>
          </a:p>
          <a:p>
            <a:pPr marL="0" indent="0">
              <a:buNone/>
            </a:pPr>
            <a:r>
              <a:rPr lang="en-US" i="1" dirty="0"/>
              <a:t>				</a:t>
            </a:r>
            <a:endParaRPr lang="en-US" dirty="0"/>
          </a:p>
        </p:txBody>
      </p:sp>
    </p:spTree>
    <p:extLst>
      <p:ext uri="{BB962C8B-B14F-4D97-AF65-F5344CB8AC3E}">
        <p14:creationId xmlns:p14="http://schemas.microsoft.com/office/powerpoint/2010/main" val="377588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UPDATE</a:t>
            </a:r>
          </a:p>
        </p:txBody>
      </p:sp>
      <p:sp>
        <p:nvSpPr>
          <p:cNvPr id="14" name="Content Placeholder 2"/>
          <p:cNvSpPr>
            <a:spLocks noGrp="1"/>
          </p:cNvSpPr>
          <p:nvPr>
            <p:ph idx="1"/>
          </p:nvPr>
        </p:nvSpPr>
        <p:spPr>
          <a:xfrm>
            <a:off x="925830" y="1905000"/>
            <a:ext cx="10287000" cy="4284917"/>
          </a:xfrm>
        </p:spPr>
        <p:txBody>
          <a:bodyPr/>
          <a:lstStyle/>
          <a:p>
            <a:r>
              <a:rPr lang="en-US" dirty="0"/>
              <a:t>You contact patrol dispatch to declare a major MCI, give a brief situation report, and call for additional resources. You also identify yourself as the IC. As IC, you start to determine the nature and extent of the incident by sending your fellow patrollers downhill to assess the situation. At the same time, you establish an ICP in the lift operator’s booth, which gives you a sweeping view of the scene. Given the number of patients you can see, you decide that an operations section should be created, and you inform dispatch that you need additional resources, both from the ski area and from the local emergency care system.</a:t>
            </a:r>
          </a:p>
          <a:p>
            <a:r>
              <a:rPr lang="en-US" dirty="0"/>
              <a:t>A patroller calls you on the radio and tells you there are “at least 30 patients on the ground and at least 120 trapped on the lifts.” With this information, you begin to formulate your IAP.</a:t>
            </a:r>
          </a:p>
          <a:p>
            <a:endParaRPr lang="en-US" dirty="0"/>
          </a:p>
        </p:txBody>
      </p:sp>
    </p:spTree>
    <p:extLst>
      <p:ext uri="{BB962C8B-B14F-4D97-AF65-F5344CB8AC3E}">
        <p14:creationId xmlns:p14="http://schemas.microsoft.com/office/powerpoint/2010/main" val="1186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UPDATE</a:t>
            </a:r>
          </a:p>
        </p:txBody>
      </p:sp>
      <p:sp>
        <p:nvSpPr>
          <p:cNvPr id="14" name="Content Placeholder 2"/>
          <p:cNvSpPr>
            <a:spLocks noGrp="1"/>
          </p:cNvSpPr>
          <p:nvPr>
            <p:ph idx="1"/>
          </p:nvPr>
        </p:nvSpPr>
        <p:spPr>
          <a:xfrm>
            <a:off x="952500" y="1790700"/>
            <a:ext cx="10287000" cy="4675442"/>
          </a:xfrm>
        </p:spPr>
        <p:txBody>
          <a:bodyPr/>
          <a:lstStyle/>
          <a:p>
            <a:r>
              <a:rPr lang="en-US" dirty="0"/>
              <a:t>A few minutes later, the patrol director enters the ICP and assumes the role of IC. You give her a quick verbal report of the situation and what you have done so far. The transfer of incident command to the patrol director is announced over the radio so that everyone is aware of the change. She then designates you as the operations section chief and directs you to go to the scene to lead the rescue efforts. Upon your arrival, a patroller informs you that the lift has collapsed and that “there are patients all the way down to the bottom!” Before you can catch your breath, a person approaches you and identifies himself as a doctor. He tells you that he is one of several emergency physicians who have come to help.</a:t>
            </a:r>
          </a:p>
          <a:p>
            <a:endParaRPr lang="en-US" dirty="0"/>
          </a:p>
          <a:p>
            <a:r>
              <a:rPr lang="en-US" i="1" dirty="0"/>
              <a:t>What should you do now?</a:t>
            </a:r>
          </a:p>
        </p:txBody>
      </p:sp>
    </p:spTree>
    <p:extLst>
      <p:ext uri="{BB962C8B-B14F-4D97-AF65-F5344CB8AC3E}">
        <p14:creationId xmlns:p14="http://schemas.microsoft.com/office/powerpoint/2010/main" val="222711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12192000" cy="1002089"/>
          </a:xfrm>
        </p:spPr>
        <p:txBody>
          <a:bodyPr/>
          <a:lstStyle/>
          <a:p>
            <a:r>
              <a:rPr lang="en-US" dirty="0"/>
              <a:t>CASE OUTCOME</a:t>
            </a:r>
          </a:p>
        </p:txBody>
      </p:sp>
      <p:sp>
        <p:nvSpPr>
          <p:cNvPr id="14" name="Content Placeholder 2"/>
          <p:cNvSpPr>
            <a:spLocks noGrp="1"/>
          </p:cNvSpPr>
          <p:nvPr>
            <p:ph idx="1"/>
          </p:nvPr>
        </p:nvSpPr>
        <p:spPr>
          <a:xfrm>
            <a:off x="849630" y="2181225"/>
            <a:ext cx="10287000" cy="4208717"/>
          </a:xfrm>
        </p:spPr>
        <p:txBody>
          <a:bodyPr/>
          <a:lstStyle/>
          <a:p>
            <a:r>
              <a:rPr lang="en-US" dirty="0"/>
              <a:t>You soon have several patrollers and ski resort staff members on scene. To maintain a proper span of control, you inform the IC that you are creating two operations branches: a rescue and evacuation branch and a medical branch. You assign a director to each. The rescue branch is tasked with evacuating stranded skiers from the lift, and the medical branch is tasked with assessing, treating, and transporting the patients. The medical branch is expanded into three divisions: triage, treatment, and transportation. A supervisor is assigned to manage each division. Physicians are assigned to the triage and treatment divisions to help care for the patients. </a:t>
            </a:r>
          </a:p>
        </p:txBody>
      </p:sp>
    </p:spTree>
    <p:extLst>
      <p:ext uri="{BB962C8B-B14F-4D97-AF65-F5344CB8AC3E}">
        <p14:creationId xmlns:p14="http://schemas.microsoft.com/office/powerpoint/2010/main" val="213241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12192000" cy="1002089"/>
          </a:xfrm>
        </p:spPr>
        <p:txBody>
          <a:bodyPr/>
          <a:lstStyle/>
          <a:p>
            <a:r>
              <a:rPr lang="en-US" i="1" dirty="0"/>
              <a:t>CASE OUTCOME</a:t>
            </a:r>
          </a:p>
        </p:txBody>
      </p:sp>
      <p:sp>
        <p:nvSpPr>
          <p:cNvPr id="14" name="Content Placeholder 2"/>
          <p:cNvSpPr>
            <a:spLocks noGrp="1"/>
          </p:cNvSpPr>
          <p:nvPr>
            <p:ph idx="1"/>
          </p:nvPr>
        </p:nvSpPr>
        <p:spPr>
          <a:xfrm>
            <a:off x="925830" y="2000250"/>
            <a:ext cx="10287000" cy="4189667"/>
          </a:xfrm>
        </p:spPr>
        <p:txBody>
          <a:bodyPr/>
          <a:lstStyle/>
          <a:p>
            <a:r>
              <a:rPr lang="en-US" dirty="0"/>
              <a:t>Primary triage reveals the following distribution of patients: 11 immediate (red), 18 delayed (yellow), 21 minimal (green), 0 expectant (black/gray). As more resources arrive, they are assigned to one of the two branches.</a:t>
            </a:r>
          </a:p>
          <a:p>
            <a:r>
              <a:rPr lang="en-US" dirty="0"/>
              <a:t>This incident took more than 4 hours to manage, during which time the operations section evacuated 220 people from the lift and treated or transported more than 100 patients, including 50 who had fallen from the lift.</a:t>
            </a:r>
          </a:p>
        </p:txBody>
      </p:sp>
    </p:spTree>
    <p:extLst>
      <p:ext uri="{BB962C8B-B14F-4D97-AF65-F5344CB8AC3E}">
        <p14:creationId xmlns:p14="http://schemas.microsoft.com/office/powerpoint/2010/main" val="218664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Chapter Overview</a:t>
            </a:r>
          </a:p>
        </p:txBody>
      </p:sp>
      <p:sp>
        <p:nvSpPr>
          <p:cNvPr id="14" name="Content Placeholder 2"/>
          <p:cNvSpPr>
            <a:spLocks noGrp="1"/>
          </p:cNvSpPr>
          <p:nvPr>
            <p:ph idx="1"/>
          </p:nvPr>
        </p:nvSpPr>
        <p:spPr>
          <a:xfrm>
            <a:off x="925830" y="1856509"/>
            <a:ext cx="5910399" cy="4333408"/>
          </a:xfrm>
        </p:spPr>
        <p:txBody>
          <a:bodyPr/>
          <a:lstStyle/>
          <a:p>
            <a:r>
              <a:rPr lang="en-US" dirty="0"/>
              <a:t>Emergencies can happen at any time, in any place, and under a variety of circumstances.</a:t>
            </a:r>
          </a:p>
          <a:p>
            <a:r>
              <a:rPr lang="en-US" dirty="0"/>
              <a:t>Each emergency is unique and presents rescue personnel with countless challenges.</a:t>
            </a:r>
          </a:p>
          <a:p>
            <a:pPr lvl="0"/>
            <a:r>
              <a:rPr lang="en-US" dirty="0"/>
              <a:t>OEC technicians must be prepared to respond to and manage a wide variety of situations.</a:t>
            </a:r>
          </a:p>
          <a:p>
            <a:endParaRPr lang="en-US" dirty="0"/>
          </a:p>
        </p:txBody>
      </p:sp>
      <p:pic>
        <p:nvPicPr>
          <p:cNvPr id="4" name="Picture 3" descr="Figure shows some memorabilia: a couple of Ski Patrol Manuals, a memento, medal, and the Congressional Record.">
            <a:extLst>
              <a:ext uri="{FF2B5EF4-FFF2-40B4-BE49-F238E27FC236}">
                <a16:creationId xmlns:a16="http://schemas.microsoft.com/office/drawing/2014/main" xmlns="" id="{6CF7EC3F-A4EE-47D6-B714-88B42B54812A}"/>
              </a:ext>
            </a:extLst>
          </p:cNvPr>
          <p:cNvPicPr>
            <a:picLocks noChangeAspect="1"/>
          </p:cNvPicPr>
          <p:nvPr/>
        </p:nvPicPr>
        <p:blipFill>
          <a:blip r:embed="rId2" cstate="print"/>
          <a:stretch>
            <a:fillRect/>
          </a:stretch>
        </p:blipFill>
        <p:spPr>
          <a:xfrm>
            <a:off x="7404578" y="1688101"/>
            <a:ext cx="3630633" cy="4340847"/>
          </a:xfrm>
          <a:prstGeom prst="rect">
            <a:avLst/>
          </a:prstGeom>
        </p:spPr>
      </p:pic>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National Incident Management System 		</a:t>
            </a:r>
          </a:p>
        </p:txBody>
      </p:sp>
      <p:sp>
        <p:nvSpPr>
          <p:cNvPr id="14" name="Content Placeholder 2"/>
          <p:cNvSpPr>
            <a:spLocks noGrp="1"/>
          </p:cNvSpPr>
          <p:nvPr>
            <p:ph idx="1"/>
          </p:nvPr>
        </p:nvSpPr>
        <p:spPr>
          <a:xfrm>
            <a:off x="925830" y="2540000"/>
            <a:ext cx="10287000" cy="3649917"/>
          </a:xfrm>
        </p:spPr>
        <p:txBody>
          <a:bodyPr/>
          <a:lstStyle/>
          <a:p>
            <a:pPr lvl="0"/>
            <a:r>
              <a:rPr lang="en-US" dirty="0"/>
              <a:t>Patrollers can use the federally mandated </a:t>
            </a:r>
            <a:r>
              <a:rPr lang="en-US" u="dbl" dirty="0">
                <a:solidFill>
                  <a:srgbClr val="C00000"/>
                </a:solidFill>
              </a:rPr>
              <a:t>National Incident Management System (NIMS)</a:t>
            </a:r>
            <a:r>
              <a:rPr lang="en-US" dirty="0"/>
              <a:t>.</a:t>
            </a:r>
          </a:p>
          <a:p>
            <a:pPr lvl="1"/>
            <a:r>
              <a:rPr lang="en-US" dirty="0">
                <a:solidFill>
                  <a:schemeClr val="tx2"/>
                </a:solidFill>
              </a:rPr>
              <a:t>A standardized framework for responding to, and managing, emergencies or situations involving multiple jurisdictions</a:t>
            </a:r>
          </a:p>
          <a:p>
            <a:r>
              <a:rPr lang="en-US" dirty="0"/>
              <a:t>NIMS was established in 2003 by President George W. Bush.</a:t>
            </a:r>
          </a:p>
          <a:p>
            <a:pPr lvl="1"/>
            <a:r>
              <a:rPr lang="en-US" dirty="0"/>
              <a:t>In response to the terrorist attacks of September 11, 2001</a:t>
            </a:r>
          </a:p>
        </p:txBody>
      </p:sp>
      <p:pic>
        <p:nvPicPr>
          <p:cNvPr id="4" name="Picture 3"/>
          <p:cNvPicPr>
            <a:picLocks noChangeAspect="1"/>
          </p:cNvPicPr>
          <p:nvPr/>
        </p:nvPicPr>
        <p:blipFill>
          <a:blip r:embed="rId2" cstate="print"/>
          <a:stretch>
            <a:fillRect/>
          </a:stretch>
        </p:blipFill>
        <p:spPr>
          <a:xfrm>
            <a:off x="10476718" y="332641"/>
            <a:ext cx="1359526" cy="1365622"/>
          </a:xfrm>
          <a:prstGeom prst="rect">
            <a:avLst/>
          </a:prstGeom>
        </p:spPr>
      </p:pic>
      <p:sp>
        <p:nvSpPr>
          <p:cNvPr id="8" name="Rectangle 7"/>
          <p:cNvSpPr/>
          <p:nvPr/>
        </p:nvSpPr>
        <p:spPr>
          <a:xfrm>
            <a:off x="10476718" y="599953"/>
            <a:ext cx="1359526"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4-1</a:t>
            </a:r>
          </a:p>
          <a:p>
            <a:pPr algn="ctr"/>
            <a:r>
              <a:rPr lang="en-US" sz="2400" b="1" dirty="0">
                <a:latin typeface="Arial" pitchFamily="34" charset="0"/>
                <a:cs typeface="Arial" pitchFamily="34" charset="0"/>
              </a:rPr>
              <a:t>4-2</a:t>
            </a:r>
          </a:p>
        </p:txBody>
      </p:sp>
    </p:spTree>
    <p:extLst>
      <p:ext uri="{BB962C8B-B14F-4D97-AF65-F5344CB8AC3E}">
        <p14:creationId xmlns:p14="http://schemas.microsoft.com/office/powerpoint/2010/main" val="339969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National Incident Management System 		</a:t>
            </a:r>
          </a:p>
        </p:txBody>
      </p:sp>
      <p:sp>
        <p:nvSpPr>
          <p:cNvPr id="14" name="Content Placeholder 2"/>
          <p:cNvSpPr>
            <a:spLocks noGrp="1"/>
          </p:cNvSpPr>
          <p:nvPr>
            <p:ph idx="1"/>
          </p:nvPr>
        </p:nvSpPr>
        <p:spPr>
          <a:xfrm>
            <a:off x="925830" y="2419927"/>
            <a:ext cx="10287000" cy="3769990"/>
          </a:xfrm>
        </p:spPr>
        <p:txBody>
          <a:bodyPr/>
          <a:lstStyle/>
          <a:p>
            <a:pPr lvl="0"/>
            <a:r>
              <a:rPr lang="en-US" dirty="0"/>
              <a:t>NIMS is a national “all-hazards” model for incident management. </a:t>
            </a:r>
          </a:p>
          <a:p>
            <a:pPr lvl="0"/>
            <a:r>
              <a:rPr lang="en-US" dirty="0"/>
              <a:t>Provides “</a:t>
            </a:r>
            <a:r>
              <a:rPr lang="en-US" i="1" dirty="0"/>
              <a:t>a consistent nationwide approach for federal, state, tribal, and local governments to work effectively and efficiently together to prepare for, prevent, respond to, and recover from domestic incidents, regardless of cause, size, or complexity</a:t>
            </a:r>
            <a:r>
              <a:rPr lang="en-US" dirty="0"/>
              <a:t>” (US Department of Homeland Security, n.d.). </a:t>
            </a:r>
          </a:p>
        </p:txBody>
      </p:sp>
      <p:pic>
        <p:nvPicPr>
          <p:cNvPr id="4" name="Picture 3"/>
          <p:cNvPicPr>
            <a:picLocks noChangeAspect="1"/>
          </p:cNvPicPr>
          <p:nvPr/>
        </p:nvPicPr>
        <p:blipFill>
          <a:blip r:embed="rId2" cstate="print"/>
          <a:stretch>
            <a:fillRect/>
          </a:stretch>
        </p:blipFill>
        <p:spPr>
          <a:xfrm>
            <a:off x="10476718" y="332641"/>
            <a:ext cx="1359526" cy="1365622"/>
          </a:xfrm>
          <a:prstGeom prst="rect">
            <a:avLst/>
          </a:prstGeom>
        </p:spPr>
      </p:pic>
      <p:sp>
        <p:nvSpPr>
          <p:cNvPr id="8" name="Rectangle 7"/>
          <p:cNvSpPr/>
          <p:nvPr/>
        </p:nvSpPr>
        <p:spPr>
          <a:xfrm>
            <a:off x="10476718" y="599953"/>
            <a:ext cx="1359526"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4-1</a:t>
            </a:r>
          </a:p>
          <a:p>
            <a:pPr algn="ctr"/>
            <a:r>
              <a:rPr lang="en-US" sz="2400" b="1" dirty="0">
                <a:latin typeface="Arial" pitchFamily="34" charset="0"/>
                <a:cs typeface="Arial" pitchFamily="34" charset="0"/>
              </a:rPr>
              <a:t>4-2</a:t>
            </a:r>
          </a:p>
        </p:txBody>
      </p:sp>
    </p:spTree>
    <p:extLst>
      <p:ext uri="{BB962C8B-B14F-4D97-AF65-F5344CB8AC3E}">
        <p14:creationId xmlns:p14="http://schemas.microsoft.com/office/powerpoint/2010/main" val="39854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Incident Management System 		</a:t>
            </a:r>
          </a:p>
        </p:txBody>
      </p:sp>
      <p:sp>
        <p:nvSpPr>
          <p:cNvPr id="3" name="Content Placeholder 2"/>
          <p:cNvSpPr>
            <a:spLocks noGrp="1"/>
          </p:cNvSpPr>
          <p:nvPr>
            <p:ph idx="1"/>
          </p:nvPr>
        </p:nvSpPr>
        <p:spPr>
          <a:xfrm>
            <a:off x="911316" y="2715491"/>
            <a:ext cx="10287000" cy="3779226"/>
          </a:xfrm>
        </p:spPr>
        <p:txBody>
          <a:bodyPr/>
          <a:lstStyle/>
          <a:p>
            <a:r>
              <a:rPr lang="en-US" sz="2400" dirty="0"/>
              <a:t>An </a:t>
            </a:r>
            <a:r>
              <a:rPr lang="en-US" sz="2400" u="dbl" dirty="0">
                <a:solidFill>
                  <a:srgbClr val="C00000"/>
                </a:solidFill>
              </a:rPr>
              <a:t>incident</a:t>
            </a:r>
            <a:r>
              <a:rPr lang="en-US" sz="2400" dirty="0"/>
              <a:t> is defined as “anything out of ordinary day-to-day activities that necessitate a response.”</a:t>
            </a:r>
          </a:p>
          <a:p>
            <a:pPr lvl="1"/>
            <a:r>
              <a:rPr lang="en-US" sz="2400" dirty="0"/>
              <a:t>Includes medical emergencies, search-and-rescue missions, natural disasters, fires, terrorist, and weapons of mass destruction, etc.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7932</TotalTime>
  <Words>3004</Words>
  <Application>Microsoft Office PowerPoint</Application>
  <PresentationFormat>Widescreen</PresentationFormat>
  <Paragraphs>318</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Wingdings</vt:lpstr>
      <vt:lpstr>Educational subjects 16x9</vt:lpstr>
      <vt:lpstr>Incident Command and Triage</vt:lpstr>
      <vt:lpstr>The following presentation will utilize two symbols to identify material necessary for an OEC Technician to comprehend:</vt:lpstr>
      <vt:lpstr>Objectives</vt:lpstr>
      <vt:lpstr>Key Terms</vt:lpstr>
      <vt:lpstr>PowerPoint Presentation</vt:lpstr>
      <vt:lpstr>Chapter Overview</vt:lpstr>
      <vt:lpstr>National Incident Management System   </vt:lpstr>
      <vt:lpstr>National Incident Management System   </vt:lpstr>
      <vt:lpstr>National Incident Management System   </vt:lpstr>
      <vt:lpstr>National Incident Management System   </vt:lpstr>
      <vt:lpstr>National Incident Management System: Terminology</vt:lpstr>
      <vt:lpstr>Incident Command System </vt:lpstr>
      <vt:lpstr>Incident Command System</vt:lpstr>
      <vt:lpstr>Incident Command System</vt:lpstr>
      <vt:lpstr>Incident Command System</vt:lpstr>
      <vt:lpstr>Incident Command System</vt:lpstr>
      <vt:lpstr>Incident Command System</vt:lpstr>
      <vt:lpstr>Incident Command System</vt:lpstr>
      <vt:lpstr>Incident Command System</vt:lpstr>
      <vt:lpstr>Incident Command System</vt:lpstr>
      <vt:lpstr>PowerPoint Presentation</vt:lpstr>
      <vt:lpstr>Triage</vt:lpstr>
      <vt:lpstr>Triage</vt:lpstr>
      <vt:lpstr>Triage</vt:lpstr>
      <vt:lpstr>Triage: Triage Methods </vt:lpstr>
      <vt:lpstr>Triage: SALT</vt:lpstr>
      <vt:lpstr>Triage: SALT</vt:lpstr>
      <vt:lpstr>Triage: SALT</vt:lpstr>
      <vt:lpstr>Triage: SALT</vt:lpstr>
      <vt:lpstr>Triage: SALT</vt:lpstr>
      <vt:lpstr>Triage: SALT</vt:lpstr>
      <vt:lpstr>Triage: SALT</vt:lpstr>
      <vt:lpstr>Triage: SALT</vt:lpstr>
      <vt:lpstr>Triage: START</vt:lpstr>
      <vt:lpstr>Triage: START</vt:lpstr>
      <vt:lpstr>Triage: START</vt:lpstr>
      <vt:lpstr>Triage: START</vt:lpstr>
      <vt:lpstr>Triage: START</vt:lpstr>
      <vt:lpstr>Triage: START</vt:lpstr>
      <vt:lpstr>Triage: START</vt:lpstr>
      <vt:lpstr>Triage</vt:lpstr>
      <vt:lpstr>PowerPoint Presentation</vt:lpstr>
      <vt:lpstr>CASE PRESENTATION</vt:lpstr>
      <vt:lpstr>CASE UPDATE</vt:lpstr>
      <vt:lpstr>CASE UPDATE</vt:lpstr>
      <vt:lpstr>CASE OUTCOME</vt:lpstr>
      <vt:lpstr>CASE OUTCOME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Sue M</cp:lastModifiedBy>
  <cp:revision>387</cp:revision>
  <dcterms:created xsi:type="dcterms:W3CDTF">2019-03-08T18:11:57Z</dcterms:created>
  <dcterms:modified xsi:type="dcterms:W3CDTF">2024-01-25T16:51:32Z</dcterms:modified>
</cp:coreProperties>
</file>