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bookmarkIdSeed="2">
  <p:sldMasterIdLst>
    <p:sldMasterId id="2147483648" r:id="rId1"/>
  </p:sldMasterIdLst>
  <p:notesMasterIdLst>
    <p:notesMasterId r:id="rId172"/>
  </p:notesMasterIdLst>
  <p:handoutMasterIdLst>
    <p:handoutMasterId r:id="rId173"/>
  </p:handoutMasterIdLst>
  <p:sldIdLst>
    <p:sldId id="258" r:id="rId2"/>
    <p:sldId id="427" r:id="rId3"/>
    <p:sldId id="276" r:id="rId4"/>
    <p:sldId id="374" r:id="rId5"/>
    <p:sldId id="375" r:id="rId6"/>
    <p:sldId id="426" r:id="rId7"/>
    <p:sldId id="429" r:id="rId8"/>
    <p:sldId id="267" r:id="rId9"/>
    <p:sldId id="260" r:id="rId10"/>
    <p:sldId id="442" r:id="rId11"/>
    <p:sldId id="430" r:id="rId12"/>
    <p:sldId id="443" r:id="rId13"/>
    <p:sldId id="431" r:id="rId14"/>
    <p:sldId id="256" r:id="rId15"/>
    <p:sldId id="257" r:id="rId16"/>
    <p:sldId id="377" r:id="rId17"/>
    <p:sldId id="261" r:id="rId18"/>
    <p:sldId id="262" r:id="rId19"/>
    <p:sldId id="444" r:id="rId20"/>
    <p:sldId id="432" r:id="rId21"/>
    <p:sldId id="264" r:id="rId22"/>
    <p:sldId id="445" r:id="rId23"/>
    <p:sldId id="265" r:id="rId24"/>
    <p:sldId id="266" r:id="rId25"/>
    <p:sldId id="379" r:id="rId26"/>
    <p:sldId id="268" r:id="rId27"/>
    <p:sldId id="269" r:id="rId28"/>
    <p:sldId id="446" r:id="rId29"/>
    <p:sldId id="271" r:id="rId30"/>
    <p:sldId id="471" r:id="rId31"/>
    <p:sldId id="272" r:id="rId32"/>
    <p:sldId id="273" r:id="rId33"/>
    <p:sldId id="274" r:id="rId34"/>
    <p:sldId id="275" r:id="rId35"/>
    <p:sldId id="380" r:id="rId36"/>
    <p:sldId id="447" r:id="rId37"/>
    <p:sldId id="448" r:id="rId38"/>
    <p:sldId id="381" r:id="rId39"/>
    <p:sldId id="278" r:id="rId40"/>
    <p:sldId id="449" r:id="rId41"/>
    <p:sldId id="282" r:id="rId42"/>
    <p:sldId id="382" r:id="rId43"/>
    <p:sldId id="283" r:id="rId44"/>
    <p:sldId id="286" r:id="rId45"/>
    <p:sldId id="287" r:id="rId46"/>
    <p:sldId id="450" r:id="rId47"/>
    <p:sldId id="288" r:id="rId48"/>
    <p:sldId id="289" r:id="rId49"/>
    <p:sldId id="292" r:id="rId50"/>
    <p:sldId id="451" r:id="rId51"/>
    <p:sldId id="293" r:id="rId52"/>
    <p:sldId id="294" r:id="rId53"/>
    <p:sldId id="295" r:id="rId54"/>
    <p:sldId id="452" r:id="rId55"/>
    <p:sldId id="296" r:id="rId56"/>
    <p:sldId id="298" r:id="rId57"/>
    <p:sldId id="383" r:id="rId58"/>
    <p:sldId id="453" r:id="rId59"/>
    <p:sldId id="454" r:id="rId60"/>
    <p:sldId id="455" r:id="rId61"/>
    <p:sldId id="299" r:id="rId62"/>
    <p:sldId id="301" r:id="rId63"/>
    <p:sldId id="302" r:id="rId64"/>
    <p:sldId id="433" r:id="rId65"/>
    <p:sldId id="472" r:id="rId66"/>
    <p:sldId id="385" r:id="rId67"/>
    <p:sldId id="386" r:id="rId68"/>
    <p:sldId id="387" r:id="rId69"/>
    <p:sldId id="388" r:id="rId70"/>
    <p:sldId id="389" r:id="rId71"/>
    <p:sldId id="384" r:id="rId72"/>
    <p:sldId id="456" r:id="rId73"/>
    <p:sldId id="390" r:id="rId74"/>
    <p:sldId id="391" r:id="rId75"/>
    <p:sldId id="393" r:id="rId76"/>
    <p:sldId id="394" r:id="rId77"/>
    <p:sldId id="395" r:id="rId78"/>
    <p:sldId id="457" r:id="rId79"/>
    <p:sldId id="396" r:id="rId80"/>
    <p:sldId id="434" r:id="rId81"/>
    <p:sldId id="306" r:id="rId82"/>
    <p:sldId id="473" r:id="rId83"/>
    <p:sldId id="397" r:id="rId84"/>
    <p:sldId id="458" r:id="rId85"/>
    <p:sldId id="398" r:id="rId86"/>
    <p:sldId id="399" r:id="rId87"/>
    <p:sldId id="459" r:id="rId88"/>
    <p:sldId id="400" r:id="rId89"/>
    <p:sldId id="402" r:id="rId90"/>
    <p:sldId id="403" r:id="rId91"/>
    <p:sldId id="401" r:id="rId92"/>
    <p:sldId id="307" r:id="rId93"/>
    <p:sldId id="308" r:id="rId94"/>
    <p:sldId id="309" r:id="rId95"/>
    <p:sldId id="310" r:id="rId96"/>
    <p:sldId id="460" r:id="rId97"/>
    <p:sldId id="404" r:id="rId98"/>
    <p:sldId id="461" r:id="rId99"/>
    <p:sldId id="405" r:id="rId100"/>
    <p:sldId id="406" r:id="rId101"/>
    <p:sldId id="462" r:id="rId102"/>
    <p:sldId id="407" r:id="rId103"/>
    <p:sldId id="408" r:id="rId104"/>
    <p:sldId id="463" r:id="rId105"/>
    <p:sldId id="409" r:id="rId106"/>
    <p:sldId id="464" r:id="rId107"/>
    <p:sldId id="474" r:id="rId108"/>
    <p:sldId id="410" r:id="rId109"/>
    <p:sldId id="411" r:id="rId110"/>
    <p:sldId id="465" r:id="rId111"/>
    <p:sldId id="412" r:id="rId112"/>
    <p:sldId id="466" r:id="rId113"/>
    <p:sldId id="413" r:id="rId114"/>
    <p:sldId id="311" r:id="rId115"/>
    <p:sldId id="312" r:id="rId116"/>
    <p:sldId id="313" r:id="rId117"/>
    <p:sldId id="467" r:id="rId118"/>
    <p:sldId id="314" r:id="rId119"/>
    <p:sldId id="468" r:id="rId120"/>
    <p:sldId id="315" r:id="rId121"/>
    <p:sldId id="316" r:id="rId122"/>
    <p:sldId id="317" r:id="rId123"/>
    <p:sldId id="318" r:id="rId124"/>
    <p:sldId id="319" r:id="rId125"/>
    <p:sldId id="415" r:id="rId126"/>
    <p:sldId id="320" r:id="rId127"/>
    <p:sldId id="321" r:id="rId128"/>
    <p:sldId id="322" r:id="rId129"/>
    <p:sldId id="469" r:id="rId130"/>
    <p:sldId id="323" r:id="rId131"/>
    <p:sldId id="416" r:id="rId132"/>
    <p:sldId id="417" r:id="rId133"/>
    <p:sldId id="418" r:id="rId134"/>
    <p:sldId id="419" r:id="rId135"/>
    <p:sldId id="420" r:id="rId136"/>
    <p:sldId id="423" r:id="rId137"/>
    <p:sldId id="470" r:id="rId138"/>
    <p:sldId id="424" r:id="rId139"/>
    <p:sldId id="421" r:id="rId140"/>
    <p:sldId id="324" r:id="rId141"/>
    <p:sldId id="325" r:id="rId142"/>
    <p:sldId id="425" r:id="rId143"/>
    <p:sldId id="435" r:id="rId144"/>
    <p:sldId id="326" r:id="rId145"/>
    <p:sldId id="327" r:id="rId146"/>
    <p:sldId id="277" r:id="rId147"/>
    <p:sldId id="280" r:id="rId148"/>
    <p:sldId id="281" r:id="rId149"/>
    <p:sldId id="560" r:id="rId150"/>
    <p:sldId id="376" r:id="rId151"/>
    <p:sldId id="559" r:id="rId152"/>
    <p:sldId id="297" r:id="rId153"/>
    <p:sldId id="475" r:id="rId154"/>
    <p:sldId id="476" r:id="rId155"/>
    <p:sldId id="300" r:id="rId156"/>
    <p:sldId id="477" r:id="rId157"/>
    <p:sldId id="478" r:id="rId158"/>
    <p:sldId id="303" r:id="rId159"/>
    <p:sldId id="304" r:id="rId160"/>
    <p:sldId id="305" r:id="rId161"/>
    <p:sldId id="479" r:id="rId162"/>
    <p:sldId id="480" r:id="rId163"/>
    <p:sldId id="336" r:id="rId164"/>
    <p:sldId id="337" r:id="rId165"/>
    <p:sldId id="338" r:id="rId166"/>
    <p:sldId id="339" r:id="rId167"/>
    <p:sldId id="340" r:id="rId168"/>
    <p:sldId id="481" r:id="rId169"/>
    <p:sldId id="482" r:id="rId170"/>
    <p:sldId id="483" r:id="rId17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manda Mitchell" initials="AM" lastIdx="1" clrIdx="0">
    <p:extLst>
      <p:ext uri="{19B8F6BF-5375-455C-9EA6-DF929625EA0E}">
        <p15:presenceInfo xmlns:p15="http://schemas.microsoft.com/office/powerpoint/2012/main" userId="S::Amandag@ascendlearning.com::b849a3b8-c18f-40b5-9139-043c83fa3a1d" providerId="AD"/>
      </p:ext>
    </p:extLst>
  </p:cmAuthor>
  <p:cmAuthor id="2" name="Marisa Hines" initials="MH" lastIdx="1" clrIdx="1">
    <p:extLst>
      <p:ext uri="{19B8F6BF-5375-455C-9EA6-DF929625EA0E}">
        <p15:presenceInfo xmlns:p15="http://schemas.microsoft.com/office/powerpoint/2012/main" userId="be36dc097e1f30ea"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B74"/>
    <a:srgbClr val="FFFFFF"/>
    <a:srgbClr val="FFC425"/>
    <a:srgbClr val="E5E6D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BF503F3-CA48-48BD-B628-05FE125B34EA}" v="69" dt="2020-06-28T01:20:59.517"/>
  </p1510:revLst>
</p1510:revInfo>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9833" autoAdjust="0"/>
    <p:restoredTop sz="94595" autoAdjust="0"/>
  </p:normalViewPr>
  <p:slideViewPr>
    <p:cSldViewPr snapToGrid="0">
      <p:cViewPr varScale="1">
        <p:scale>
          <a:sx n="88" d="100"/>
          <a:sy n="88" d="100"/>
        </p:scale>
        <p:origin x="114" y="738"/>
      </p:cViewPr>
      <p:guideLst>
        <p:guide orient="horz" pos="2160"/>
        <p:guide pos="3840"/>
      </p:guideLst>
    </p:cSldViewPr>
  </p:slideViewPr>
  <p:notesTextViewPr>
    <p:cViewPr>
      <p:scale>
        <a:sx n="1" d="1"/>
        <a:sy n="1" d="1"/>
      </p:scale>
      <p:origin x="0" y="0"/>
    </p:cViewPr>
  </p:notesTextViewPr>
  <p:notesViewPr>
    <p:cSldViewPr snapToGrid="0">
      <p:cViewPr varScale="1">
        <p:scale>
          <a:sx n="65" d="100"/>
          <a:sy n="65" d="100"/>
        </p:scale>
        <p:origin x="2784" y="4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75" Type="http://schemas.openxmlformats.org/officeDocument/2006/relationships/presProps" Target="presProps.xml"/><Relationship Id="rId170" Type="http://schemas.openxmlformats.org/officeDocument/2006/relationships/slide" Target="slides/slide169.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viewProps" Target="viewProps.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slide" Target="slides/slide150.xml"/><Relationship Id="rId156" Type="http://schemas.openxmlformats.org/officeDocument/2006/relationships/slide" Target="slides/slide155.xml"/><Relationship Id="rId164" Type="http://schemas.openxmlformats.org/officeDocument/2006/relationships/slide" Target="slides/slide163.xml"/><Relationship Id="rId169" Type="http://schemas.openxmlformats.org/officeDocument/2006/relationships/slide" Target="slides/slide168.xml"/><Relationship Id="rId177"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72" Type="http://schemas.openxmlformats.org/officeDocument/2006/relationships/notesMaster" Target="notesMasters/notesMaster1.xml"/><Relationship Id="rId180" Type="http://schemas.microsoft.com/office/2015/10/relationships/revisionInfo" Target="revisionInfo.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handoutMaster" Target="handoutMasters/handoutMaster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commentAuthors" Target="commentAuthors.xml"/><Relationship Id="rId179" Type="http://schemas.microsoft.com/office/2016/11/relationships/changesInfo" Target="changesInfos/changesInfo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thy Moczerniak" userId="482eff44a8730993" providerId="LiveId" clId="{1BF503F3-CA48-48BD-B628-05FE125B34EA}"/>
    <pc:docChg chg="undo custSel addSld delSld modSld sldOrd">
      <pc:chgData name="Kathy Moczerniak" userId="482eff44a8730993" providerId="LiveId" clId="{1BF503F3-CA48-48BD-B628-05FE125B34EA}" dt="2020-06-28T01:20:09.986" v="875" actId="20577"/>
      <pc:docMkLst>
        <pc:docMk/>
      </pc:docMkLst>
      <pc:sldChg chg="modSp">
        <pc:chgData name="Kathy Moczerniak" userId="482eff44a8730993" providerId="LiveId" clId="{1BF503F3-CA48-48BD-B628-05FE125B34EA}" dt="2020-06-27T06:17:11.097" v="69"/>
        <pc:sldMkLst>
          <pc:docMk/>
          <pc:sldMk cId="1483079086" sldId="256"/>
        </pc:sldMkLst>
        <pc:spChg chg="mod">
          <ac:chgData name="Kathy Moczerniak" userId="482eff44a8730993" providerId="LiveId" clId="{1BF503F3-CA48-48BD-B628-05FE125B34EA}" dt="2020-06-27T06:17:11.097" v="69"/>
          <ac:spMkLst>
            <pc:docMk/>
            <pc:sldMk cId="1483079086" sldId="256"/>
            <ac:spMk id="3" creationId="{8405524C-9F92-4F32-99A1-6FE4131B805E}"/>
          </ac:spMkLst>
        </pc:spChg>
      </pc:sldChg>
      <pc:sldChg chg="modSp">
        <pc:chgData name="Kathy Moczerniak" userId="482eff44a8730993" providerId="LiveId" clId="{1BF503F3-CA48-48BD-B628-05FE125B34EA}" dt="2020-06-21T05:39:35.354" v="52"/>
        <pc:sldMkLst>
          <pc:docMk/>
          <pc:sldMk cId="1868536654" sldId="257"/>
        </pc:sldMkLst>
        <pc:spChg chg="mod">
          <ac:chgData name="Kathy Moczerniak" userId="482eff44a8730993" providerId="LiveId" clId="{1BF503F3-CA48-48BD-B628-05FE125B34EA}" dt="2020-06-21T05:39:35.354" v="52"/>
          <ac:spMkLst>
            <pc:docMk/>
            <pc:sldMk cId="1868536654" sldId="257"/>
            <ac:spMk id="2" creationId="{6C6C42B9-6856-4FF2-B787-2F17BF7A1337}"/>
          </ac:spMkLst>
        </pc:spChg>
      </pc:sldChg>
      <pc:sldChg chg="modSp mod">
        <pc:chgData name="Kathy Moczerniak" userId="482eff44a8730993" providerId="LiveId" clId="{1BF503F3-CA48-48BD-B628-05FE125B34EA}" dt="2020-06-27T06:15:15.979" v="62" actId="20577"/>
        <pc:sldMkLst>
          <pc:docMk/>
          <pc:sldMk cId="1440355687" sldId="260"/>
        </pc:sldMkLst>
        <pc:spChg chg="mod">
          <ac:chgData name="Kathy Moczerniak" userId="482eff44a8730993" providerId="LiveId" clId="{1BF503F3-CA48-48BD-B628-05FE125B34EA}" dt="2020-06-27T06:15:15.979" v="62" actId="20577"/>
          <ac:spMkLst>
            <pc:docMk/>
            <pc:sldMk cId="1440355687" sldId="260"/>
            <ac:spMk id="14" creationId="{00000000-0000-0000-0000-000000000000}"/>
          </ac:spMkLst>
        </pc:spChg>
      </pc:sldChg>
      <pc:sldChg chg="modSp mod ord">
        <pc:chgData name="Kathy Moczerniak" userId="482eff44a8730993" providerId="LiveId" clId="{1BF503F3-CA48-48BD-B628-05FE125B34EA}" dt="2020-06-27T20:41:46.341" v="295" actId="6549"/>
        <pc:sldMkLst>
          <pc:docMk/>
          <pc:sldMk cId="814938615" sldId="261"/>
        </pc:sldMkLst>
        <pc:spChg chg="mod">
          <ac:chgData name="Kathy Moczerniak" userId="482eff44a8730993" providerId="LiveId" clId="{1BF503F3-CA48-48BD-B628-05FE125B34EA}" dt="2020-06-27T20:41:46.341" v="295" actId="6549"/>
          <ac:spMkLst>
            <pc:docMk/>
            <pc:sldMk cId="814938615" sldId="261"/>
            <ac:spMk id="2" creationId="{79534FB1-CB3F-405E-B100-8A318E9A3895}"/>
          </ac:spMkLst>
        </pc:spChg>
      </pc:sldChg>
      <pc:sldChg chg="modSp mod">
        <pc:chgData name="Kathy Moczerniak" userId="482eff44a8730993" providerId="LiveId" clId="{1BF503F3-CA48-48BD-B628-05FE125B34EA}" dt="2020-06-27T21:27:27.037" v="306" actId="14100"/>
        <pc:sldMkLst>
          <pc:docMk/>
          <pc:sldMk cId="2613986213" sldId="262"/>
        </pc:sldMkLst>
        <pc:spChg chg="mod">
          <ac:chgData name="Kathy Moczerniak" userId="482eff44a8730993" providerId="LiveId" clId="{1BF503F3-CA48-48BD-B628-05FE125B34EA}" dt="2020-06-21T05:39:35.354" v="52"/>
          <ac:spMkLst>
            <pc:docMk/>
            <pc:sldMk cId="2613986213" sldId="262"/>
            <ac:spMk id="2" creationId="{8B7BE6BD-FA23-43B0-99BB-D2479BFE2976}"/>
          </ac:spMkLst>
        </pc:spChg>
        <pc:spChg chg="mod">
          <ac:chgData name="Kathy Moczerniak" userId="482eff44a8730993" providerId="LiveId" clId="{1BF503F3-CA48-48BD-B628-05FE125B34EA}" dt="2020-06-27T21:27:27.037" v="306" actId="14100"/>
          <ac:spMkLst>
            <pc:docMk/>
            <pc:sldMk cId="2613986213" sldId="262"/>
            <ac:spMk id="3" creationId="{B23EAB78-60E4-4066-ADC7-A2C64B376CB5}"/>
          </ac:spMkLst>
        </pc:spChg>
      </pc:sldChg>
      <pc:sldChg chg="modSp">
        <pc:chgData name="Kathy Moczerniak" userId="482eff44a8730993" providerId="LiveId" clId="{1BF503F3-CA48-48BD-B628-05FE125B34EA}" dt="2020-06-27T06:18:50.749" v="80"/>
        <pc:sldMkLst>
          <pc:docMk/>
          <pc:sldMk cId="1654385952" sldId="264"/>
        </pc:sldMkLst>
        <pc:spChg chg="mod">
          <ac:chgData name="Kathy Moczerniak" userId="482eff44a8730993" providerId="LiveId" clId="{1BF503F3-CA48-48BD-B628-05FE125B34EA}" dt="2020-06-27T06:18:50.749" v="80"/>
          <ac:spMkLst>
            <pc:docMk/>
            <pc:sldMk cId="1654385952" sldId="264"/>
            <ac:spMk id="3" creationId="{70EC67E3-8C3B-4759-ACEC-91C92AB93EBD}"/>
          </ac:spMkLst>
        </pc:spChg>
      </pc:sldChg>
      <pc:sldChg chg="modSp mod">
        <pc:chgData name="Kathy Moczerniak" userId="482eff44a8730993" providerId="LiveId" clId="{1BF503F3-CA48-48BD-B628-05FE125B34EA}" dt="2020-06-27T06:19:40.422" v="92" actId="20577"/>
        <pc:sldMkLst>
          <pc:docMk/>
          <pc:sldMk cId="3969032178" sldId="265"/>
        </pc:sldMkLst>
        <pc:spChg chg="mod">
          <ac:chgData name="Kathy Moczerniak" userId="482eff44a8730993" providerId="LiveId" clId="{1BF503F3-CA48-48BD-B628-05FE125B34EA}" dt="2020-06-27T06:19:40.422" v="92" actId="20577"/>
          <ac:spMkLst>
            <pc:docMk/>
            <pc:sldMk cId="3969032178" sldId="265"/>
            <ac:spMk id="3" creationId="{D8DE4F2D-D2DD-415B-9A8A-816819A33351}"/>
          </ac:spMkLst>
        </pc:spChg>
      </pc:sldChg>
      <pc:sldChg chg="modSp mod">
        <pc:chgData name="Kathy Moczerniak" userId="482eff44a8730993" providerId="LiveId" clId="{1BF503F3-CA48-48BD-B628-05FE125B34EA}" dt="2020-06-27T21:30:58.798" v="319" actId="20577"/>
        <pc:sldMkLst>
          <pc:docMk/>
          <pc:sldMk cId="731253614" sldId="266"/>
        </pc:sldMkLst>
        <pc:spChg chg="mod">
          <ac:chgData name="Kathy Moczerniak" userId="482eff44a8730993" providerId="LiveId" clId="{1BF503F3-CA48-48BD-B628-05FE125B34EA}" dt="2020-06-21T05:39:35.354" v="52"/>
          <ac:spMkLst>
            <pc:docMk/>
            <pc:sldMk cId="731253614" sldId="266"/>
            <ac:spMk id="2" creationId="{8B8B9400-EFB7-4FAA-A0AC-AE48C565DBEA}"/>
          </ac:spMkLst>
        </pc:spChg>
        <pc:spChg chg="mod">
          <ac:chgData name="Kathy Moczerniak" userId="482eff44a8730993" providerId="LiveId" clId="{1BF503F3-CA48-48BD-B628-05FE125B34EA}" dt="2020-06-27T21:30:58.798" v="319" actId="20577"/>
          <ac:spMkLst>
            <pc:docMk/>
            <pc:sldMk cId="731253614" sldId="266"/>
            <ac:spMk id="3" creationId="{5C224EEA-0350-4137-A689-0F2143E9EC77}"/>
          </ac:spMkLst>
        </pc:spChg>
      </pc:sldChg>
      <pc:sldChg chg="modSp mod">
        <pc:chgData name="Kathy Moczerniak" userId="482eff44a8730993" providerId="LiveId" clId="{1BF503F3-CA48-48BD-B628-05FE125B34EA}" dt="2020-06-27T21:34:34.210" v="323" actId="20577"/>
        <pc:sldMkLst>
          <pc:docMk/>
          <pc:sldMk cId="4260611759" sldId="268"/>
        </pc:sldMkLst>
        <pc:spChg chg="mod">
          <ac:chgData name="Kathy Moczerniak" userId="482eff44a8730993" providerId="LiveId" clId="{1BF503F3-CA48-48BD-B628-05FE125B34EA}" dt="2020-06-21T05:39:35.354" v="52"/>
          <ac:spMkLst>
            <pc:docMk/>
            <pc:sldMk cId="4260611759" sldId="268"/>
            <ac:spMk id="2" creationId="{8C0B4DF4-A0EE-4DA6-83CF-DF1F47E59A55}"/>
          </ac:spMkLst>
        </pc:spChg>
        <pc:spChg chg="mod">
          <ac:chgData name="Kathy Moczerniak" userId="482eff44a8730993" providerId="LiveId" clId="{1BF503F3-CA48-48BD-B628-05FE125B34EA}" dt="2020-06-27T21:34:34.210" v="323" actId="20577"/>
          <ac:spMkLst>
            <pc:docMk/>
            <pc:sldMk cId="4260611759" sldId="268"/>
            <ac:spMk id="3" creationId="{3E8D68B8-5699-4641-BA2C-C1A52875D6AF}"/>
          </ac:spMkLst>
        </pc:spChg>
      </pc:sldChg>
      <pc:sldChg chg="modSp mod">
        <pc:chgData name="Kathy Moczerniak" userId="482eff44a8730993" providerId="LiveId" clId="{1BF503F3-CA48-48BD-B628-05FE125B34EA}" dt="2020-06-27T21:34:59.243" v="324" actId="20577"/>
        <pc:sldMkLst>
          <pc:docMk/>
          <pc:sldMk cId="2177292565" sldId="269"/>
        </pc:sldMkLst>
        <pc:spChg chg="mod">
          <ac:chgData name="Kathy Moczerniak" userId="482eff44a8730993" providerId="LiveId" clId="{1BF503F3-CA48-48BD-B628-05FE125B34EA}" dt="2020-06-21T05:39:35.354" v="52"/>
          <ac:spMkLst>
            <pc:docMk/>
            <pc:sldMk cId="2177292565" sldId="269"/>
            <ac:spMk id="2" creationId="{BD222157-330C-4548-94E1-B0AFAFDE7B27}"/>
          </ac:spMkLst>
        </pc:spChg>
        <pc:spChg chg="mod">
          <ac:chgData name="Kathy Moczerniak" userId="482eff44a8730993" providerId="LiveId" clId="{1BF503F3-CA48-48BD-B628-05FE125B34EA}" dt="2020-06-27T21:34:59.243" v="324" actId="20577"/>
          <ac:spMkLst>
            <pc:docMk/>
            <pc:sldMk cId="2177292565" sldId="269"/>
            <ac:spMk id="3" creationId="{C11E91FD-4F8C-4AC4-8A6C-F838B06C502A}"/>
          </ac:spMkLst>
        </pc:spChg>
      </pc:sldChg>
      <pc:sldChg chg="modSp mod">
        <pc:chgData name="Kathy Moczerniak" userId="482eff44a8730993" providerId="LiveId" clId="{1BF503F3-CA48-48BD-B628-05FE125B34EA}" dt="2020-06-27T21:38:20.883" v="349" actId="20577"/>
        <pc:sldMkLst>
          <pc:docMk/>
          <pc:sldMk cId="2305799168" sldId="271"/>
        </pc:sldMkLst>
        <pc:spChg chg="mod">
          <ac:chgData name="Kathy Moczerniak" userId="482eff44a8730993" providerId="LiveId" clId="{1BF503F3-CA48-48BD-B628-05FE125B34EA}" dt="2020-06-21T05:39:35.354" v="52"/>
          <ac:spMkLst>
            <pc:docMk/>
            <pc:sldMk cId="2305799168" sldId="271"/>
            <ac:spMk id="2" creationId="{705205F8-B953-4877-A8B4-D569E9DB79B8}"/>
          </ac:spMkLst>
        </pc:spChg>
        <pc:spChg chg="mod">
          <ac:chgData name="Kathy Moczerniak" userId="482eff44a8730993" providerId="LiveId" clId="{1BF503F3-CA48-48BD-B628-05FE125B34EA}" dt="2020-06-27T21:38:20.883" v="349" actId="20577"/>
          <ac:spMkLst>
            <pc:docMk/>
            <pc:sldMk cId="2305799168" sldId="271"/>
            <ac:spMk id="3" creationId="{D6A60B99-9F70-4A2D-9C54-63130DAB8856}"/>
          </ac:spMkLst>
        </pc:spChg>
      </pc:sldChg>
      <pc:sldChg chg="modSp mod">
        <pc:chgData name="Kathy Moczerniak" userId="482eff44a8730993" providerId="LiveId" clId="{1BF503F3-CA48-48BD-B628-05FE125B34EA}" dt="2020-06-27T21:39:47.328" v="360" actId="20577"/>
        <pc:sldMkLst>
          <pc:docMk/>
          <pc:sldMk cId="3209552372" sldId="272"/>
        </pc:sldMkLst>
        <pc:spChg chg="mod">
          <ac:chgData name="Kathy Moczerniak" userId="482eff44a8730993" providerId="LiveId" clId="{1BF503F3-CA48-48BD-B628-05FE125B34EA}" dt="2020-06-21T05:39:35.354" v="52"/>
          <ac:spMkLst>
            <pc:docMk/>
            <pc:sldMk cId="3209552372" sldId="272"/>
            <ac:spMk id="2" creationId="{634C1BAE-0A1B-4943-928D-B674B65A650F}"/>
          </ac:spMkLst>
        </pc:spChg>
        <pc:spChg chg="mod">
          <ac:chgData name="Kathy Moczerniak" userId="482eff44a8730993" providerId="LiveId" clId="{1BF503F3-CA48-48BD-B628-05FE125B34EA}" dt="2020-06-27T21:39:47.328" v="360" actId="20577"/>
          <ac:spMkLst>
            <pc:docMk/>
            <pc:sldMk cId="3209552372" sldId="272"/>
            <ac:spMk id="3" creationId="{52364589-8879-49AC-863B-7F7B0E299B49}"/>
          </ac:spMkLst>
        </pc:spChg>
      </pc:sldChg>
      <pc:sldChg chg="modSp">
        <pc:chgData name="Kathy Moczerniak" userId="482eff44a8730993" providerId="LiveId" clId="{1BF503F3-CA48-48BD-B628-05FE125B34EA}" dt="2020-06-21T05:39:35.354" v="52"/>
        <pc:sldMkLst>
          <pc:docMk/>
          <pc:sldMk cId="3828977837" sldId="273"/>
        </pc:sldMkLst>
        <pc:spChg chg="mod">
          <ac:chgData name="Kathy Moczerniak" userId="482eff44a8730993" providerId="LiveId" clId="{1BF503F3-CA48-48BD-B628-05FE125B34EA}" dt="2020-06-21T05:39:35.354" v="52"/>
          <ac:spMkLst>
            <pc:docMk/>
            <pc:sldMk cId="3828977837" sldId="273"/>
            <ac:spMk id="3" creationId="{16B91BA8-6E35-4032-BBAB-395961D2AA1E}"/>
          </ac:spMkLst>
        </pc:spChg>
      </pc:sldChg>
      <pc:sldChg chg="modSp mod">
        <pc:chgData name="Kathy Moczerniak" userId="482eff44a8730993" providerId="LiveId" clId="{1BF503F3-CA48-48BD-B628-05FE125B34EA}" dt="2020-06-27T21:40:18.612" v="361" actId="1076"/>
        <pc:sldMkLst>
          <pc:docMk/>
          <pc:sldMk cId="3252921402" sldId="274"/>
        </pc:sldMkLst>
        <pc:spChg chg="mod">
          <ac:chgData name="Kathy Moczerniak" userId="482eff44a8730993" providerId="LiveId" clId="{1BF503F3-CA48-48BD-B628-05FE125B34EA}" dt="2020-06-27T21:40:18.612" v="361" actId="1076"/>
          <ac:spMkLst>
            <pc:docMk/>
            <pc:sldMk cId="3252921402" sldId="274"/>
            <ac:spMk id="3" creationId="{D17215B9-6CBD-4B8B-BBF3-D502720EBD63}"/>
          </ac:spMkLst>
        </pc:spChg>
      </pc:sldChg>
      <pc:sldChg chg="modSp mod">
        <pc:chgData name="Kathy Moczerniak" userId="482eff44a8730993" providerId="LiveId" clId="{1BF503F3-CA48-48BD-B628-05FE125B34EA}" dt="2020-06-27T06:14:48.836" v="54" actId="113"/>
        <pc:sldMkLst>
          <pc:docMk/>
          <pc:sldMk cId="2973352365" sldId="276"/>
        </pc:sldMkLst>
        <pc:spChg chg="mod">
          <ac:chgData name="Kathy Moczerniak" userId="482eff44a8730993" providerId="LiveId" clId="{1BF503F3-CA48-48BD-B628-05FE125B34EA}" dt="2020-06-27T06:14:48.836" v="54" actId="113"/>
          <ac:spMkLst>
            <pc:docMk/>
            <pc:sldMk cId="2973352365" sldId="276"/>
            <ac:spMk id="14" creationId="{00000000-0000-0000-0000-000000000000}"/>
          </ac:spMkLst>
        </pc:spChg>
      </pc:sldChg>
      <pc:sldChg chg="modSp mod">
        <pc:chgData name="Kathy Moczerniak" userId="482eff44a8730993" providerId="LiveId" clId="{1BF503F3-CA48-48BD-B628-05FE125B34EA}" dt="2020-06-27T21:47:50.900" v="382" actId="20577"/>
        <pc:sldMkLst>
          <pc:docMk/>
          <pc:sldMk cId="1460726434" sldId="278"/>
        </pc:sldMkLst>
        <pc:spChg chg="mod">
          <ac:chgData name="Kathy Moczerniak" userId="482eff44a8730993" providerId="LiveId" clId="{1BF503F3-CA48-48BD-B628-05FE125B34EA}" dt="2020-06-21T05:39:35.354" v="52"/>
          <ac:spMkLst>
            <pc:docMk/>
            <pc:sldMk cId="1460726434" sldId="278"/>
            <ac:spMk id="2" creationId="{2C3C56D8-A9F1-4904-B851-4B6453DC8EA9}"/>
          </ac:spMkLst>
        </pc:spChg>
        <pc:spChg chg="mod">
          <ac:chgData name="Kathy Moczerniak" userId="482eff44a8730993" providerId="LiveId" clId="{1BF503F3-CA48-48BD-B628-05FE125B34EA}" dt="2020-06-27T21:47:50.900" v="382" actId="20577"/>
          <ac:spMkLst>
            <pc:docMk/>
            <pc:sldMk cId="1460726434" sldId="278"/>
            <ac:spMk id="3" creationId="{A5AAEC22-83B0-4123-938F-DA7B06BF918B}"/>
          </ac:spMkLst>
        </pc:spChg>
      </pc:sldChg>
      <pc:sldChg chg="modSp mod">
        <pc:chgData name="Kathy Moczerniak" userId="482eff44a8730993" providerId="LiveId" clId="{1BF503F3-CA48-48BD-B628-05FE125B34EA}" dt="2020-06-28T00:06:02.171" v="826" actId="1076"/>
        <pc:sldMkLst>
          <pc:docMk/>
          <pc:sldMk cId="3775886030" sldId="280"/>
        </pc:sldMkLst>
        <pc:spChg chg="mod">
          <ac:chgData name="Kathy Moczerniak" userId="482eff44a8730993" providerId="LiveId" clId="{1BF503F3-CA48-48BD-B628-05FE125B34EA}" dt="2020-06-21T05:32:25.236" v="2" actId="114"/>
          <ac:spMkLst>
            <pc:docMk/>
            <pc:sldMk cId="3775886030" sldId="280"/>
            <ac:spMk id="13" creationId="{00000000-0000-0000-0000-000000000000}"/>
          </ac:spMkLst>
        </pc:spChg>
        <pc:spChg chg="mod">
          <ac:chgData name="Kathy Moczerniak" userId="482eff44a8730993" providerId="LiveId" clId="{1BF503F3-CA48-48BD-B628-05FE125B34EA}" dt="2020-06-28T00:06:02.171" v="826" actId="1076"/>
          <ac:spMkLst>
            <pc:docMk/>
            <pc:sldMk cId="3775886030" sldId="280"/>
            <ac:spMk id="14" creationId="{00000000-0000-0000-0000-000000000000}"/>
          </ac:spMkLst>
        </pc:spChg>
      </pc:sldChg>
      <pc:sldChg chg="modSp mod">
        <pc:chgData name="Kathy Moczerniak" userId="482eff44a8730993" providerId="LiveId" clId="{1BF503F3-CA48-48BD-B628-05FE125B34EA}" dt="2020-06-28T00:09:04.421" v="827" actId="14100"/>
        <pc:sldMkLst>
          <pc:docMk/>
          <pc:sldMk cId="11867450" sldId="281"/>
        </pc:sldMkLst>
        <pc:spChg chg="mod">
          <ac:chgData name="Kathy Moczerniak" userId="482eff44a8730993" providerId="LiveId" clId="{1BF503F3-CA48-48BD-B628-05FE125B34EA}" dt="2020-06-21T05:32:21.731" v="1" actId="114"/>
          <ac:spMkLst>
            <pc:docMk/>
            <pc:sldMk cId="11867450" sldId="281"/>
            <ac:spMk id="13" creationId="{00000000-0000-0000-0000-000000000000}"/>
          </ac:spMkLst>
        </pc:spChg>
        <pc:spChg chg="mod">
          <ac:chgData name="Kathy Moczerniak" userId="482eff44a8730993" providerId="LiveId" clId="{1BF503F3-CA48-48BD-B628-05FE125B34EA}" dt="2020-06-28T00:09:04.421" v="827" actId="14100"/>
          <ac:spMkLst>
            <pc:docMk/>
            <pc:sldMk cId="11867450" sldId="281"/>
            <ac:spMk id="14" creationId="{00000000-0000-0000-0000-000000000000}"/>
          </ac:spMkLst>
        </pc:spChg>
      </pc:sldChg>
      <pc:sldChg chg="modSp mod">
        <pc:chgData name="Kathy Moczerniak" userId="482eff44a8730993" providerId="LiveId" clId="{1BF503F3-CA48-48BD-B628-05FE125B34EA}" dt="2020-06-27T21:53:08.147" v="389" actId="20577"/>
        <pc:sldMkLst>
          <pc:docMk/>
          <pc:sldMk cId="3567695561" sldId="282"/>
        </pc:sldMkLst>
        <pc:spChg chg="mod">
          <ac:chgData name="Kathy Moczerniak" userId="482eff44a8730993" providerId="LiveId" clId="{1BF503F3-CA48-48BD-B628-05FE125B34EA}" dt="2020-06-21T05:39:35.354" v="52"/>
          <ac:spMkLst>
            <pc:docMk/>
            <pc:sldMk cId="3567695561" sldId="282"/>
            <ac:spMk id="2" creationId="{43DC0391-8D2B-4173-9EB7-DD2375AE7278}"/>
          </ac:spMkLst>
        </pc:spChg>
        <pc:spChg chg="mod">
          <ac:chgData name="Kathy Moczerniak" userId="482eff44a8730993" providerId="LiveId" clId="{1BF503F3-CA48-48BD-B628-05FE125B34EA}" dt="2020-06-27T21:53:08.147" v="389" actId="20577"/>
          <ac:spMkLst>
            <pc:docMk/>
            <pc:sldMk cId="3567695561" sldId="282"/>
            <ac:spMk id="3" creationId="{1BDBC25E-5B62-40C4-8567-F84A1BA7673C}"/>
          </ac:spMkLst>
        </pc:spChg>
      </pc:sldChg>
      <pc:sldChg chg="modSp mod">
        <pc:chgData name="Kathy Moczerniak" userId="482eff44a8730993" providerId="LiveId" clId="{1BF503F3-CA48-48BD-B628-05FE125B34EA}" dt="2020-06-27T21:55:46.836" v="395" actId="20577"/>
        <pc:sldMkLst>
          <pc:docMk/>
          <pc:sldMk cId="1036783897" sldId="283"/>
        </pc:sldMkLst>
        <pc:spChg chg="mod">
          <ac:chgData name="Kathy Moczerniak" userId="482eff44a8730993" providerId="LiveId" clId="{1BF503F3-CA48-48BD-B628-05FE125B34EA}" dt="2020-06-21T05:39:35.354" v="52"/>
          <ac:spMkLst>
            <pc:docMk/>
            <pc:sldMk cId="1036783897" sldId="283"/>
            <ac:spMk id="2" creationId="{8E889E70-1C03-43EA-B71E-DD45E78A7E15}"/>
          </ac:spMkLst>
        </pc:spChg>
        <pc:spChg chg="mod">
          <ac:chgData name="Kathy Moczerniak" userId="482eff44a8730993" providerId="LiveId" clId="{1BF503F3-CA48-48BD-B628-05FE125B34EA}" dt="2020-06-27T21:55:46.836" v="395" actId="20577"/>
          <ac:spMkLst>
            <pc:docMk/>
            <pc:sldMk cId="1036783897" sldId="283"/>
            <ac:spMk id="3" creationId="{1DC1DA87-4BCB-463B-8896-587590D759A7}"/>
          </ac:spMkLst>
        </pc:spChg>
      </pc:sldChg>
      <pc:sldChg chg="modSp mod">
        <pc:chgData name="Kathy Moczerniak" userId="482eff44a8730993" providerId="LiveId" clId="{1BF503F3-CA48-48BD-B628-05FE125B34EA}" dt="2020-06-27T21:56:47.836" v="400" actId="20577"/>
        <pc:sldMkLst>
          <pc:docMk/>
          <pc:sldMk cId="2054193745" sldId="286"/>
        </pc:sldMkLst>
        <pc:spChg chg="mod">
          <ac:chgData name="Kathy Moczerniak" userId="482eff44a8730993" providerId="LiveId" clId="{1BF503F3-CA48-48BD-B628-05FE125B34EA}" dt="2020-06-21T05:39:35.354" v="52"/>
          <ac:spMkLst>
            <pc:docMk/>
            <pc:sldMk cId="2054193745" sldId="286"/>
            <ac:spMk id="2" creationId="{263F0507-D75B-4F91-A6AE-25EE1C608A20}"/>
          </ac:spMkLst>
        </pc:spChg>
        <pc:spChg chg="mod">
          <ac:chgData name="Kathy Moczerniak" userId="482eff44a8730993" providerId="LiveId" clId="{1BF503F3-CA48-48BD-B628-05FE125B34EA}" dt="2020-06-27T21:56:47.836" v="400" actId="20577"/>
          <ac:spMkLst>
            <pc:docMk/>
            <pc:sldMk cId="2054193745" sldId="286"/>
            <ac:spMk id="3" creationId="{29CF460D-883B-4964-88AF-0D88B8302192}"/>
          </ac:spMkLst>
        </pc:spChg>
      </pc:sldChg>
      <pc:sldChg chg="modSp mod">
        <pc:chgData name="Kathy Moczerniak" userId="482eff44a8730993" providerId="LiveId" clId="{1BF503F3-CA48-48BD-B628-05FE125B34EA}" dt="2020-06-27T21:57:57.081" v="401" actId="6549"/>
        <pc:sldMkLst>
          <pc:docMk/>
          <pc:sldMk cId="1997681452" sldId="287"/>
        </pc:sldMkLst>
        <pc:spChg chg="mod">
          <ac:chgData name="Kathy Moczerniak" userId="482eff44a8730993" providerId="LiveId" clId="{1BF503F3-CA48-48BD-B628-05FE125B34EA}" dt="2020-06-21T05:39:35.354" v="52"/>
          <ac:spMkLst>
            <pc:docMk/>
            <pc:sldMk cId="1997681452" sldId="287"/>
            <ac:spMk id="2" creationId="{138CBA36-CDB1-46A6-8E3A-3FBF48CBD115}"/>
          </ac:spMkLst>
        </pc:spChg>
        <pc:spChg chg="mod">
          <ac:chgData name="Kathy Moczerniak" userId="482eff44a8730993" providerId="LiveId" clId="{1BF503F3-CA48-48BD-B628-05FE125B34EA}" dt="2020-06-27T21:57:57.081" v="401" actId="6549"/>
          <ac:spMkLst>
            <pc:docMk/>
            <pc:sldMk cId="1997681452" sldId="287"/>
            <ac:spMk id="3" creationId="{CCA49E65-E513-4D80-85DB-713DA2A53D78}"/>
          </ac:spMkLst>
        </pc:spChg>
      </pc:sldChg>
      <pc:sldChg chg="modSp mod">
        <pc:chgData name="Kathy Moczerniak" userId="482eff44a8730993" providerId="LiveId" clId="{1BF503F3-CA48-48BD-B628-05FE125B34EA}" dt="2020-06-27T21:59:10.474" v="435" actId="20577"/>
        <pc:sldMkLst>
          <pc:docMk/>
          <pc:sldMk cId="1259196756" sldId="288"/>
        </pc:sldMkLst>
        <pc:spChg chg="mod">
          <ac:chgData name="Kathy Moczerniak" userId="482eff44a8730993" providerId="LiveId" clId="{1BF503F3-CA48-48BD-B628-05FE125B34EA}" dt="2020-06-21T05:39:35.354" v="52"/>
          <ac:spMkLst>
            <pc:docMk/>
            <pc:sldMk cId="1259196756" sldId="288"/>
            <ac:spMk id="2" creationId="{D4261F8E-8AE6-4D14-B598-39A19A523DA4}"/>
          </ac:spMkLst>
        </pc:spChg>
        <pc:spChg chg="mod">
          <ac:chgData name="Kathy Moczerniak" userId="482eff44a8730993" providerId="LiveId" clId="{1BF503F3-CA48-48BD-B628-05FE125B34EA}" dt="2020-06-27T21:59:10.474" v="435" actId="20577"/>
          <ac:spMkLst>
            <pc:docMk/>
            <pc:sldMk cId="1259196756" sldId="288"/>
            <ac:spMk id="3" creationId="{DDE2FCDD-59F8-4FA1-A0A8-8EC62EFCDFAA}"/>
          </ac:spMkLst>
        </pc:spChg>
      </pc:sldChg>
      <pc:sldChg chg="modSp mod">
        <pc:chgData name="Kathy Moczerniak" userId="482eff44a8730993" providerId="LiveId" clId="{1BF503F3-CA48-48BD-B628-05FE125B34EA}" dt="2020-06-27T22:01:34.205" v="437" actId="20577"/>
        <pc:sldMkLst>
          <pc:docMk/>
          <pc:sldMk cId="3189306711" sldId="289"/>
        </pc:sldMkLst>
        <pc:spChg chg="mod">
          <ac:chgData name="Kathy Moczerniak" userId="482eff44a8730993" providerId="LiveId" clId="{1BF503F3-CA48-48BD-B628-05FE125B34EA}" dt="2020-06-21T05:39:35.354" v="52"/>
          <ac:spMkLst>
            <pc:docMk/>
            <pc:sldMk cId="3189306711" sldId="289"/>
            <ac:spMk id="2" creationId="{569BAC00-1AFB-44FC-87A5-F3265E9F9048}"/>
          </ac:spMkLst>
        </pc:spChg>
        <pc:spChg chg="mod">
          <ac:chgData name="Kathy Moczerniak" userId="482eff44a8730993" providerId="LiveId" clId="{1BF503F3-CA48-48BD-B628-05FE125B34EA}" dt="2020-06-27T22:01:34.205" v="437" actId="20577"/>
          <ac:spMkLst>
            <pc:docMk/>
            <pc:sldMk cId="3189306711" sldId="289"/>
            <ac:spMk id="3" creationId="{5FFFCAFB-5452-4C43-931B-52A5E1E7BEBF}"/>
          </ac:spMkLst>
        </pc:spChg>
      </pc:sldChg>
      <pc:sldChg chg="modSp">
        <pc:chgData name="Kathy Moczerniak" userId="482eff44a8730993" providerId="LiveId" clId="{1BF503F3-CA48-48BD-B628-05FE125B34EA}" dt="2020-06-21T05:39:35.354" v="52"/>
        <pc:sldMkLst>
          <pc:docMk/>
          <pc:sldMk cId="1857777472" sldId="292"/>
        </pc:sldMkLst>
        <pc:spChg chg="mod">
          <ac:chgData name="Kathy Moczerniak" userId="482eff44a8730993" providerId="LiveId" clId="{1BF503F3-CA48-48BD-B628-05FE125B34EA}" dt="2020-06-21T05:39:35.354" v="52"/>
          <ac:spMkLst>
            <pc:docMk/>
            <pc:sldMk cId="1857777472" sldId="292"/>
            <ac:spMk id="2" creationId="{1A1B862A-4067-4F91-A102-7E98D47A9825}"/>
          </ac:spMkLst>
        </pc:spChg>
      </pc:sldChg>
      <pc:sldChg chg="modSp mod">
        <pc:chgData name="Kathy Moczerniak" userId="482eff44a8730993" providerId="LiveId" clId="{1BF503F3-CA48-48BD-B628-05FE125B34EA}" dt="2020-06-27T22:28:23.594" v="453" actId="20577"/>
        <pc:sldMkLst>
          <pc:docMk/>
          <pc:sldMk cId="679923661" sldId="293"/>
        </pc:sldMkLst>
        <pc:spChg chg="mod">
          <ac:chgData name="Kathy Moczerniak" userId="482eff44a8730993" providerId="LiveId" clId="{1BF503F3-CA48-48BD-B628-05FE125B34EA}" dt="2020-06-21T05:39:35.354" v="52"/>
          <ac:spMkLst>
            <pc:docMk/>
            <pc:sldMk cId="679923661" sldId="293"/>
            <ac:spMk id="2" creationId="{9CCBCB5D-AF61-4905-BF42-484F81B94865}"/>
          </ac:spMkLst>
        </pc:spChg>
        <pc:spChg chg="mod">
          <ac:chgData name="Kathy Moczerniak" userId="482eff44a8730993" providerId="LiveId" clId="{1BF503F3-CA48-48BD-B628-05FE125B34EA}" dt="2020-06-27T22:28:23.594" v="453" actId="20577"/>
          <ac:spMkLst>
            <pc:docMk/>
            <pc:sldMk cId="679923661" sldId="293"/>
            <ac:spMk id="3" creationId="{CE14AD7C-A5C1-40EC-9873-A1F3C42982FE}"/>
          </ac:spMkLst>
        </pc:spChg>
      </pc:sldChg>
      <pc:sldChg chg="modSp mod">
        <pc:chgData name="Kathy Moczerniak" userId="482eff44a8730993" providerId="LiveId" clId="{1BF503F3-CA48-48BD-B628-05FE125B34EA}" dt="2020-06-27T22:23:54.271" v="446" actId="1076"/>
        <pc:sldMkLst>
          <pc:docMk/>
          <pc:sldMk cId="2889531843" sldId="294"/>
        </pc:sldMkLst>
        <pc:spChg chg="mod">
          <ac:chgData name="Kathy Moczerniak" userId="482eff44a8730993" providerId="LiveId" clId="{1BF503F3-CA48-48BD-B628-05FE125B34EA}" dt="2020-06-21T05:39:35.354" v="52"/>
          <ac:spMkLst>
            <pc:docMk/>
            <pc:sldMk cId="2889531843" sldId="294"/>
            <ac:spMk id="2" creationId="{AADF9BDE-7C5F-44FC-AE49-B4B48CFA34AC}"/>
          </ac:spMkLst>
        </pc:spChg>
        <pc:spChg chg="mod">
          <ac:chgData name="Kathy Moczerniak" userId="482eff44a8730993" providerId="LiveId" clId="{1BF503F3-CA48-48BD-B628-05FE125B34EA}" dt="2020-06-27T22:23:54.271" v="446" actId="1076"/>
          <ac:spMkLst>
            <pc:docMk/>
            <pc:sldMk cId="2889531843" sldId="294"/>
            <ac:spMk id="3" creationId="{ABB36413-F2F2-4FD0-B8DD-DB729A90E692}"/>
          </ac:spMkLst>
        </pc:spChg>
      </pc:sldChg>
      <pc:sldChg chg="modSp mod">
        <pc:chgData name="Kathy Moczerniak" userId="482eff44a8730993" providerId="LiveId" clId="{1BF503F3-CA48-48BD-B628-05FE125B34EA}" dt="2020-06-27T22:30:27.736" v="460" actId="20577"/>
        <pc:sldMkLst>
          <pc:docMk/>
          <pc:sldMk cId="327282186" sldId="295"/>
        </pc:sldMkLst>
        <pc:spChg chg="mod">
          <ac:chgData name="Kathy Moczerniak" userId="482eff44a8730993" providerId="LiveId" clId="{1BF503F3-CA48-48BD-B628-05FE125B34EA}" dt="2020-06-21T05:39:35.354" v="52"/>
          <ac:spMkLst>
            <pc:docMk/>
            <pc:sldMk cId="327282186" sldId="295"/>
            <ac:spMk id="2" creationId="{D13CF674-CF88-418F-A6D5-22F60FECC928}"/>
          </ac:spMkLst>
        </pc:spChg>
        <pc:spChg chg="mod">
          <ac:chgData name="Kathy Moczerniak" userId="482eff44a8730993" providerId="LiveId" clId="{1BF503F3-CA48-48BD-B628-05FE125B34EA}" dt="2020-06-27T22:30:27.736" v="460" actId="20577"/>
          <ac:spMkLst>
            <pc:docMk/>
            <pc:sldMk cId="327282186" sldId="295"/>
            <ac:spMk id="3" creationId="{17E858C4-0C12-4A40-ABA3-F690EA50A3B3}"/>
          </ac:spMkLst>
        </pc:spChg>
      </pc:sldChg>
      <pc:sldChg chg="modSp mod">
        <pc:chgData name="Kathy Moczerniak" userId="482eff44a8730993" providerId="LiveId" clId="{1BF503F3-CA48-48BD-B628-05FE125B34EA}" dt="2020-06-27T22:31:38.875" v="464" actId="20577"/>
        <pc:sldMkLst>
          <pc:docMk/>
          <pc:sldMk cId="387109738" sldId="296"/>
        </pc:sldMkLst>
        <pc:spChg chg="mod">
          <ac:chgData name="Kathy Moczerniak" userId="482eff44a8730993" providerId="LiveId" clId="{1BF503F3-CA48-48BD-B628-05FE125B34EA}" dt="2020-06-21T05:39:35.354" v="52"/>
          <ac:spMkLst>
            <pc:docMk/>
            <pc:sldMk cId="387109738" sldId="296"/>
            <ac:spMk id="2" creationId="{1FB79B7A-A56C-43AC-B988-7583D75352C3}"/>
          </ac:spMkLst>
        </pc:spChg>
        <pc:spChg chg="mod">
          <ac:chgData name="Kathy Moczerniak" userId="482eff44a8730993" providerId="LiveId" clId="{1BF503F3-CA48-48BD-B628-05FE125B34EA}" dt="2020-06-27T22:31:38.875" v="464" actId="20577"/>
          <ac:spMkLst>
            <pc:docMk/>
            <pc:sldMk cId="387109738" sldId="296"/>
            <ac:spMk id="3" creationId="{91F25236-6500-4195-945C-F8C52E4C548E}"/>
          </ac:spMkLst>
        </pc:spChg>
      </pc:sldChg>
      <pc:sldChg chg="modSp add mod">
        <pc:chgData name="Kathy Moczerniak" userId="482eff44a8730993" providerId="LiveId" clId="{1BF503F3-CA48-48BD-B628-05FE125B34EA}" dt="2020-06-27T06:37:39.767" v="256" actId="14100"/>
        <pc:sldMkLst>
          <pc:docMk/>
          <pc:sldMk cId="835813640" sldId="297"/>
        </pc:sldMkLst>
        <pc:spChg chg="mod">
          <ac:chgData name="Kathy Moczerniak" userId="482eff44a8730993" providerId="LiveId" clId="{1BF503F3-CA48-48BD-B628-05FE125B34EA}" dt="2020-06-21T05:35:39.691" v="10" actId="113"/>
          <ac:spMkLst>
            <pc:docMk/>
            <pc:sldMk cId="835813640" sldId="297"/>
            <ac:spMk id="2" creationId="{2110948C-A7B9-4BD2-92CE-D9BE50451B15}"/>
          </ac:spMkLst>
        </pc:spChg>
        <pc:spChg chg="mod">
          <ac:chgData name="Kathy Moczerniak" userId="482eff44a8730993" providerId="LiveId" clId="{1BF503F3-CA48-48BD-B628-05FE125B34EA}" dt="2020-06-27T06:37:39.767" v="256" actId="14100"/>
          <ac:spMkLst>
            <pc:docMk/>
            <pc:sldMk cId="835813640" sldId="297"/>
            <ac:spMk id="3" creationId="{9B2F9525-A827-4F1B-8283-F7A098BDCC39}"/>
          </ac:spMkLst>
        </pc:spChg>
        <pc:spChg chg="mod">
          <ac:chgData name="Kathy Moczerniak" userId="482eff44a8730993" providerId="LiveId" clId="{1BF503F3-CA48-48BD-B628-05FE125B34EA}" dt="2020-06-21T05:35:44.466" v="12"/>
          <ac:spMkLst>
            <pc:docMk/>
            <pc:sldMk cId="835813640" sldId="297"/>
            <ac:spMk id="8" creationId="{E2974D95-06B6-47DB-B328-A83027A55248}"/>
          </ac:spMkLst>
        </pc:spChg>
      </pc:sldChg>
      <pc:sldChg chg="modSp mod">
        <pc:chgData name="Kathy Moczerniak" userId="482eff44a8730993" providerId="LiveId" clId="{1BF503F3-CA48-48BD-B628-05FE125B34EA}" dt="2020-06-27T22:32:32.518" v="469" actId="1076"/>
        <pc:sldMkLst>
          <pc:docMk/>
          <pc:sldMk cId="4159558910" sldId="298"/>
        </pc:sldMkLst>
        <pc:spChg chg="mod">
          <ac:chgData name="Kathy Moczerniak" userId="482eff44a8730993" providerId="LiveId" clId="{1BF503F3-CA48-48BD-B628-05FE125B34EA}" dt="2020-06-21T05:39:35.354" v="52"/>
          <ac:spMkLst>
            <pc:docMk/>
            <pc:sldMk cId="4159558910" sldId="298"/>
            <ac:spMk id="2" creationId="{7FE97849-86E5-4E94-96C4-F51FF313ADE9}"/>
          </ac:spMkLst>
        </pc:spChg>
        <pc:spChg chg="mod">
          <ac:chgData name="Kathy Moczerniak" userId="482eff44a8730993" providerId="LiveId" clId="{1BF503F3-CA48-48BD-B628-05FE125B34EA}" dt="2020-06-27T22:32:32.518" v="469" actId="1076"/>
          <ac:spMkLst>
            <pc:docMk/>
            <pc:sldMk cId="4159558910" sldId="298"/>
            <ac:spMk id="3" creationId="{EC4340D1-86FD-4AF5-931F-7E35F83FC11C}"/>
          </ac:spMkLst>
        </pc:spChg>
      </pc:sldChg>
      <pc:sldChg chg="modSp mod">
        <pc:chgData name="Kathy Moczerniak" userId="482eff44a8730993" providerId="LiveId" clId="{1BF503F3-CA48-48BD-B628-05FE125B34EA}" dt="2020-06-27T22:34:39.824" v="475" actId="1076"/>
        <pc:sldMkLst>
          <pc:docMk/>
          <pc:sldMk cId="153309663" sldId="299"/>
        </pc:sldMkLst>
        <pc:spChg chg="mod">
          <ac:chgData name="Kathy Moczerniak" userId="482eff44a8730993" providerId="LiveId" clId="{1BF503F3-CA48-48BD-B628-05FE125B34EA}" dt="2020-06-27T22:34:39.824" v="475" actId="1076"/>
          <ac:spMkLst>
            <pc:docMk/>
            <pc:sldMk cId="153309663" sldId="299"/>
            <ac:spMk id="3" creationId="{165CF270-787F-4327-B76C-1E9E8E56C974}"/>
          </ac:spMkLst>
        </pc:spChg>
      </pc:sldChg>
      <pc:sldChg chg="modSp add mod">
        <pc:chgData name="Kathy Moczerniak" userId="482eff44a8730993" providerId="LiveId" clId="{1BF503F3-CA48-48BD-B628-05FE125B34EA}" dt="2020-06-27T06:37:55.407" v="259" actId="14100"/>
        <pc:sldMkLst>
          <pc:docMk/>
          <pc:sldMk cId="373494061" sldId="300"/>
        </pc:sldMkLst>
        <pc:spChg chg="mod">
          <ac:chgData name="Kathy Moczerniak" userId="482eff44a8730993" providerId="LiveId" clId="{1BF503F3-CA48-48BD-B628-05FE125B34EA}" dt="2020-06-21T05:36:04.765" v="17" actId="113"/>
          <ac:spMkLst>
            <pc:docMk/>
            <pc:sldMk cId="373494061" sldId="300"/>
            <ac:spMk id="2" creationId="{2FD0432A-F13B-4B88-9C8E-66525F5E4283}"/>
          </ac:spMkLst>
        </pc:spChg>
        <pc:spChg chg="mod">
          <ac:chgData name="Kathy Moczerniak" userId="482eff44a8730993" providerId="LiveId" clId="{1BF503F3-CA48-48BD-B628-05FE125B34EA}" dt="2020-06-27T06:37:55.407" v="259" actId="14100"/>
          <ac:spMkLst>
            <pc:docMk/>
            <pc:sldMk cId="373494061" sldId="300"/>
            <ac:spMk id="3" creationId="{2702BC2A-9B02-4BE7-A3F1-746B6528013C}"/>
          </ac:spMkLst>
        </pc:spChg>
        <pc:spChg chg="mod">
          <ac:chgData name="Kathy Moczerniak" userId="482eff44a8730993" providerId="LiveId" clId="{1BF503F3-CA48-48BD-B628-05FE125B34EA}" dt="2020-06-21T05:36:08.302" v="18" actId="20578"/>
          <ac:spMkLst>
            <pc:docMk/>
            <pc:sldMk cId="373494061" sldId="300"/>
            <ac:spMk id="8" creationId="{C4392255-7119-44F8-926C-531BCE72FCE1}"/>
          </ac:spMkLst>
        </pc:spChg>
      </pc:sldChg>
      <pc:sldChg chg="modSp mod">
        <pc:chgData name="Kathy Moczerniak" userId="482eff44a8730993" providerId="LiveId" clId="{1BF503F3-CA48-48BD-B628-05FE125B34EA}" dt="2020-06-27T22:36:23.831" v="476" actId="20577"/>
        <pc:sldMkLst>
          <pc:docMk/>
          <pc:sldMk cId="3230926612" sldId="301"/>
        </pc:sldMkLst>
        <pc:spChg chg="mod">
          <ac:chgData name="Kathy Moczerniak" userId="482eff44a8730993" providerId="LiveId" clId="{1BF503F3-CA48-48BD-B628-05FE125B34EA}" dt="2020-06-27T22:36:23.831" v="476" actId="20577"/>
          <ac:spMkLst>
            <pc:docMk/>
            <pc:sldMk cId="3230926612" sldId="301"/>
            <ac:spMk id="3" creationId="{9CD6E64E-D3D7-4E13-A379-286786163AD6}"/>
          </ac:spMkLst>
        </pc:spChg>
      </pc:sldChg>
      <pc:sldChg chg="modSp">
        <pc:chgData name="Kathy Moczerniak" userId="482eff44a8730993" providerId="LiveId" clId="{1BF503F3-CA48-48BD-B628-05FE125B34EA}" dt="2020-06-21T05:39:35.354" v="52"/>
        <pc:sldMkLst>
          <pc:docMk/>
          <pc:sldMk cId="1154395333" sldId="302"/>
        </pc:sldMkLst>
        <pc:spChg chg="mod">
          <ac:chgData name="Kathy Moczerniak" userId="482eff44a8730993" providerId="LiveId" clId="{1BF503F3-CA48-48BD-B628-05FE125B34EA}" dt="2020-06-21T05:39:35.354" v="52"/>
          <ac:spMkLst>
            <pc:docMk/>
            <pc:sldMk cId="1154395333" sldId="302"/>
            <ac:spMk id="2" creationId="{70AAB8CB-8463-4399-998A-712A3EDC02F2}"/>
          </ac:spMkLst>
        </pc:spChg>
        <pc:spChg chg="mod">
          <ac:chgData name="Kathy Moczerniak" userId="482eff44a8730993" providerId="LiveId" clId="{1BF503F3-CA48-48BD-B628-05FE125B34EA}" dt="2020-06-21T05:39:35.354" v="52"/>
          <ac:spMkLst>
            <pc:docMk/>
            <pc:sldMk cId="1154395333" sldId="302"/>
            <ac:spMk id="3" creationId="{9780079A-BFEB-4015-A1C1-4560B857520E}"/>
          </ac:spMkLst>
        </pc:spChg>
      </pc:sldChg>
      <pc:sldChg chg="modSp add mod">
        <pc:chgData name="Kathy Moczerniak" userId="482eff44a8730993" providerId="LiveId" clId="{1BF503F3-CA48-48BD-B628-05FE125B34EA}" dt="2020-06-28T00:21:03.321" v="868" actId="1076"/>
        <pc:sldMkLst>
          <pc:docMk/>
          <pc:sldMk cId="4226357743" sldId="303"/>
        </pc:sldMkLst>
        <pc:spChg chg="mod">
          <ac:chgData name="Kathy Moczerniak" userId="482eff44a8730993" providerId="LiveId" clId="{1BF503F3-CA48-48BD-B628-05FE125B34EA}" dt="2020-06-21T05:36:25.514" v="23" actId="113"/>
          <ac:spMkLst>
            <pc:docMk/>
            <pc:sldMk cId="4226357743" sldId="303"/>
            <ac:spMk id="2" creationId="{75659216-7D0E-4B84-840A-BDB4E4BEC7E4}"/>
          </ac:spMkLst>
        </pc:spChg>
        <pc:spChg chg="mod">
          <ac:chgData name="Kathy Moczerniak" userId="482eff44a8730993" providerId="LiveId" clId="{1BF503F3-CA48-48BD-B628-05FE125B34EA}" dt="2020-06-28T00:21:03.321" v="868" actId="1076"/>
          <ac:spMkLst>
            <pc:docMk/>
            <pc:sldMk cId="4226357743" sldId="303"/>
            <ac:spMk id="3" creationId="{024D2005-9922-49AD-AFDB-77A71AB6C1BE}"/>
          </ac:spMkLst>
        </pc:spChg>
        <pc:spChg chg="mod">
          <ac:chgData name="Kathy Moczerniak" userId="482eff44a8730993" providerId="LiveId" clId="{1BF503F3-CA48-48BD-B628-05FE125B34EA}" dt="2020-06-21T05:36:29.101" v="24" actId="20578"/>
          <ac:spMkLst>
            <pc:docMk/>
            <pc:sldMk cId="4226357743" sldId="303"/>
            <ac:spMk id="8" creationId="{6F8EE00E-F9BE-46FF-96E0-6BC863463B24}"/>
          </ac:spMkLst>
        </pc:spChg>
      </pc:sldChg>
      <pc:sldChg chg="modSp add mod">
        <pc:chgData name="Kathy Moczerniak" userId="482eff44a8730993" providerId="LiveId" clId="{1BF503F3-CA48-48BD-B628-05FE125B34EA}" dt="2020-06-27T06:38:21.391" v="265" actId="14100"/>
        <pc:sldMkLst>
          <pc:docMk/>
          <pc:sldMk cId="3362539891" sldId="304"/>
        </pc:sldMkLst>
        <pc:spChg chg="mod">
          <ac:chgData name="Kathy Moczerniak" userId="482eff44a8730993" providerId="LiveId" clId="{1BF503F3-CA48-48BD-B628-05FE125B34EA}" dt="2020-06-21T05:36:32.445" v="25" actId="113"/>
          <ac:spMkLst>
            <pc:docMk/>
            <pc:sldMk cId="3362539891" sldId="304"/>
            <ac:spMk id="2" creationId="{AA7C2CD8-D9F0-4AC7-9559-5CE7B4C0EB04}"/>
          </ac:spMkLst>
        </pc:spChg>
        <pc:spChg chg="mod">
          <ac:chgData name="Kathy Moczerniak" userId="482eff44a8730993" providerId="LiveId" clId="{1BF503F3-CA48-48BD-B628-05FE125B34EA}" dt="2020-06-27T06:38:21.391" v="265" actId="14100"/>
          <ac:spMkLst>
            <pc:docMk/>
            <pc:sldMk cId="3362539891" sldId="304"/>
            <ac:spMk id="3" creationId="{C8DAF555-D977-48A4-A6A0-413A899C2EDC}"/>
          </ac:spMkLst>
        </pc:spChg>
        <pc:spChg chg="mod">
          <ac:chgData name="Kathy Moczerniak" userId="482eff44a8730993" providerId="LiveId" clId="{1BF503F3-CA48-48BD-B628-05FE125B34EA}" dt="2020-06-21T05:36:36.472" v="26" actId="20578"/>
          <ac:spMkLst>
            <pc:docMk/>
            <pc:sldMk cId="3362539891" sldId="304"/>
            <ac:spMk id="8" creationId="{826AAC77-7AB0-499A-A7B1-A88359BC8EA7}"/>
          </ac:spMkLst>
        </pc:spChg>
      </pc:sldChg>
      <pc:sldChg chg="modSp add mod">
        <pc:chgData name="Kathy Moczerniak" userId="482eff44a8730993" providerId="LiveId" clId="{1BF503F3-CA48-48BD-B628-05FE125B34EA}" dt="2020-06-27T06:38:25.076" v="266" actId="14100"/>
        <pc:sldMkLst>
          <pc:docMk/>
          <pc:sldMk cId="358318531" sldId="305"/>
        </pc:sldMkLst>
        <pc:spChg chg="mod">
          <ac:chgData name="Kathy Moczerniak" userId="482eff44a8730993" providerId="LiveId" clId="{1BF503F3-CA48-48BD-B628-05FE125B34EA}" dt="2020-06-21T05:36:40.168" v="27" actId="113"/>
          <ac:spMkLst>
            <pc:docMk/>
            <pc:sldMk cId="358318531" sldId="305"/>
            <ac:spMk id="2" creationId="{869E3FE8-60B0-46DE-8161-33A710E5AB49}"/>
          </ac:spMkLst>
        </pc:spChg>
        <pc:spChg chg="mod">
          <ac:chgData name="Kathy Moczerniak" userId="482eff44a8730993" providerId="LiveId" clId="{1BF503F3-CA48-48BD-B628-05FE125B34EA}" dt="2020-06-27T06:38:25.076" v="266" actId="14100"/>
          <ac:spMkLst>
            <pc:docMk/>
            <pc:sldMk cId="358318531" sldId="305"/>
            <ac:spMk id="3" creationId="{280097D4-C72B-4C76-9AEA-CCD543A33469}"/>
          </ac:spMkLst>
        </pc:spChg>
        <pc:spChg chg="mod">
          <ac:chgData name="Kathy Moczerniak" userId="482eff44a8730993" providerId="LiveId" clId="{1BF503F3-CA48-48BD-B628-05FE125B34EA}" dt="2020-06-21T05:36:43.279" v="28" actId="20578"/>
          <ac:spMkLst>
            <pc:docMk/>
            <pc:sldMk cId="358318531" sldId="305"/>
            <ac:spMk id="8" creationId="{AF1CC347-F97A-44F4-B7AC-7867EC6B1F05}"/>
          </ac:spMkLst>
        </pc:spChg>
      </pc:sldChg>
      <pc:sldChg chg="modSp mod">
        <pc:chgData name="Kathy Moczerniak" userId="482eff44a8730993" providerId="LiveId" clId="{1BF503F3-CA48-48BD-B628-05FE125B34EA}" dt="2020-06-27T22:48:26.085" v="553" actId="6549"/>
        <pc:sldMkLst>
          <pc:docMk/>
          <pc:sldMk cId="2415176115" sldId="306"/>
        </pc:sldMkLst>
        <pc:spChg chg="mod">
          <ac:chgData name="Kathy Moczerniak" userId="482eff44a8730993" providerId="LiveId" clId="{1BF503F3-CA48-48BD-B628-05FE125B34EA}" dt="2020-06-27T22:48:26.085" v="553" actId="6549"/>
          <ac:spMkLst>
            <pc:docMk/>
            <pc:sldMk cId="2415176115" sldId="306"/>
            <ac:spMk id="3" creationId="{AA41CB3E-C6CC-40C3-B531-3FE44180623D}"/>
          </ac:spMkLst>
        </pc:spChg>
      </pc:sldChg>
      <pc:sldChg chg="modSp mod">
        <pc:chgData name="Kathy Moczerniak" userId="482eff44a8730993" providerId="LiveId" clId="{1BF503F3-CA48-48BD-B628-05FE125B34EA}" dt="2020-06-27T23:05:55.270" v="605" actId="6549"/>
        <pc:sldMkLst>
          <pc:docMk/>
          <pc:sldMk cId="1253318307" sldId="307"/>
        </pc:sldMkLst>
        <pc:spChg chg="mod">
          <ac:chgData name="Kathy Moczerniak" userId="482eff44a8730993" providerId="LiveId" clId="{1BF503F3-CA48-48BD-B628-05FE125B34EA}" dt="2020-06-27T06:28:12.963" v="141" actId="6549"/>
          <ac:spMkLst>
            <pc:docMk/>
            <pc:sldMk cId="1253318307" sldId="307"/>
            <ac:spMk id="2" creationId="{73684632-91D5-44CC-ABD2-9FB8AA81972B}"/>
          </ac:spMkLst>
        </pc:spChg>
        <pc:spChg chg="mod">
          <ac:chgData name="Kathy Moczerniak" userId="482eff44a8730993" providerId="LiveId" clId="{1BF503F3-CA48-48BD-B628-05FE125B34EA}" dt="2020-06-27T23:05:55.270" v="605" actId="6549"/>
          <ac:spMkLst>
            <pc:docMk/>
            <pc:sldMk cId="1253318307" sldId="307"/>
            <ac:spMk id="3" creationId="{C983A779-D99F-4199-B609-710867E75995}"/>
          </ac:spMkLst>
        </pc:spChg>
      </pc:sldChg>
      <pc:sldChg chg="modSp mod">
        <pc:chgData name="Kathy Moczerniak" userId="482eff44a8730993" providerId="LiveId" clId="{1BF503F3-CA48-48BD-B628-05FE125B34EA}" dt="2020-06-27T23:07:02.901" v="607" actId="1076"/>
        <pc:sldMkLst>
          <pc:docMk/>
          <pc:sldMk cId="2890405183" sldId="308"/>
        </pc:sldMkLst>
        <pc:spChg chg="mod">
          <ac:chgData name="Kathy Moczerniak" userId="482eff44a8730993" providerId="LiveId" clId="{1BF503F3-CA48-48BD-B628-05FE125B34EA}" dt="2020-06-27T06:28:27.110" v="143" actId="20577"/>
          <ac:spMkLst>
            <pc:docMk/>
            <pc:sldMk cId="2890405183" sldId="308"/>
            <ac:spMk id="2" creationId="{BE88A126-3D2E-4132-8D73-A7E9FDFD9033}"/>
          </ac:spMkLst>
        </pc:spChg>
        <pc:spChg chg="mod">
          <ac:chgData name="Kathy Moczerniak" userId="482eff44a8730993" providerId="LiveId" clId="{1BF503F3-CA48-48BD-B628-05FE125B34EA}" dt="2020-06-27T23:07:02.901" v="607" actId="1076"/>
          <ac:spMkLst>
            <pc:docMk/>
            <pc:sldMk cId="2890405183" sldId="308"/>
            <ac:spMk id="3" creationId="{0CC5EA34-DA7D-4D1B-BB60-9367A5C769F9}"/>
          </ac:spMkLst>
        </pc:spChg>
      </pc:sldChg>
      <pc:sldChg chg="modSp mod">
        <pc:chgData name="Kathy Moczerniak" userId="482eff44a8730993" providerId="LiveId" clId="{1BF503F3-CA48-48BD-B628-05FE125B34EA}" dt="2020-06-27T23:08:04.678" v="618" actId="20577"/>
        <pc:sldMkLst>
          <pc:docMk/>
          <pc:sldMk cId="728535430" sldId="309"/>
        </pc:sldMkLst>
        <pc:spChg chg="mod">
          <ac:chgData name="Kathy Moczerniak" userId="482eff44a8730993" providerId="LiveId" clId="{1BF503F3-CA48-48BD-B628-05FE125B34EA}" dt="2020-06-27T06:28:51.622" v="146" actId="20577"/>
          <ac:spMkLst>
            <pc:docMk/>
            <pc:sldMk cId="728535430" sldId="309"/>
            <ac:spMk id="2" creationId="{136FB4A5-A229-4372-9E12-77A36099AD64}"/>
          </ac:spMkLst>
        </pc:spChg>
        <pc:spChg chg="mod">
          <ac:chgData name="Kathy Moczerniak" userId="482eff44a8730993" providerId="LiveId" clId="{1BF503F3-CA48-48BD-B628-05FE125B34EA}" dt="2020-06-27T23:08:04.678" v="618" actId="20577"/>
          <ac:spMkLst>
            <pc:docMk/>
            <pc:sldMk cId="728535430" sldId="309"/>
            <ac:spMk id="3" creationId="{D28FD9DB-67E1-4538-948F-C5D4CDC35F24}"/>
          </ac:spMkLst>
        </pc:spChg>
      </pc:sldChg>
      <pc:sldChg chg="modSp mod">
        <pc:chgData name="Kathy Moczerniak" userId="482eff44a8730993" providerId="LiveId" clId="{1BF503F3-CA48-48BD-B628-05FE125B34EA}" dt="2020-06-27T23:10:08.105" v="620" actId="20577"/>
        <pc:sldMkLst>
          <pc:docMk/>
          <pc:sldMk cId="1843482641" sldId="310"/>
        </pc:sldMkLst>
        <pc:spChg chg="mod">
          <ac:chgData name="Kathy Moczerniak" userId="482eff44a8730993" providerId="LiveId" clId="{1BF503F3-CA48-48BD-B628-05FE125B34EA}" dt="2020-06-27T06:29:11.651" v="156" actId="6549"/>
          <ac:spMkLst>
            <pc:docMk/>
            <pc:sldMk cId="1843482641" sldId="310"/>
            <ac:spMk id="2" creationId="{DC627AA7-8E83-477A-82D3-897877BDE46E}"/>
          </ac:spMkLst>
        </pc:spChg>
        <pc:spChg chg="mod">
          <ac:chgData name="Kathy Moczerniak" userId="482eff44a8730993" providerId="LiveId" clId="{1BF503F3-CA48-48BD-B628-05FE125B34EA}" dt="2020-06-27T23:10:08.105" v="620" actId="20577"/>
          <ac:spMkLst>
            <pc:docMk/>
            <pc:sldMk cId="1843482641" sldId="310"/>
            <ac:spMk id="3" creationId="{8184EFAB-1E24-4C64-B183-6D2063D47CBF}"/>
          </ac:spMkLst>
        </pc:spChg>
      </pc:sldChg>
      <pc:sldChg chg="modSp mod">
        <pc:chgData name="Kathy Moczerniak" userId="482eff44a8730993" providerId="LiveId" clId="{1BF503F3-CA48-48BD-B628-05FE125B34EA}" dt="2020-06-27T23:31:20.961" v="722" actId="20577"/>
        <pc:sldMkLst>
          <pc:docMk/>
          <pc:sldMk cId="3872064179" sldId="311"/>
        </pc:sldMkLst>
        <pc:spChg chg="mod">
          <ac:chgData name="Kathy Moczerniak" userId="482eff44a8730993" providerId="LiveId" clId="{1BF503F3-CA48-48BD-B628-05FE125B34EA}" dt="2020-06-21T05:39:35.354" v="52"/>
          <ac:spMkLst>
            <pc:docMk/>
            <pc:sldMk cId="3872064179" sldId="311"/>
            <ac:spMk id="2" creationId="{19A95232-DC82-4C59-8FA2-CBF333E792AA}"/>
          </ac:spMkLst>
        </pc:spChg>
        <pc:spChg chg="mod">
          <ac:chgData name="Kathy Moczerniak" userId="482eff44a8730993" providerId="LiveId" clId="{1BF503F3-CA48-48BD-B628-05FE125B34EA}" dt="2020-06-27T23:31:20.961" v="722" actId="20577"/>
          <ac:spMkLst>
            <pc:docMk/>
            <pc:sldMk cId="3872064179" sldId="311"/>
            <ac:spMk id="3" creationId="{B6DA41AD-FA4F-4EB4-B2A0-6C4F4DCEAB6C}"/>
          </ac:spMkLst>
        </pc:spChg>
      </pc:sldChg>
      <pc:sldChg chg="modSp">
        <pc:chgData name="Kathy Moczerniak" userId="482eff44a8730993" providerId="LiveId" clId="{1BF503F3-CA48-48BD-B628-05FE125B34EA}" dt="2020-06-27T06:33:35.078" v="226"/>
        <pc:sldMkLst>
          <pc:docMk/>
          <pc:sldMk cId="764787591" sldId="312"/>
        </pc:sldMkLst>
        <pc:spChg chg="mod">
          <ac:chgData name="Kathy Moczerniak" userId="482eff44a8730993" providerId="LiveId" clId="{1BF503F3-CA48-48BD-B628-05FE125B34EA}" dt="2020-06-21T05:39:35.354" v="52"/>
          <ac:spMkLst>
            <pc:docMk/>
            <pc:sldMk cId="764787591" sldId="312"/>
            <ac:spMk id="2" creationId="{960939C4-EE17-492C-9EA4-899B243CECBE}"/>
          </ac:spMkLst>
        </pc:spChg>
        <pc:spChg chg="mod">
          <ac:chgData name="Kathy Moczerniak" userId="482eff44a8730993" providerId="LiveId" clId="{1BF503F3-CA48-48BD-B628-05FE125B34EA}" dt="2020-06-27T06:33:35.078" v="226"/>
          <ac:spMkLst>
            <pc:docMk/>
            <pc:sldMk cId="764787591" sldId="312"/>
            <ac:spMk id="3" creationId="{84FE5E4D-6C45-48AA-818C-17BCC2924430}"/>
          </ac:spMkLst>
        </pc:spChg>
      </pc:sldChg>
      <pc:sldChg chg="modSp mod">
        <pc:chgData name="Kathy Moczerniak" userId="482eff44a8730993" providerId="LiveId" clId="{1BF503F3-CA48-48BD-B628-05FE125B34EA}" dt="2020-06-27T23:32:15.833" v="723" actId="20577"/>
        <pc:sldMkLst>
          <pc:docMk/>
          <pc:sldMk cId="3145722794" sldId="313"/>
        </pc:sldMkLst>
        <pc:spChg chg="mod">
          <ac:chgData name="Kathy Moczerniak" userId="482eff44a8730993" providerId="LiveId" clId="{1BF503F3-CA48-48BD-B628-05FE125B34EA}" dt="2020-06-21T05:39:35.354" v="52"/>
          <ac:spMkLst>
            <pc:docMk/>
            <pc:sldMk cId="3145722794" sldId="313"/>
            <ac:spMk id="2" creationId="{7DCC5A76-1039-415C-AACA-676FE47557EA}"/>
          </ac:spMkLst>
        </pc:spChg>
        <pc:spChg chg="mod">
          <ac:chgData name="Kathy Moczerniak" userId="482eff44a8730993" providerId="LiveId" clId="{1BF503F3-CA48-48BD-B628-05FE125B34EA}" dt="2020-06-27T23:32:15.833" v="723" actId="20577"/>
          <ac:spMkLst>
            <pc:docMk/>
            <pc:sldMk cId="3145722794" sldId="313"/>
            <ac:spMk id="3" creationId="{4323221B-EA78-4FF0-BF27-658D4CDB3A76}"/>
          </ac:spMkLst>
        </pc:spChg>
      </pc:sldChg>
      <pc:sldChg chg="modSp mod">
        <pc:chgData name="Kathy Moczerniak" userId="482eff44a8730993" providerId="LiveId" clId="{1BF503F3-CA48-48BD-B628-05FE125B34EA}" dt="2020-06-27T23:34:11.523" v="733" actId="20577"/>
        <pc:sldMkLst>
          <pc:docMk/>
          <pc:sldMk cId="1777996117" sldId="314"/>
        </pc:sldMkLst>
        <pc:spChg chg="mod">
          <ac:chgData name="Kathy Moczerniak" userId="482eff44a8730993" providerId="LiveId" clId="{1BF503F3-CA48-48BD-B628-05FE125B34EA}" dt="2020-06-21T05:39:35.354" v="52"/>
          <ac:spMkLst>
            <pc:docMk/>
            <pc:sldMk cId="1777996117" sldId="314"/>
            <ac:spMk id="2" creationId="{0C20C0A1-B026-4D79-AD38-784FFA620915}"/>
          </ac:spMkLst>
        </pc:spChg>
        <pc:spChg chg="mod">
          <ac:chgData name="Kathy Moczerniak" userId="482eff44a8730993" providerId="LiveId" clId="{1BF503F3-CA48-48BD-B628-05FE125B34EA}" dt="2020-06-27T23:34:11.523" v="733" actId="20577"/>
          <ac:spMkLst>
            <pc:docMk/>
            <pc:sldMk cId="1777996117" sldId="314"/>
            <ac:spMk id="3" creationId="{D07989F0-517F-417B-8E30-BC04668BA3B7}"/>
          </ac:spMkLst>
        </pc:spChg>
      </pc:sldChg>
      <pc:sldChg chg="modSp mod">
        <pc:chgData name="Kathy Moczerniak" userId="482eff44a8730993" providerId="LiveId" clId="{1BF503F3-CA48-48BD-B628-05FE125B34EA}" dt="2020-06-27T23:35:55.472" v="739" actId="20577"/>
        <pc:sldMkLst>
          <pc:docMk/>
          <pc:sldMk cId="3220243783" sldId="315"/>
        </pc:sldMkLst>
        <pc:spChg chg="mod">
          <ac:chgData name="Kathy Moczerniak" userId="482eff44a8730993" providerId="LiveId" clId="{1BF503F3-CA48-48BD-B628-05FE125B34EA}" dt="2020-06-27T23:35:55.472" v="739" actId="20577"/>
          <ac:spMkLst>
            <pc:docMk/>
            <pc:sldMk cId="3220243783" sldId="315"/>
            <ac:spMk id="3" creationId="{A48D7CD8-0D03-4B11-9B2E-4BD71C4EBB96}"/>
          </ac:spMkLst>
        </pc:spChg>
      </pc:sldChg>
      <pc:sldChg chg="modSp mod">
        <pc:chgData name="Kathy Moczerniak" userId="482eff44a8730993" providerId="LiveId" clId="{1BF503F3-CA48-48BD-B628-05FE125B34EA}" dt="2020-06-27T23:38:53.959" v="742" actId="20577"/>
        <pc:sldMkLst>
          <pc:docMk/>
          <pc:sldMk cId="1595368040" sldId="316"/>
        </pc:sldMkLst>
        <pc:spChg chg="mod">
          <ac:chgData name="Kathy Moczerniak" userId="482eff44a8730993" providerId="LiveId" clId="{1BF503F3-CA48-48BD-B628-05FE125B34EA}" dt="2020-06-21T05:39:35.354" v="52"/>
          <ac:spMkLst>
            <pc:docMk/>
            <pc:sldMk cId="1595368040" sldId="316"/>
            <ac:spMk id="2" creationId="{DEE3B7AB-68D6-4E5E-B152-FD8F7FC0472E}"/>
          </ac:spMkLst>
        </pc:spChg>
        <pc:spChg chg="mod">
          <ac:chgData name="Kathy Moczerniak" userId="482eff44a8730993" providerId="LiveId" clId="{1BF503F3-CA48-48BD-B628-05FE125B34EA}" dt="2020-06-27T23:38:53.959" v="742" actId="20577"/>
          <ac:spMkLst>
            <pc:docMk/>
            <pc:sldMk cId="1595368040" sldId="316"/>
            <ac:spMk id="3" creationId="{C3706303-1803-4DE3-B56C-97F54B97EFAC}"/>
          </ac:spMkLst>
        </pc:spChg>
      </pc:sldChg>
      <pc:sldChg chg="modSp mod">
        <pc:chgData name="Kathy Moczerniak" userId="482eff44a8730993" providerId="LiveId" clId="{1BF503F3-CA48-48BD-B628-05FE125B34EA}" dt="2020-06-27T23:39:24.033" v="750" actId="20577"/>
        <pc:sldMkLst>
          <pc:docMk/>
          <pc:sldMk cId="722924459" sldId="317"/>
        </pc:sldMkLst>
        <pc:spChg chg="mod">
          <ac:chgData name="Kathy Moczerniak" userId="482eff44a8730993" providerId="LiveId" clId="{1BF503F3-CA48-48BD-B628-05FE125B34EA}" dt="2020-06-21T05:39:35.354" v="52"/>
          <ac:spMkLst>
            <pc:docMk/>
            <pc:sldMk cId="722924459" sldId="317"/>
            <ac:spMk id="2" creationId="{33F12285-94B0-4BF9-BB1D-0ADB66A93550}"/>
          </ac:spMkLst>
        </pc:spChg>
        <pc:spChg chg="mod">
          <ac:chgData name="Kathy Moczerniak" userId="482eff44a8730993" providerId="LiveId" clId="{1BF503F3-CA48-48BD-B628-05FE125B34EA}" dt="2020-06-27T23:39:24.033" v="750" actId="20577"/>
          <ac:spMkLst>
            <pc:docMk/>
            <pc:sldMk cId="722924459" sldId="317"/>
            <ac:spMk id="3" creationId="{F5DFCA0E-6B7F-4C45-B64B-DB2D63528550}"/>
          </ac:spMkLst>
        </pc:spChg>
      </pc:sldChg>
      <pc:sldChg chg="modSp mod">
        <pc:chgData name="Kathy Moczerniak" userId="482eff44a8730993" providerId="LiveId" clId="{1BF503F3-CA48-48BD-B628-05FE125B34EA}" dt="2020-06-27T23:41:28.759" v="752" actId="20577"/>
        <pc:sldMkLst>
          <pc:docMk/>
          <pc:sldMk cId="897890699" sldId="318"/>
        </pc:sldMkLst>
        <pc:spChg chg="mod">
          <ac:chgData name="Kathy Moczerniak" userId="482eff44a8730993" providerId="LiveId" clId="{1BF503F3-CA48-48BD-B628-05FE125B34EA}" dt="2020-06-21T05:39:35.354" v="52"/>
          <ac:spMkLst>
            <pc:docMk/>
            <pc:sldMk cId="897890699" sldId="318"/>
            <ac:spMk id="2" creationId="{E9188279-DAB5-47E8-826B-57DFFC8E87AA}"/>
          </ac:spMkLst>
        </pc:spChg>
        <pc:spChg chg="mod">
          <ac:chgData name="Kathy Moczerniak" userId="482eff44a8730993" providerId="LiveId" clId="{1BF503F3-CA48-48BD-B628-05FE125B34EA}" dt="2020-06-27T23:41:28.759" v="752" actId="20577"/>
          <ac:spMkLst>
            <pc:docMk/>
            <pc:sldMk cId="897890699" sldId="318"/>
            <ac:spMk id="3" creationId="{A633CF61-047E-4FB2-B8B1-70B8E1D38847}"/>
          </ac:spMkLst>
        </pc:spChg>
      </pc:sldChg>
      <pc:sldChg chg="modSp mod">
        <pc:chgData name="Kathy Moczerniak" userId="482eff44a8730993" providerId="LiveId" clId="{1BF503F3-CA48-48BD-B628-05FE125B34EA}" dt="2020-06-27T23:42:43.878" v="754" actId="20577"/>
        <pc:sldMkLst>
          <pc:docMk/>
          <pc:sldMk cId="2550946472" sldId="319"/>
        </pc:sldMkLst>
        <pc:spChg chg="mod">
          <ac:chgData name="Kathy Moczerniak" userId="482eff44a8730993" providerId="LiveId" clId="{1BF503F3-CA48-48BD-B628-05FE125B34EA}" dt="2020-06-21T05:39:35.354" v="52"/>
          <ac:spMkLst>
            <pc:docMk/>
            <pc:sldMk cId="2550946472" sldId="319"/>
            <ac:spMk id="2" creationId="{E3629FF4-81A5-4023-B802-4D95E4540C4B}"/>
          </ac:spMkLst>
        </pc:spChg>
        <pc:spChg chg="mod">
          <ac:chgData name="Kathy Moczerniak" userId="482eff44a8730993" providerId="LiveId" clId="{1BF503F3-CA48-48BD-B628-05FE125B34EA}" dt="2020-06-27T23:42:43.878" v="754" actId="20577"/>
          <ac:spMkLst>
            <pc:docMk/>
            <pc:sldMk cId="2550946472" sldId="319"/>
            <ac:spMk id="3" creationId="{3571552C-C73E-46EF-9BF1-6DC98B818832}"/>
          </ac:spMkLst>
        </pc:spChg>
      </pc:sldChg>
      <pc:sldChg chg="modSp mod">
        <pc:chgData name="Kathy Moczerniak" userId="482eff44a8730993" providerId="LiveId" clId="{1BF503F3-CA48-48BD-B628-05FE125B34EA}" dt="2020-06-27T23:43:38.115" v="756" actId="20577"/>
        <pc:sldMkLst>
          <pc:docMk/>
          <pc:sldMk cId="3583518661" sldId="320"/>
        </pc:sldMkLst>
        <pc:spChg chg="mod">
          <ac:chgData name="Kathy Moczerniak" userId="482eff44a8730993" providerId="LiveId" clId="{1BF503F3-CA48-48BD-B628-05FE125B34EA}" dt="2020-06-21T05:39:35.354" v="52"/>
          <ac:spMkLst>
            <pc:docMk/>
            <pc:sldMk cId="3583518661" sldId="320"/>
            <ac:spMk id="2" creationId="{1D7C79C0-B71E-42E0-B628-39B4384AC802}"/>
          </ac:spMkLst>
        </pc:spChg>
        <pc:spChg chg="mod">
          <ac:chgData name="Kathy Moczerniak" userId="482eff44a8730993" providerId="LiveId" clId="{1BF503F3-CA48-48BD-B628-05FE125B34EA}" dt="2020-06-27T23:43:38.115" v="756" actId="20577"/>
          <ac:spMkLst>
            <pc:docMk/>
            <pc:sldMk cId="3583518661" sldId="320"/>
            <ac:spMk id="3" creationId="{12A9E947-8C23-4DA6-9177-7530027195E0}"/>
          </ac:spMkLst>
        </pc:spChg>
      </pc:sldChg>
      <pc:sldChg chg="modSp mod">
        <pc:chgData name="Kathy Moczerniak" userId="482eff44a8730993" providerId="LiveId" clId="{1BF503F3-CA48-48BD-B628-05FE125B34EA}" dt="2020-06-27T23:45:23.891" v="766" actId="20577"/>
        <pc:sldMkLst>
          <pc:docMk/>
          <pc:sldMk cId="500376998" sldId="321"/>
        </pc:sldMkLst>
        <pc:spChg chg="mod">
          <ac:chgData name="Kathy Moczerniak" userId="482eff44a8730993" providerId="LiveId" clId="{1BF503F3-CA48-48BD-B628-05FE125B34EA}" dt="2020-06-21T05:39:35.354" v="52"/>
          <ac:spMkLst>
            <pc:docMk/>
            <pc:sldMk cId="500376998" sldId="321"/>
            <ac:spMk id="2" creationId="{2D8D45DA-38B2-4A23-AD21-5355ADFE43E3}"/>
          </ac:spMkLst>
        </pc:spChg>
        <pc:spChg chg="mod">
          <ac:chgData name="Kathy Moczerniak" userId="482eff44a8730993" providerId="LiveId" clId="{1BF503F3-CA48-48BD-B628-05FE125B34EA}" dt="2020-06-27T23:45:23.891" v="766" actId="20577"/>
          <ac:spMkLst>
            <pc:docMk/>
            <pc:sldMk cId="500376998" sldId="321"/>
            <ac:spMk id="3" creationId="{F1ABF6FC-2237-464A-9846-058CE7415662}"/>
          </ac:spMkLst>
        </pc:spChg>
      </pc:sldChg>
      <pc:sldChg chg="modSp mod">
        <pc:chgData name="Kathy Moczerniak" userId="482eff44a8730993" providerId="LiveId" clId="{1BF503F3-CA48-48BD-B628-05FE125B34EA}" dt="2020-06-27T23:45:52.042" v="770" actId="20577"/>
        <pc:sldMkLst>
          <pc:docMk/>
          <pc:sldMk cId="1228939798" sldId="322"/>
        </pc:sldMkLst>
        <pc:spChg chg="mod">
          <ac:chgData name="Kathy Moczerniak" userId="482eff44a8730993" providerId="LiveId" clId="{1BF503F3-CA48-48BD-B628-05FE125B34EA}" dt="2020-06-21T05:39:35.354" v="52"/>
          <ac:spMkLst>
            <pc:docMk/>
            <pc:sldMk cId="1228939798" sldId="322"/>
            <ac:spMk id="2" creationId="{2E56671C-ECB9-4BD4-ACE2-FBF03A2EA670}"/>
          </ac:spMkLst>
        </pc:spChg>
        <pc:spChg chg="mod">
          <ac:chgData name="Kathy Moczerniak" userId="482eff44a8730993" providerId="LiveId" clId="{1BF503F3-CA48-48BD-B628-05FE125B34EA}" dt="2020-06-27T23:45:52.042" v="770" actId="20577"/>
          <ac:spMkLst>
            <pc:docMk/>
            <pc:sldMk cId="1228939798" sldId="322"/>
            <ac:spMk id="3" creationId="{E81C85BD-E99E-4518-91D7-3ECD71520B2A}"/>
          </ac:spMkLst>
        </pc:spChg>
      </pc:sldChg>
      <pc:sldChg chg="modSp mod">
        <pc:chgData name="Kathy Moczerniak" userId="482eff44a8730993" providerId="LiveId" clId="{1BF503F3-CA48-48BD-B628-05FE125B34EA}" dt="2020-06-27T23:47:53.448" v="774" actId="20577"/>
        <pc:sldMkLst>
          <pc:docMk/>
          <pc:sldMk cId="4220835835" sldId="323"/>
        </pc:sldMkLst>
        <pc:spChg chg="mod">
          <ac:chgData name="Kathy Moczerniak" userId="482eff44a8730993" providerId="LiveId" clId="{1BF503F3-CA48-48BD-B628-05FE125B34EA}" dt="2020-06-21T05:39:35.354" v="52"/>
          <ac:spMkLst>
            <pc:docMk/>
            <pc:sldMk cId="4220835835" sldId="323"/>
            <ac:spMk id="2" creationId="{0D850677-83EE-4E9B-B8FC-D259B537BB0A}"/>
          </ac:spMkLst>
        </pc:spChg>
        <pc:spChg chg="mod">
          <ac:chgData name="Kathy Moczerniak" userId="482eff44a8730993" providerId="LiveId" clId="{1BF503F3-CA48-48BD-B628-05FE125B34EA}" dt="2020-06-27T23:47:53.448" v="774" actId="20577"/>
          <ac:spMkLst>
            <pc:docMk/>
            <pc:sldMk cId="4220835835" sldId="323"/>
            <ac:spMk id="3" creationId="{5522AF5D-C489-47B9-8AC6-0F4796DD693E}"/>
          </ac:spMkLst>
        </pc:spChg>
      </pc:sldChg>
      <pc:sldChg chg="modSp mod">
        <pc:chgData name="Kathy Moczerniak" userId="482eff44a8730993" providerId="LiveId" clId="{1BF503F3-CA48-48BD-B628-05FE125B34EA}" dt="2020-06-28T00:00:33.747" v="806" actId="20577"/>
        <pc:sldMkLst>
          <pc:docMk/>
          <pc:sldMk cId="2453542157" sldId="324"/>
        </pc:sldMkLst>
        <pc:spChg chg="mod">
          <ac:chgData name="Kathy Moczerniak" userId="482eff44a8730993" providerId="LiveId" clId="{1BF503F3-CA48-48BD-B628-05FE125B34EA}" dt="2020-06-28T00:00:33.747" v="806" actId="20577"/>
          <ac:spMkLst>
            <pc:docMk/>
            <pc:sldMk cId="2453542157" sldId="324"/>
            <ac:spMk id="3" creationId="{D4E887C0-B7FA-4083-8FE0-82E065BF723E}"/>
          </ac:spMkLst>
        </pc:spChg>
      </pc:sldChg>
      <pc:sldChg chg="modSp mod">
        <pc:chgData name="Kathy Moczerniak" userId="482eff44a8730993" providerId="LiveId" clId="{1BF503F3-CA48-48BD-B628-05FE125B34EA}" dt="2020-06-28T00:01:38.683" v="809" actId="20577"/>
        <pc:sldMkLst>
          <pc:docMk/>
          <pc:sldMk cId="3582543734" sldId="325"/>
        </pc:sldMkLst>
        <pc:spChg chg="mod">
          <ac:chgData name="Kathy Moczerniak" userId="482eff44a8730993" providerId="LiveId" clId="{1BF503F3-CA48-48BD-B628-05FE125B34EA}" dt="2020-06-21T05:39:35.354" v="52"/>
          <ac:spMkLst>
            <pc:docMk/>
            <pc:sldMk cId="3582543734" sldId="325"/>
            <ac:spMk id="2" creationId="{48971348-9686-4DEA-B5B0-FC0FCC87DBAD}"/>
          </ac:spMkLst>
        </pc:spChg>
        <pc:spChg chg="mod">
          <ac:chgData name="Kathy Moczerniak" userId="482eff44a8730993" providerId="LiveId" clId="{1BF503F3-CA48-48BD-B628-05FE125B34EA}" dt="2020-06-28T00:01:38.683" v="809" actId="20577"/>
          <ac:spMkLst>
            <pc:docMk/>
            <pc:sldMk cId="3582543734" sldId="325"/>
            <ac:spMk id="3" creationId="{76B816F4-416F-41FE-B132-1402E7FE3239}"/>
          </ac:spMkLst>
        </pc:spChg>
      </pc:sldChg>
      <pc:sldChg chg="modSp mod">
        <pc:chgData name="Kathy Moczerniak" userId="482eff44a8730993" providerId="LiveId" clId="{1BF503F3-CA48-48BD-B628-05FE125B34EA}" dt="2020-06-28T00:05:15.611" v="825" actId="20577"/>
        <pc:sldMkLst>
          <pc:docMk/>
          <pc:sldMk cId="3036829067" sldId="327"/>
        </pc:sldMkLst>
        <pc:spChg chg="mod">
          <ac:chgData name="Kathy Moczerniak" userId="482eff44a8730993" providerId="LiveId" clId="{1BF503F3-CA48-48BD-B628-05FE125B34EA}" dt="2020-06-28T00:05:15.611" v="825" actId="20577"/>
          <ac:spMkLst>
            <pc:docMk/>
            <pc:sldMk cId="3036829067" sldId="327"/>
            <ac:spMk id="3" creationId="{D2C8CFAD-6969-471D-9498-52C01EF40EA2}"/>
          </ac:spMkLst>
        </pc:spChg>
      </pc:sldChg>
      <pc:sldChg chg="modSp add mod">
        <pc:chgData name="Kathy Moczerniak" userId="482eff44a8730993" providerId="LiveId" clId="{1BF503F3-CA48-48BD-B628-05FE125B34EA}" dt="2020-06-27T06:38:41.761" v="270" actId="14100"/>
        <pc:sldMkLst>
          <pc:docMk/>
          <pc:sldMk cId="2120233116" sldId="336"/>
        </pc:sldMkLst>
        <pc:spChg chg="mod">
          <ac:chgData name="Kathy Moczerniak" userId="482eff44a8730993" providerId="LiveId" clId="{1BF503F3-CA48-48BD-B628-05FE125B34EA}" dt="2020-06-21T05:37:25.878" v="33" actId="113"/>
          <ac:spMkLst>
            <pc:docMk/>
            <pc:sldMk cId="2120233116" sldId="336"/>
            <ac:spMk id="2" creationId="{326F4B35-C287-4642-ABFB-C7EB693189D1}"/>
          </ac:spMkLst>
        </pc:spChg>
        <pc:spChg chg="mod">
          <ac:chgData name="Kathy Moczerniak" userId="482eff44a8730993" providerId="LiveId" clId="{1BF503F3-CA48-48BD-B628-05FE125B34EA}" dt="2020-06-27T06:38:41.761" v="270" actId="14100"/>
          <ac:spMkLst>
            <pc:docMk/>
            <pc:sldMk cId="2120233116" sldId="336"/>
            <ac:spMk id="3" creationId="{DF35FB6F-753A-422C-93F3-CA47972F1296}"/>
          </ac:spMkLst>
        </pc:spChg>
        <pc:spChg chg="mod">
          <ac:chgData name="Kathy Moczerniak" userId="482eff44a8730993" providerId="LiveId" clId="{1BF503F3-CA48-48BD-B628-05FE125B34EA}" dt="2020-06-21T05:37:31.931" v="34" actId="20578"/>
          <ac:spMkLst>
            <pc:docMk/>
            <pc:sldMk cId="2120233116" sldId="336"/>
            <ac:spMk id="8" creationId="{A38A49D2-74B0-4DF8-ABDC-6B4B50AD89DA}"/>
          </ac:spMkLst>
        </pc:spChg>
      </pc:sldChg>
      <pc:sldChg chg="modSp add mod">
        <pc:chgData name="Kathy Moczerniak" userId="482eff44a8730993" providerId="LiveId" clId="{1BF503F3-CA48-48BD-B628-05FE125B34EA}" dt="2020-06-27T06:38:45.342" v="271" actId="14100"/>
        <pc:sldMkLst>
          <pc:docMk/>
          <pc:sldMk cId="3132778765" sldId="337"/>
        </pc:sldMkLst>
        <pc:spChg chg="mod">
          <ac:chgData name="Kathy Moczerniak" userId="482eff44a8730993" providerId="LiveId" clId="{1BF503F3-CA48-48BD-B628-05FE125B34EA}" dt="2020-06-21T05:37:38.780" v="36" actId="113"/>
          <ac:spMkLst>
            <pc:docMk/>
            <pc:sldMk cId="3132778765" sldId="337"/>
            <ac:spMk id="2" creationId="{5AABC75F-776F-46CE-88F2-A8961B6360A5}"/>
          </ac:spMkLst>
        </pc:spChg>
        <pc:spChg chg="mod">
          <ac:chgData name="Kathy Moczerniak" userId="482eff44a8730993" providerId="LiveId" clId="{1BF503F3-CA48-48BD-B628-05FE125B34EA}" dt="2020-06-27T06:38:45.342" v="271" actId="14100"/>
          <ac:spMkLst>
            <pc:docMk/>
            <pc:sldMk cId="3132778765" sldId="337"/>
            <ac:spMk id="3" creationId="{2D7BC189-4B7C-46F5-997A-A1560DECC24D}"/>
          </ac:spMkLst>
        </pc:spChg>
        <pc:spChg chg="mod">
          <ac:chgData name="Kathy Moczerniak" userId="482eff44a8730993" providerId="LiveId" clId="{1BF503F3-CA48-48BD-B628-05FE125B34EA}" dt="2020-06-21T05:37:44.457" v="37" actId="20578"/>
          <ac:spMkLst>
            <pc:docMk/>
            <pc:sldMk cId="3132778765" sldId="337"/>
            <ac:spMk id="8" creationId="{1795D5B4-722E-43C3-A3E0-96A3385D250F}"/>
          </ac:spMkLst>
        </pc:spChg>
      </pc:sldChg>
      <pc:sldChg chg="modSp add mod">
        <pc:chgData name="Kathy Moczerniak" userId="482eff44a8730993" providerId="LiveId" clId="{1BF503F3-CA48-48BD-B628-05FE125B34EA}" dt="2020-06-27T06:38:48.578" v="272" actId="14100"/>
        <pc:sldMkLst>
          <pc:docMk/>
          <pc:sldMk cId="243520780" sldId="338"/>
        </pc:sldMkLst>
        <pc:spChg chg="mod">
          <ac:chgData name="Kathy Moczerniak" userId="482eff44a8730993" providerId="LiveId" clId="{1BF503F3-CA48-48BD-B628-05FE125B34EA}" dt="2020-06-21T05:37:50.125" v="39" actId="113"/>
          <ac:spMkLst>
            <pc:docMk/>
            <pc:sldMk cId="243520780" sldId="338"/>
            <ac:spMk id="2" creationId="{85194F31-9C50-4B0D-827F-E33133549E20}"/>
          </ac:spMkLst>
        </pc:spChg>
        <pc:spChg chg="mod">
          <ac:chgData name="Kathy Moczerniak" userId="482eff44a8730993" providerId="LiveId" clId="{1BF503F3-CA48-48BD-B628-05FE125B34EA}" dt="2020-06-27T06:38:48.578" v="272" actId="14100"/>
          <ac:spMkLst>
            <pc:docMk/>
            <pc:sldMk cId="243520780" sldId="338"/>
            <ac:spMk id="3" creationId="{5CC1FD4D-AFD6-441A-B171-386EFCA196E2}"/>
          </ac:spMkLst>
        </pc:spChg>
        <pc:spChg chg="mod">
          <ac:chgData name="Kathy Moczerniak" userId="482eff44a8730993" providerId="LiveId" clId="{1BF503F3-CA48-48BD-B628-05FE125B34EA}" dt="2020-06-21T05:37:53.537" v="40" actId="20578"/>
          <ac:spMkLst>
            <pc:docMk/>
            <pc:sldMk cId="243520780" sldId="338"/>
            <ac:spMk id="8" creationId="{B42BB4DC-1E5A-4F2C-8AB0-11EEA8EFCFD0}"/>
          </ac:spMkLst>
        </pc:spChg>
      </pc:sldChg>
      <pc:sldChg chg="modSp add mod">
        <pc:chgData name="Kathy Moczerniak" userId="482eff44a8730993" providerId="LiveId" clId="{1BF503F3-CA48-48BD-B628-05FE125B34EA}" dt="2020-06-27T06:38:52.342" v="273" actId="14100"/>
        <pc:sldMkLst>
          <pc:docMk/>
          <pc:sldMk cId="2157813051" sldId="339"/>
        </pc:sldMkLst>
        <pc:spChg chg="mod">
          <ac:chgData name="Kathy Moczerniak" userId="482eff44a8730993" providerId="LiveId" clId="{1BF503F3-CA48-48BD-B628-05FE125B34EA}" dt="2020-06-21T05:37:56.927" v="41" actId="113"/>
          <ac:spMkLst>
            <pc:docMk/>
            <pc:sldMk cId="2157813051" sldId="339"/>
            <ac:spMk id="2" creationId="{F43718F6-825D-4271-8F72-C711119EDF6B}"/>
          </ac:spMkLst>
        </pc:spChg>
        <pc:spChg chg="mod">
          <ac:chgData name="Kathy Moczerniak" userId="482eff44a8730993" providerId="LiveId" clId="{1BF503F3-CA48-48BD-B628-05FE125B34EA}" dt="2020-06-27T06:38:52.342" v="273" actId="14100"/>
          <ac:spMkLst>
            <pc:docMk/>
            <pc:sldMk cId="2157813051" sldId="339"/>
            <ac:spMk id="3" creationId="{56D6A1F5-EB1A-4BDB-B9F9-4220687170BE}"/>
          </ac:spMkLst>
        </pc:spChg>
        <pc:spChg chg="mod">
          <ac:chgData name="Kathy Moczerniak" userId="482eff44a8730993" providerId="LiveId" clId="{1BF503F3-CA48-48BD-B628-05FE125B34EA}" dt="2020-06-21T05:37:59.783" v="42" actId="20578"/>
          <ac:spMkLst>
            <pc:docMk/>
            <pc:sldMk cId="2157813051" sldId="339"/>
            <ac:spMk id="8" creationId="{BC3366EA-3CA7-4BBC-8DEE-2B712BE00C66}"/>
          </ac:spMkLst>
        </pc:spChg>
      </pc:sldChg>
      <pc:sldChg chg="modSp add mod">
        <pc:chgData name="Kathy Moczerniak" userId="482eff44a8730993" providerId="LiveId" clId="{1BF503F3-CA48-48BD-B628-05FE125B34EA}" dt="2020-06-27T06:39:22.034" v="281" actId="1076"/>
        <pc:sldMkLst>
          <pc:docMk/>
          <pc:sldMk cId="108181249" sldId="340"/>
        </pc:sldMkLst>
        <pc:spChg chg="mod">
          <ac:chgData name="Kathy Moczerniak" userId="482eff44a8730993" providerId="LiveId" clId="{1BF503F3-CA48-48BD-B628-05FE125B34EA}" dt="2020-06-21T05:38:05.851" v="44" actId="113"/>
          <ac:spMkLst>
            <pc:docMk/>
            <pc:sldMk cId="108181249" sldId="340"/>
            <ac:spMk id="2" creationId="{72283695-7602-4664-885B-AA88DDA10E27}"/>
          </ac:spMkLst>
        </pc:spChg>
        <pc:spChg chg="mod">
          <ac:chgData name="Kathy Moczerniak" userId="482eff44a8730993" providerId="LiveId" clId="{1BF503F3-CA48-48BD-B628-05FE125B34EA}" dt="2020-06-27T06:39:22.034" v="281" actId="1076"/>
          <ac:spMkLst>
            <pc:docMk/>
            <pc:sldMk cId="108181249" sldId="340"/>
            <ac:spMk id="3" creationId="{A5473DED-9440-466E-833D-EABF23437636}"/>
          </ac:spMkLst>
        </pc:spChg>
        <pc:spChg chg="mod">
          <ac:chgData name="Kathy Moczerniak" userId="482eff44a8730993" providerId="LiveId" clId="{1BF503F3-CA48-48BD-B628-05FE125B34EA}" dt="2020-06-21T05:38:04.363" v="43" actId="20578"/>
          <ac:spMkLst>
            <pc:docMk/>
            <pc:sldMk cId="108181249" sldId="340"/>
            <ac:spMk id="8" creationId="{BC815974-D61C-4274-96BE-A272137ECA3F}"/>
          </ac:spMkLst>
        </pc:spChg>
      </pc:sldChg>
      <pc:sldChg chg="modSp mod">
        <pc:chgData name="Kathy Moczerniak" userId="482eff44a8730993" providerId="LiveId" clId="{1BF503F3-CA48-48BD-B628-05FE125B34EA}" dt="2020-06-27T06:14:53.117" v="55" actId="113"/>
        <pc:sldMkLst>
          <pc:docMk/>
          <pc:sldMk cId="1073819703" sldId="374"/>
        </pc:sldMkLst>
        <pc:spChg chg="mod">
          <ac:chgData name="Kathy Moczerniak" userId="482eff44a8730993" providerId="LiveId" clId="{1BF503F3-CA48-48BD-B628-05FE125B34EA}" dt="2020-06-27T06:14:53.117" v="55" actId="113"/>
          <ac:spMkLst>
            <pc:docMk/>
            <pc:sldMk cId="1073819703" sldId="374"/>
            <ac:spMk id="14" creationId="{00000000-0000-0000-0000-000000000000}"/>
          </ac:spMkLst>
        </pc:spChg>
      </pc:sldChg>
      <pc:sldChg chg="modSp mod">
        <pc:chgData name="Kathy Moczerniak" userId="482eff44a8730993" providerId="LiveId" clId="{1BF503F3-CA48-48BD-B628-05FE125B34EA}" dt="2020-06-27T06:14:56.892" v="56" actId="113"/>
        <pc:sldMkLst>
          <pc:docMk/>
          <pc:sldMk cId="959716629" sldId="375"/>
        </pc:sldMkLst>
        <pc:spChg chg="mod">
          <ac:chgData name="Kathy Moczerniak" userId="482eff44a8730993" providerId="LiveId" clId="{1BF503F3-CA48-48BD-B628-05FE125B34EA}" dt="2020-06-27T06:14:56.892" v="56" actId="113"/>
          <ac:spMkLst>
            <pc:docMk/>
            <pc:sldMk cId="959716629" sldId="375"/>
            <ac:spMk id="14" creationId="{00000000-0000-0000-0000-000000000000}"/>
          </ac:spMkLst>
        </pc:spChg>
      </pc:sldChg>
      <pc:sldChg chg="modSp mod">
        <pc:chgData name="Kathy Moczerniak" userId="482eff44a8730993" providerId="LiveId" clId="{1BF503F3-CA48-48BD-B628-05FE125B34EA}" dt="2020-06-28T00:14:03.373" v="862" actId="1076"/>
        <pc:sldMkLst>
          <pc:docMk/>
          <pc:sldMk cId="21091078" sldId="376"/>
        </pc:sldMkLst>
        <pc:spChg chg="mod">
          <ac:chgData name="Kathy Moczerniak" userId="482eff44a8730993" providerId="LiveId" clId="{1BF503F3-CA48-48BD-B628-05FE125B34EA}" dt="2020-06-28T00:11:26.088" v="835" actId="20577"/>
          <ac:spMkLst>
            <pc:docMk/>
            <pc:sldMk cId="21091078" sldId="376"/>
            <ac:spMk id="13" creationId="{00000000-0000-0000-0000-000000000000}"/>
          </ac:spMkLst>
        </pc:spChg>
        <pc:spChg chg="mod">
          <ac:chgData name="Kathy Moczerniak" userId="482eff44a8730993" providerId="LiveId" clId="{1BF503F3-CA48-48BD-B628-05FE125B34EA}" dt="2020-06-28T00:14:03.373" v="862" actId="1076"/>
          <ac:spMkLst>
            <pc:docMk/>
            <pc:sldMk cId="21091078" sldId="376"/>
            <ac:spMk id="14" creationId="{00000000-0000-0000-0000-000000000000}"/>
          </ac:spMkLst>
        </pc:spChg>
      </pc:sldChg>
      <pc:sldChg chg="modSp mod">
        <pc:chgData name="Kathy Moczerniak" userId="482eff44a8730993" providerId="LiveId" clId="{1BF503F3-CA48-48BD-B628-05FE125B34EA}" dt="2020-06-27T06:17:47.395" v="79" actId="20577"/>
        <pc:sldMkLst>
          <pc:docMk/>
          <pc:sldMk cId="1408896364" sldId="377"/>
        </pc:sldMkLst>
        <pc:spChg chg="mod">
          <ac:chgData name="Kathy Moczerniak" userId="482eff44a8730993" providerId="LiveId" clId="{1BF503F3-CA48-48BD-B628-05FE125B34EA}" dt="2020-06-21T05:39:35.354" v="52"/>
          <ac:spMkLst>
            <pc:docMk/>
            <pc:sldMk cId="1408896364" sldId="377"/>
            <ac:spMk id="2" creationId="{3902DCBD-600F-47AC-ABEC-A17A8E40FFB1}"/>
          </ac:spMkLst>
        </pc:spChg>
        <pc:spChg chg="mod">
          <ac:chgData name="Kathy Moczerniak" userId="482eff44a8730993" providerId="LiveId" clId="{1BF503F3-CA48-48BD-B628-05FE125B34EA}" dt="2020-06-27T06:17:47.395" v="79" actId="20577"/>
          <ac:spMkLst>
            <pc:docMk/>
            <pc:sldMk cId="1408896364" sldId="377"/>
            <ac:spMk id="3" creationId="{83B9A8C2-C39C-43C1-9F06-98DC486AE378}"/>
          </ac:spMkLst>
        </pc:spChg>
      </pc:sldChg>
      <pc:sldChg chg="modSp mod">
        <pc:chgData name="Kathy Moczerniak" userId="482eff44a8730993" providerId="LiveId" clId="{1BF503F3-CA48-48BD-B628-05FE125B34EA}" dt="2020-06-27T21:32:10.965" v="322" actId="20577"/>
        <pc:sldMkLst>
          <pc:docMk/>
          <pc:sldMk cId="2266318928" sldId="379"/>
        </pc:sldMkLst>
        <pc:spChg chg="mod">
          <ac:chgData name="Kathy Moczerniak" userId="482eff44a8730993" providerId="LiveId" clId="{1BF503F3-CA48-48BD-B628-05FE125B34EA}" dt="2020-06-27T21:32:10.965" v="322" actId="20577"/>
          <ac:spMkLst>
            <pc:docMk/>
            <pc:sldMk cId="2266318928" sldId="379"/>
            <ac:spMk id="3" creationId="{23198C67-9617-4105-811F-9B48BB875FFA}"/>
          </ac:spMkLst>
        </pc:spChg>
      </pc:sldChg>
      <pc:sldChg chg="modSp mod">
        <pc:chgData name="Kathy Moczerniak" userId="482eff44a8730993" providerId="LiveId" clId="{1BF503F3-CA48-48BD-B628-05FE125B34EA}" dt="2020-06-27T21:42:34.928" v="364" actId="6549"/>
        <pc:sldMkLst>
          <pc:docMk/>
          <pc:sldMk cId="821481899" sldId="380"/>
        </pc:sldMkLst>
        <pc:spChg chg="mod">
          <ac:chgData name="Kathy Moczerniak" userId="482eff44a8730993" providerId="LiveId" clId="{1BF503F3-CA48-48BD-B628-05FE125B34EA}" dt="2020-06-27T21:42:34.928" v="364" actId="6549"/>
          <ac:spMkLst>
            <pc:docMk/>
            <pc:sldMk cId="821481899" sldId="380"/>
            <ac:spMk id="3" creationId="{4FDD6E89-E260-4C61-8337-7574F7A4668E}"/>
          </ac:spMkLst>
        </pc:spChg>
      </pc:sldChg>
      <pc:sldChg chg="modSp">
        <pc:chgData name="Kathy Moczerniak" userId="482eff44a8730993" providerId="LiveId" clId="{1BF503F3-CA48-48BD-B628-05FE125B34EA}" dt="2020-06-21T05:39:35.354" v="52"/>
        <pc:sldMkLst>
          <pc:docMk/>
          <pc:sldMk cId="2728241562" sldId="381"/>
        </pc:sldMkLst>
        <pc:spChg chg="mod">
          <ac:chgData name="Kathy Moczerniak" userId="482eff44a8730993" providerId="LiveId" clId="{1BF503F3-CA48-48BD-B628-05FE125B34EA}" dt="2020-06-21T05:39:35.354" v="52"/>
          <ac:spMkLst>
            <pc:docMk/>
            <pc:sldMk cId="2728241562" sldId="381"/>
            <ac:spMk id="2" creationId="{D7C48203-FA93-4227-B8DA-F89C9B227D57}"/>
          </ac:spMkLst>
        </pc:spChg>
        <pc:spChg chg="mod">
          <ac:chgData name="Kathy Moczerniak" userId="482eff44a8730993" providerId="LiveId" clId="{1BF503F3-CA48-48BD-B628-05FE125B34EA}" dt="2020-06-21T05:39:35.354" v="52"/>
          <ac:spMkLst>
            <pc:docMk/>
            <pc:sldMk cId="2728241562" sldId="381"/>
            <ac:spMk id="3" creationId="{798BC839-A788-44CD-9B25-ABCAD04D741A}"/>
          </ac:spMkLst>
        </pc:spChg>
      </pc:sldChg>
      <pc:sldChg chg="modSp mod">
        <pc:chgData name="Kathy Moczerniak" userId="482eff44a8730993" providerId="LiveId" clId="{1BF503F3-CA48-48BD-B628-05FE125B34EA}" dt="2020-06-27T21:55:02.691" v="394" actId="20577"/>
        <pc:sldMkLst>
          <pc:docMk/>
          <pc:sldMk cId="0" sldId="382"/>
        </pc:sldMkLst>
        <pc:spChg chg="mod">
          <ac:chgData name="Kathy Moczerniak" userId="482eff44a8730993" providerId="LiveId" clId="{1BF503F3-CA48-48BD-B628-05FE125B34EA}" dt="2020-06-21T05:39:35.354" v="52"/>
          <ac:spMkLst>
            <pc:docMk/>
            <pc:sldMk cId="0" sldId="382"/>
            <ac:spMk id="2" creationId="{00000000-0000-0000-0000-000000000000}"/>
          </ac:spMkLst>
        </pc:spChg>
        <pc:spChg chg="mod">
          <ac:chgData name="Kathy Moczerniak" userId="482eff44a8730993" providerId="LiveId" clId="{1BF503F3-CA48-48BD-B628-05FE125B34EA}" dt="2020-06-27T21:55:02.691" v="394" actId="20577"/>
          <ac:spMkLst>
            <pc:docMk/>
            <pc:sldMk cId="0" sldId="382"/>
            <ac:spMk id="3" creationId="{00000000-0000-0000-0000-000000000000}"/>
          </ac:spMkLst>
        </pc:spChg>
      </pc:sldChg>
      <pc:sldChg chg="modSp mod">
        <pc:chgData name="Kathy Moczerniak" userId="482eff44a8730993" providerId="LiveId" clId="{1BF503F3-CA48-48BD-B628-05FE125B34EA}" dt="2020-06-27T22:33:33.617" v="472" actId="20577"/>
        <pc:sldMkLst>
          <pc:docMk/>
          <pc:sldMk cId="0" sldId="383"/>
        </pc:sldMkLst>
        <pc:spChg chg="mod">
          <ac:chgData name="Kathy Moczerniak" userId="482eff44a8730993" providerId="LiveId" clId="{1BF503F3-CA48-48BD-B628-05FE125B34EA}" dt="2020-06-21T05:39:35.354" v="52"/>
          <ac:spMkLst>
            <pc:docMk/>
            <pc:sldMk cId="0" sldId="383"/>
            <ac:spMk id="2" creationId="{00000000-0000-0000-0000-000000000000}"/>
          </ac:spMkLst>
        </pc:spChg>
        <pc:spChg chg="mod">
          <ac:chgData name="Kathy Moczerniak" userId="482eff44a8730993" providerId="LiveId" clId="{1BF503F3-CA48-48BD-B628-05FE125B34EA}" dt="2020-06-27T22:33:33.617" v="472" actId="20577"/>
          <ac:spMkLst>
            <pc:docMk/>
            <pc:sldMk cId="0" sldId="383"/>
            <ac:spMk id="3" creationId="{00000000-0000-0000-0000-000000000000}"/>
          </ac:spMkLst>
        </pc:spChg>
      </pc:sldChg>
      <pc:sldChg chg="modSp mod">
        <pc:chgData name="Kathy Moczerniak" userId="482eff44a8730993" providerId="LiveId" clId="{1BF503F3-CA48-48BD-B628-05FE125B34EA}" dt="2020-06-27T22:41:30.451" v="497" actId="20577"/>
        <pc:sldMkLst>
          <pc:docMk/>
          <pc:sldMk cId="0" sldId="384"/>
        </pc:sldMkLst>
        <pc:spChg chg="mod">
          <ac:chgData name="Kathy Moczerniak" userId="482eff44a8730993" providerId="LiveId" clId="{1BF503F3-CA48-48BD-B628-05FE125B34EA}" dt="2020-06-21T05:39:35.354" v="52"/>
          <ac:spMkLst>
            <pc:docMk/>
            <pc:sldMk cId="0" sldId="384"/>
            <ac:spMk id="2" creationId="{00000000-0000-0000-0000-000000000000}"/>
          </ac:spMkLst>
        </pc:spChg>
        <pc:spChg chg="mod">
          <ac:chgData name="Kathy Moczerniak" userId="482eff44a8730993" providerId="LiveId" clId="{1BF503F3-CA48-48BD-B628-05FE125B34EA}" dt="2020-06-27T22:41:30.451" v="497" actId="20577"/>
          <ac:spMkLst>
            <pc:docMk/>
            <pc:sldMk cId="0" sldId="384"/>
            <ac:spMk id="3" creationId="{00000000-0000-0000-0000-000000000000}"/>
          </ac:spMkLst>
        </pc:spChg>
      </pc:sldChg>
      <pc:sldChg chg="modSp">
        <pc:chgData name="Kathy Moczerniak" userId="482eff44a8730993" providerId="LiveId" clId="{1BF503F3-CA48-48BD-B628-05FE125B34EA}" dt="2020-06-21T05:39:35.354" v="52"/>
        <pc:sldMkLst>
          <pc:docMk/>
          <pc:sldMk cId="0" sldId="385"/>
        </pc:sldMkLst>
        <pc:spChg chg="mod">
          <ac:chgData name="Kathy Moczerniak" userId="482eff44a8730993" providerId="LiveId" clId="{1BF503F3-CA48-48BD-B628-05FE125B34EA}" dt="2020-06-21T05:39:35.354" v="52"/>
          <ac:spMkLst>
            <pc:docMk/>
            <pc:sldMk cId="0" sldId="385"/>
            <ac:spMk id="2" creationId="{00000000-0000-0000-0000-000000000000}"/>
          </ac:spMkLst>
        </pc:spChg>
      </pc:sldChg>
      <pc:sldChg chg="modSp mod">
        <pc:chgData name="Kathy Moczerniak" userId="482eff44a8730993" providerId="LiveId" clId="{1BF503F3-CA48-48BD-B628-05FE125B34EA}" dt="2020-06-27T22:38:20.444" v="478" actId="20577"/>
        <pc:sldMkLst>
          <pc:docMk/>
          <pc:sldMk cId="0" sldId="386"/>
        </pc:sldMkLst>
        <pc:spChg chg="mod">
          <ac:chgData name="Kathy Moczerniak" userId="482eff44a8730993" providerId="LiveId" clId="{1BF503F3-CA48-48BD-B628-05FE125B34EA}" dt="2020-06-21T05:39:35.354" v="52"/>
          <ac:spMkLst>
            <pc:docMk/>
            <pc:sldMk cId="0" sldId="386"/>
            <ac:spMk id="2" creationId="{00000000-0000-0000-0000-000000000000}"/>
          </ac:spMkLst>
        </pc:spChg>
        <pc:spChg chg="mod">
          <ac:chgData name="Kathy Moczerniak" userId="482eff44a8730993" providerId="LiveId" clId="{1BF503F3-CA48-48BD-B628-05FE125B34EA}" dt="2020-06-27T22:38:20.444" v="478" actId="20577"/>
          <ac:spMkLst>
            <pc:docMk/>
            <pc:sldMk cId="0" sldId="386"/>
            <ac:spMk id="3" creationId="{00000000-0000-0000-0000-000000000000}"/>
          </ac:spMkLst>
        </pc:spChg>
      </pc:sldChg>
      <pc:sldChg chg="modSp mod">
        <pc:chgData name="Kathy Moczerniak" userId="482eff44a8730993" providerId="LiveId" clId="{1BF503F3-CA48-48BD-B628-05FE125B34EA}" dt="2020-06-27T22:40:08.511" v="485" actId="6549"/>
        <pc:sldMkLst>
          <pc:docMk/>
          <pc:sldMk cId="0" sldId="387"/>
        </pc:sldMkLst>
        <pc:spChg chg="mod">
          <ac:chgData name="Kathy Moczerniak" userId="482eff44a8730993" providerId="LiveId" clId="{1BF503F3-CA48-48BD-B628-05FE125B34EA}" dt="2020-06-21T05:39:35.354" v="52"/>
          <ac:spMkLst>
            <pc:docMk/>
            <pc:sldMk cId="0" sldId="387"/>
            <ac:spMk id="2" creationId="{00000000-0000-0000-0000-000000000000}"/>
          </ac:spMkLst>
        </pc:spChg>
        <pc:spChg chg="mod">
          <ac:chgData name="Kathy Moczerniak" userId="482eff44a8730993" providerId="LiveId" clId="{1BF503F3-CA48-48BD-B628-05FE125B34EA}" dt="2020-06-27T22:40:08.511" v="485" actId="6549"/>
          <ac:spMkLst>
            <pc:docMk/>
            <pc:sldMk cId="0" sldId="387"/>
            <ac:spMk id="3" creationId="{00000000-0000-0000-0000-000000000000}"/>
          </ac:spMkLst>
        </pc:spChg>
      </pc:sldChg>
      <pc:sldChg chg="modSp">
        <pc:chgData name="Kathy Moczerniak" userId="482eff44a8730993" providerId="LiveId" clId="{1BF503F3-CA48-48BD-B628-05FE125B34EA}" dt="2020-06-21T05:39:35.354" v="52"/>
        <pc:sldMkLst>
          <pc:docMk/>
          <pc:sldMk cId="0" sldId="388"/>
        </pc:sldMkLst>
        <pc:spChg chg="mod">
          <ac:chgData name="Kathy Moczerniak" userId="482eff44a8730993" providerId="LiveId" clId="{1BF503F3-CA48-48BD-B628-05FE125B34EA}" dt="2020-06-21T05:39:35.354" v="52"/>
          <ac:spMkLst>
            <pc:docMk/>
            <pc:sldMk cId="0" sldId="388"/>
            <ac:spMk id="2" creationId="{00000000-0000-0000-0000-000000000000}"/>
          </ac:spMkLst>
        </pc:spChg>
      </pc:sldChg>
      <pc:sldChg chg="modSp">
        <pc:chgData name="Kathy Moczerniak" userId="482eff44a8730993" providerId="LiveId" clId="{1BF503F3-CA48-48BD-B628-05FE125B34EA}" dt="2020-06-27T06:26:05.243" v="134"/>
        <pc:sldMkLst>
          <pc:docMk/>
          <pc:sldMk cId="0" sldId="389"/>
        </pc:sldMkLst>
        <pc:spChg chg="mod">
          <ac:chgData name="Kathy Moczerniak" userId="482eff44a8730993" providerId="LiveId" clId="{1BF503F3-CA48-48BD-B628-05FE125B34EA}" dt="2020-06-21T05:39:35.354" v="52"/>
          <ac:spMkLst>
            <pc:docMk/>
            <pc:sldMk cId="0" sldId="389"/>
            <ac:spMk id="2" creationId="{00000000-0000-0000-0000-000000000000}"/>
          </ac:spMkLst>
        </pc:spChg>
        <pc:spChg chg="mod">
          <ac:chgData name="Kathy Moczerniak" userId="482eff44a8730993" providerId="LiveId" clId="{1BF503F3-CA48-48BD-B628-05FE125B34EA}" dt="2020-06-27T06:26:05.243" v="134"/>
          <ac:spMkLst>
            <pc:docMk/>
            <pc:sldMk cId="0" sldId="389"/>
            <ac:spMk id="3" creationId="{00000000-0000-0000-0000-000000000000}"/>
          </ac:spMkLst>
        </pc:spChg>
      </pc:sldChg>
      <pc:sldChg chg="modSp mod">
        <pc:chgData name="Kathy Moczerniak" userId="482eff44a8730993" providerId="LiveId" clId="{1BF503F3-CA48-48BD-B628-05FE125B34EA}" dt="2020-06-27T22:43:45.684" v="529" actId="14100"/>
        <pc:sldMkLst>
          <pc:docMk/>
          <pc:sldMk cId="0" sldId="390"/>
        </pc:sldMkLst>
        <pc:spChg chg="mod">
          <ac:chgData name="Kathy Moczerniak" userId="482eff44a8730993" providerId="LiveId" clId="{1BF503F3-CA48-48BD-B628-05FE125B34EA}" dt="2020-06-21T05:39:35.354" v="52"/>
          <ac:spMkLst>
            <pc:docMk/>
            <pc:sldMk cId="0" sldId="390"/>
            <ac:spMk id="2" creationId="{00000000-0000-0000-0000-000000000000}"/>
          </ac:spMkLst>
        </pc:spChg>
        <pc:spChg chg="mod">
          <ac:chgData name="Kathy Moczerniak" userId="482eff44a8730993" providerId="LiveId" clId="{1BF503F3-CA48-48BD-B628-05FE125B34EA}" dt="2020-06-27T22:43:45.684" v="529" actId="14100"/>
          <ac:spMkLst>
            <pc:docMk/>
            <pc:sldMk cId="0" sldId="390"/>
            <ac:spMk id="3" creationId="{00000000-0000-0000-0000-000000000000}"/>
          </ac:spMkLst>
        </pc:spChg>
      </pc:sldChg>
      <pc:sldChg chg="modSp">
        <pc:chgData name="Kathy Moczerniak" userId="482eff44a8730993" providerId="LiveId" clId="{1BF503F3-CA48-48BD-B628-05FE125B34EA}" dt="2020-06-21T05:39:35.354" v="52"/>
        <pc:sldMkLst>
          <pc:docMk/>
          <pc:sldMk cId="0" sldId="391"/>
        </pc:sldMkLst>
        <pc:spChg chg="mod">
          <ac:chgData name="Kathy Moczerniak" userId="482eff44a8730993" providerId="LiveId" clId="{1BF503F3-CA48-48BD-B628-05FE125B34EA}" dt="2020-06-21T05:39:35.354" v="52"/>
          <ac:spMkLst>
            <pc:docMk/>
            <pc:sldMk cId="0" sldId="391"/>
            <ac:spMk id="2" creationId="{00000000-0000-0000-0000-000000000000}"/>
          </ac:spMkLst>
        </pc:spChg>
        <pc:spChg chg="mod">
          <ac:chgData name="Kathy Moczerniak" userId="482eff44a8730993" providerId="LiveId" clId="{1BF503F3-CA48-48BD-B628-05FE125B34EA}" dt="2020-06-21T05:39:35.354" v="52"/>
          <ac:spMkLst>
            <pc:docMk/>
            <pc:sldMk cId="0" sldId="391"/>
            <ac:spMk id="3" creationId="{00000000-0000-0000-0000-000000000000}"/>
          </ac:spMkLst>
        </pc:spChg>
      </pc:sldChg>
      <pc:sldChg chg="modSp">
        <pc:chgData name="Kathy Moczerniak" userId="482eff44a8730993" providerId="LiveId" clId="{1BF503F3-CA48-48BD-B628-05FE125B34EA}" dt="2020-06-21T05:39:35.354" v="52"/>
        <pc:sldMkLst>
          <pc:docMk/>
          <pc:sldMk cId="0" sldId="393"/>
        </pc:sldMkLst>
        <pc:spChg chg="mod">
          <ac:chgData name="Kathy Moczerniak" userId="482eff44a8730993" providerId="LiveId" clId="{1BF503F3-CA48-48BD-B628-05FE125B34EA}" dt="2020-06-21T05:39:35.354" v="52"/>
          <ac:spMkLst>
            <pc:docMk/>
            <pc:sldMk cId="0" sldId="393"/>
            <ac:spMk id="2" creationId="{00000000-0000-0000-0000-000000000000}"/>
          </ac:spMkLst>
        </pc:spChg>
        <pc:spChg chg="mod">
          <ac:chgData name="Kathy Moczerniak" userId="482eff44a8730993" providerId="LiveId" clId="{1BF503F3-CA48-48BD-B628-05FE125B34EA}" dt="2020-06-21T05:39:35.354" v="52"/>
          <ac:spMkLst>
            <pc:docMk/>
            <pc:sldMk cId="0" sldId="393"/>
            <ac:spMk id="3" creationId="{00000000-0000-0000-0000-000000000000}"/>
          </ac:spMkLst>
        </pc:spChg>
      </pc:sldChg>
      <pc:sldChg chg="modSp mod">
        <pc:chgData name="Kathy Moczerniak" userId="482eff44a8730993" providerId="LiveId" clId="{1BF503F3-CA48-48BD-B628-05FE125B34EA}" dt="2020-06-27T22:45:23.116" v="530" actId="255"/>
        <pc:sldMkLst>
          <pc:docMk/>
          <pc:sldMk cId="0" sldId="394"/>
        </pc:sldMkLst>
        <pc:spChg chg="mod">
          <ac:chgData name="Kathy Moczerniak" userId="482eff44a8730993" providerId="LiveId" clId="{1BF503F3-CA48-48BD-B628-05FE125B34EA}" dt="2020-06-21T05:39:35.354" v="52"/>
          <ac:spMkLst>
            <pc:docMk/>
            <pc:sldMk cId="0" sldId="394"/>
            <ac:spMk id="2" creationId="{00000000-0000-0000-0000-000000000000}"/>
          </ac:spMkLst>
        </pc:spChg>
        <pc:spChg chg="mod">
          <ac:chgData name="Kathy Moczerniak" userId="482eff44a8730993" providerId="LiveId" clId="{1BF503F3-CA48-48BD-B628-05FE125B34EA}" dt="2020-06-27T22:45:23.116" v="530" actId="255"/>
          <ac:spMkLst>
            <pc:docMk/>
            <pc:sldMk cId="0" sldId="394"/>
            <ac:spMk id="3" creationId="{00000000-0000-0000-0000-000000000000}"/>
          </ac:spMkLst>
        </pc:spChg>
      </pc:sldChg>
      <pc:sldChg chg="modSp mod">
        <pc:chgData name="Kathy Moczerniak" userId="482eff44a8730993" providerId="LiveId" clId="{1BF503F3-CA48-48BD-B628-05FE125B34EA}" dt="2020-06-27T22:47:14.626" v="549" actId="20577"/>
        <pc:sldMkLst>
          <pc:docMk/>
          <pc:sldMk cId="0" sldId="395"/>
        </pc:sldMkLst>
        <pc:spChg chg="mod">
          <ac:chgData name="Kathy Moczerniak" userId="482eff44a8730993" providerId="LiveId" clId="{1BF503F3-CA48-48BD-B628-05FE125B34EA}" dt="2020-06-21T05:39:35.354" v="52"/>
          <ac:spMkLst>
            <pc:docMk/>
            <pc:sldMk cId="0" sldId="395"/>
            <ac:spMk id="2" creationId="{00000000-0000-0000-0000-000000000000}"/>
          </ac:spMkLst>
        </pc:spChg>
        <pc:spChg chg="mod">
          <ac:chgData name="Kathy Moczerniak" userId="482eff44a8730993" providerId="LiveId" clId="{1BF503F3-CA48-48BD-B628-05FE125B34EA}" dt="2020-06-27T22:47:14.626" v="549" actId="20577"/>
          <ac:spMkLst>
            <pc:docMk/>
            <pc:sldMk cId="0" sldId="395"/>
            <ac:spMk id="3" creationId="{00000000-0000-0000-0000-000000000000}"/>
          </ac:spMkLst>
        </pc:spChg>
      </pc:sldChg>
      <pc:sldChg chg="modSp">
        <pc:chgData name="Kathy Moczerniak" userId="482eff44a8730993" providerId="LiveId" clId="{1BF503F3-CA48-48BD-B628-05FE125B34EA}" dt="2020-06-21T05:39:35.354" v="52"/>
        <pc:sldMkLst>
          <pc:docMk/>
          <pc:sldMk cId="0" sldId="396"/>
        </pc:sldMkLst>
        <pc:spChg chg="mod">
          <ac:chgData name="Kathy Moczerniak" userId="482eff44a8730993" providerId="LiveId" clId="{1BF503F3-CA48-48BD-B628-05FE125B34EA}" dt="2020-06-21T05:39:35.354" v="52"/>
          <ac:spMkLst>
            <pc:docMk/>
            <pc:sldMk cId="0" sldId="396"/>
            <ac:spMk id="2" creationId="{00000000-0000-0000-0000-000000000000}"/>
          </ac:spMkLst>
        </pc:spChg>
        <pc:spChg chg="mod">
          <ac:chgData name="Kathy Moczerniak" userId="482eff44a8730993" providerId="LiveId" clId="{1BF503F3-CA48-48BD-B628-05FE125B34EA}" dt="2020-06-21T05:39:35.354" v="52"/>
          <ac:spMkLst>
            <pc:docMk/>
            <pc:sldMk cId="0" sldId="396"/>
            <ac:spMk id="3" creationId="{00000000-0000-0000-0000-000000000000}"/>
          </ac:spMkLst>
        </pc:spChg>
      </pc:sldChg>
      <pc:sldChg chg="modSp mod">
        <pc:chgData name="Kathy Moczerniak" userId="482eff44a8730993" providerId="LiveId" clId="{1BF503F3-CA48-48BD-B628-05FE125B34EA}" dt="2020-06-27T22:59:07.957" v="564" actId="20577"/>
        <pc:sldMkLst>
          <pc:docMk/>
          <pc:sldMk cId="0" sldId="397"/>
        </pc:sldMkLst>
        <pc:spChg chg="mod">
          <ac:chgData name="Kathy Moczerniak" userId="482eff44a8730993" providerId="LiveId" clId="{1BF503F3-CA48-48BD-B628-05FE125B34EA}" dt="2020-06-21T05:39:35.354" v="52"/>
          <ac:spMkLst>
            <pc:docMk/>
            <pc:sldMk cId="0" sldId="397"/>
            <ac:spMk id="2" creationId="{00000000-0000-0000-0000-000000000000}"/>
          </ac:spMkLst>
        </pc:spChg>
        <pc:spChg chg="mod">
          <ac:chgData name="Kathy Moczerniak" userId="482eff44a8730993" providerId="LiveId" clId="{1BF503F3-CA48-48BD-B628-05FE125B34EA}" dt="2020-06-27T22:59:07.957" v="564" actId="20577"/>
          <ac:spMkLst>
            <pc:docMk/>
            <pc:sldMk cId="0" sldId="397"/>
            <ac:spMk id="3" creationId="{00000000-0000-0000-0000-000000000000}"/>
          </ac:spMkLst>
        </pc:spChg>
      </pc:sldChg>
      <pc:sldChg chg="modSp mod">
        <pc:chgData name="Kathy Moczerniak" userId="482eff44a8730993" providerId="LiveId" clId="{1BF503F3-CA48-48BD-B628-05FE125B34EA}" dt="2020-06-27T23:01:56.451" v="572" actId="1076"/>
        <pc:sldMkLst>
          <pc:docMk/>
          <pc:sldMk cId="0" sldId="398"/>
        </pc:sldMkLst>
        <pc:spChg chg="mod">
          <ac:chgData name="Kathy Moczerniak" userId="482eff44a8730993" providerId="LiveId" clId="{1BF503F3-CA48-48BD-B628-05FE125B34EA}" dt="2020-06-21T05:39:35.354" v="52"/>
          <ac:spMkLst>
            <pc:docMk/>
            <pc:sldMk cId="0" sldId="398"/>
            <ac:spMk id="2" creationId="{00000000-0000-0000-0000-000000000000}"/>
          </ac:spMkLst>
        </pc:spChg>
        <pc:spChg chg="mod">
          <ac:chgData name="Kathy Moczerniak" userId="482eff44a8730993" providerId="LiveId" clId="{1BF503F3-CA48-48BD-B628-05FE125B34EA}" dt="2020-06-27T23:01:56.451" v="572" actId="1076"/>
          <ac:spMkLst>
            <pc:docMk/>
            <pc:sldMk cId="0" sldId="398"/>
            <ac:spMk id="3" creationId="{00000000-0000-0000-0000-000000000000}"/>
          </ac:spMkLst>
        </pc:spChg>
      </pc:sldChg>
      <pc:sldChg chg="modSp">
        <pc:chgData name="Kathy Moczerniak" userId="482eff44a8730993" providerId="LiveId" clId="{1BF503F3-CA48-48BD-B628-05FE125B34EA}" dt="2020-06-21T05:39:35.354" v="52"/>
        <pc:sldMkLst>
          <pc:docMk/>
          <pc:sldMk cId="0" sldId="399"/>
        </pc:sldMkLst>
        <pc:spChg chg="mod">
          <ac:chgData name="Kathy Moczerniak" userId="482eff44a8730993" providerId="LiveId" clId="{1BF503F3-CA48-48BD-B628-05FE125B34EA}" dt="2020-06-21T05:39:35.354" v="52"/>
          <ac:spMkLst>
            <pc:docMk/>
            <pc:sldMk cId="0" sldId="399"/>
            <ac:spMk id="2" creationId="{00000000-0000-0000-0000-000000000000}"/>
          </ac:spMkLst>
        </pc:spChg>
        <pc:spChg chg="mod">
          <ac:chgData name="Kathy Moczerniak" userId="482eff44a8730993" providerId="LiveId" clId="{1BF503F3-CA48-48BD-B628-05FE125B34EA}" dt="2020-06-21T05:39:35.354" v="52"/>
          <ac:spMkLst>
            <pc:docMk/>
            <pc:sldMk cId="0" sldId="399"/>
            <ac:spMk id="3" creationId="{00000000-0000-0000-0000-000000000000}"/>
          </ac:spMkLst>
        </pc:spChg>
      </pc:sldChg>
      <pc:sldChg chg="modSp mod">
        <pc:chgData name="Kathy Moczerniak" userId="482eff44a8730993" providerId="LiveId" clId="{1BF503F3-CA48-48BD-B628-05FE125B34EA}" dt="2020-06-27T23:03:37.111" v="589" actId="20577"/>
        <pc:sldMkLst>
          <pc:docMk/>
          <pc:sldMk cId="0" sldId="400"/>
        </pc:sldMkLst>
        <pc:spChg chg="mod">
          <ac:chgData name="Kathy Moczerniak" userId="482eff44a8730993" providerId="LiveId" clId="{1BF503F3-CA48-48BD-B628-05FE125B34EA}" dt="2020-06-21T05:39:35.354" v="52"/>
          <ac:spMkLst>
            <pc:docMk/>
            <pc:sldMk cId="0" sldId="400"/>
            <ac:spMk id="2" creationId="{00000000-0000-0000-0000-000000000000}"/>
          </ac:spMkLst>
        </pc:spChg>
        <pc:spChg chg="mod">
          <ac:chgData name="Kathy Moczerniak" userId="482eff44a8730993" providerId="LiveId" clId="{1BF503F3-CA48-48BD-B628-05FE125B34EA}" dt="2020-06-27T23:03:37.111" v="589" actId="20577"/>
          <ac:spMkLst>
            <pc:docMk/>
            <pc:sldMk cId="0" sldId="400"/>
            <ac:spMk id="3" creationId="{00000000-0000-0000-0000-000000000000}"/>
          </ac:spMkLst>
        </pc:spChg>
      </pc:sldChg>
      <pc:sldChg chg="modSp mod">
        <pc:chgData name="Kathy Moczerniak" userId="482eff44a8730993" providerId="LiveId" clId="{1BF503F3-CA48-48BD-B628-05FE125B34EA}" dt="2020-06-27T23:04:17.599" v="590" actId="20577"/>
        <pc:sldMkLst>
          <pc:docMk/>
          <pc:sldMk cId="0" sldId="401"/>
        </pc:sldMkLst>
        <pc:spChg chg="mod">
          <ac:chgData name="Kathy Moczerniak" userId="482eff44a8730993" providerId="LiveId" clId="{1BF503F3-CA48-48BD-B628-05FE125B34EA}" dt="2020-06-27T06:27:45.622" v="139" actId="6549"/>
          <ac:spMkLst>
            <pc:docMk/>
            <pc:sldMk cId="0" sldId="401"/>
            <ac:spMk id="2" creationId="{00000000-0000-0000-0000-000000000000}"/>
          </ac:spMkLst>
        </pc:spChg>
        <pc:spChg chg="mod">
          <ac:chgData name="Kathy Moczerniak" userId="482eff44a8730993" providerId="LiveId" clId="{1BF503F3-CA48-48BD-B628-05FE125B34EA}" dt="2020-06-27T23:04:17.599" v="590" actId="20577"/>
          <ac:spMkLst>
            <pc:docMk/>
            <pc:sldMk cId="0" sldId="401"/>
            <ac:spMk id="3" creationId="{00000000-0000-0000-0000-000000000000}"/>
          </ac:spMkLst>
        </pc:spChg>
      </pc:sldChg>
      <pc:sldChg chg="modSp">
        <pc:chgData name="Kathy Moczerniak" userId="482eff44a8730993" providerId="LiveId" clId="{1BF503F3-CA48-48BD-B628-05FE125B34EA}" dt="2020-06-21T05:39:35.354" v="52"/>
        <pc:sldMkLst>
          <pc:docMk/>
          <pc:sldMk cId="0" sldId="402"/>
        </pc:sldMkLst>
        <pc:spChg chg="mod">
          <ac:chgData name="Kathy Moczerniak" userId="482eff44a8730993" providerId="LiveId" clId="{1BF503F3-CA48-48BD-B628-05FE125B34EA}" dt="2020-06-21T05:39:35.354" v="52"/>
          <ac:spMkLst>
            <pc:docMk/>
            <pc:sldMk cId="0" sldId="402"/>
            <ac:spMk id="2" creationId="{00000000-0000-0000-0000-000000000000}"/>
          </ac:spMkLst>
        </pc:spChg>
      </pc:sldChg>
      <pc:sldChg chg="modSp mod">
        <pc:chgData name="Kathy Moczerniak" userId="482eff44a8730993" providerId="LiveId" clId="{1BF503F3-CA48-48BD-B628-05FE125B34EA}" dt="2020-06-27T06:27:51.673" v="140" actId="6549"/>
        <pc:sldMkLst>
          <pc:docMk/>
          <pc:sldMk cId="0" sldId="403"/>
        </pc:sldMkLst>
        <pc:spChg chg="mod">
          <ac:chgData name="Kathy Moczerniak" userId="482eff44a8730993" providerId="LiveId" clId="{1BF503F3-CA48-48BD-B628-05FE125B34EA}" dt="2020-06-27T06:27:51.673" v="140" actId="6549"/>
          <ac:spMkLst>
            <pc:docMk/>
            <pc:sldMk cId="0" sldId="403"/>
            <ac:spMk id="2" creationId="{00000000-0000-0000-0000-000000000000}"/>
          </ac:spMkLst>
        </pc:spChg>
      </pc:sldChg>
      <pc:sldChg chg="modSp mod">
        <pc:chgData name="Kathy Moczerniak" userId="482eff44a8730993" providerId="LiveId" clId="{1BF503F3-CA48-48BD-B628-05FE125B34EA}" dt="2020-06-27T23:11:19.706" v="623" actId="20577"/>
        <pc:sldMkLst>
          <pc:docMk/>
          <pc:sldMk cId="0" sldId="404"/>
        </pc:sldMkLst>
        <pc:spChg chg="mod">
          <ac:chgData name="Kathy Moczerniak" userId="482eff44a8730993" providerId="LiveId" clId="{1BF503F3-CA48-48BD-B628-05FE125B34EA}" dt="2020-06-27T06:29:54.727" v="172" actId="6549"/>
          <ac:spMkLst>
            <pc:docMk/>
            <pc:sldMk cId="0" sldId="404"/>
            <ac:spMk id="2" creationId="{00000000-0000-0000-0000-000000000000}"/>
          </ac:spMkLst>
        </pc:spChg>
        <pc:spChg chg="mod">
          <ac:chgData name="Kathy Moczerniak" userId="482eff44a8730993" providerId="LiveId" clId="{1BF503F3-CA48-48BD-B628-05FE125B34EA}" dt="2020-06-27T23:11:19.706" v="623" actId="20577"/>
          <ac:spMkLst>
            <pc:docMk/>
            <pc:sldMk cId="0" sldId="404"/>
            <ac:spMk id="3" creationId="{00000000-0000-0000-0000-000000000000}"/>
          </ac:spMkLst>
        </pc:spChg>
      </pc:sldChg>
      <pc:sldChg chg="modSp mod">
        <pc:chgData name="Kathy Moczerniak" userId="482eff44a8730993" providerId="LiveId" clId="{1BF503F3-CA48-48BD-B628-05FE125B34EA}" dt="2020-06-27T23:12:31.550" v="627" actId="20577"/>
        <pc:sldMkLst>
          <pc:docMk/>
          <pc:sldMk cId="0" sldId="405"/>
        </pc:sldMkLst>
        <pc:spChg chg="mod">
          <ac:chgData name="Kathy Moczerniak" userId="482eff44a8730993" providerId="LiveId" clId="{1BF503F3-CA48-48BD-B628-05FE125B34EA}" dt="2020-06-27T06:30:41.471" v="181" actId="20577"/>
          <ac:spMkLst>
            <pc:docMk/>
            <pc:sldMk cId="0" sldId="405"/>
            <ac:spMk id="2" creationId="{00000000-0000-0000-0000-000000000000}"/>
          </ac:spMkLst>
        </pc:spChg>
        <pc:spChg chg="mod">
          <ac:chgData name="Kathy Moczerniak" userId="482eff44a8730993" providerId="LiveId" clId="{1BF503F3-CA48-48BD-B628-05FE125B34EA}" dt="2020-06-27T23:12:31.550" v="627" actId="20577"/>
          <ac:spMkLst>
            <pc:docMk/>
            <pc:sldMk cId="0" sldId="405"/>
            <ac:spMk id="3" creationId="{00000000-0000-0000-0000-000000000000}"/>
          </ac:spMkLst>
        </pc:spChg>
      </pc:sldChg>
      <pc:sldChg chg="modSp mod">
        <pc:chgData name="Kathy Moczerniak" userId="482eff44a8730993" providerId="LiveId" clId="{1BF503F3-CA48-48BD-B628-05FE125B34EA}" dt="2020-06-27T23:12:53.395" v="628" actId="1076"/>
        <pc:sldMkLst>
          <pc:docMk/>
          <pc:sldMk cId="0" sldId="406"/>
        </pc:sldMkLst>
        <pc:spChg chg="mod">
          <ac:chgData name="Kathy Moczerniak" userId="482eff44a8730993" providerId="LiveId" clId="{1BF503F3-CA48-48BD-B628-05FE125B34EA}" dt="2020-06-27T06:30:47.901" v="183" actId="20577"/>
          <ac:spMkLst>
            <pc:docMk/>
            <pc:sldMk cId="0" sldId="406"/>
            <ac:spMk id="2" creationId="{00000000-0000-0000-0000-000000000000}"/>
          </ac:spMkLst>
        </pc:spChg>
        <pc:spChg chg="mod">
          <ac:chgData name="Kathy Moczerniak" userId="482eff44a8730993" providerId="LiveId" clId="{1BF503F3-CA48-48BD-B628-05FE125B34EA}" dt="2020-06-27T23:12:53.395" v="628" actId="1076"/>
          <ac:spMkLst>
            <pc:docMk/>
            <pc:sldMk cId="0" sldId="406"/>
            <ac:spMk id="3" creationId="{00000000-0000-0000-0000-000000000000}"/>
          </ac:spMkLst>
        </pc:spChg>
      </pc:sldChg>
      <pc:sldChg chg="modSp mod">
        <pc:chgData name="Kathy Moczerniak" userId="482eff44a8730993" providerId="LiveId" clId="{1BF503F3-CA48-48BD-B628-05FE125B34EA}" dt="2020-06-27T23:15:06.463" v="635" actId="6549"/>
        <pc:sldMkLst>
          <pc:docMk/>
          <pc:sldMk cId="0" sldId="407"/>
        </pc:sldMkLst>
        <pc:spChg chg="mod">
          <ac:chgData name="Kathy Moczerniak" userId="482eff44a8730993" providerId="LiveId" clId="{1BF503F3-CA48-48BD-B628-05FE125B34EA}" dt="2020-06-27T23:14:19.898" v="630" actId="20577"/>
          <ac:spMkLst>
            <pc:docMk/>
            <pc:sldMk cId="0" sldId="407"/>
            <ac:spMk id="2" creationId="{00000000-0000-0000-0000-000000000000}"/>
          </ac:spMkLst>
        </pc:spChg>
        <pc:spChg chg="mod">
          <ac:chgData name="Kathy Moczerniak" userId="482eff44a8730993" providerId="LiveId" clId="{1BF503F3-CA48-48BD-B628-05FE125B34EA}" dt="2020-06-27T23:15:06.463" v="635" actId="6549"/>
          <ac:spMkLst>
            <pc:docMk/>
            <pc:sldMk cId="0" sldId="407"/>
            <ac:spMk id="3" creationId="{00000000-0000-0000-0000-000000000000}"/>
          </ac:spMkLst>
        </pc:spChg>
      </pc:sldChg>
      <pc:sldChg chg="modSp mod">
        <pc:chgData name="Kathy Moczerniak" userId="482eff44a8730993" providerId="LiveId" clId="{1BF503F3-CA48-48BD-B628-05FE125B34EA}" dt="2020-06-27T06:31:17.285" v="191" actId="20577"/>
        <pc:sldMkLst>
          <pc:docMk/>
          <pc:sldMk cId="0" sldId="408"/>
        </pc:sldMkLst>
        <pc:spChg chg="mod">
          <ac:chgData name="Kathy Moczerniak" userId="482eff44a8730993" providerId="LiveId" clId="{1BF503F3-CA48-48BD-B628-05FE125B34EA}" dt="2020-06-27T06:31:17.285" v="191" actId="20577"/>
          <ac:spMkLst>
            <pc:docMk/>
            <pc:sldMk cId="0" sldId="408"/>
            <ac:spMk id="2" creationId="{00000000-0000-0000-0000-000000000000}"/>
          </ac:spMkLst>
        </pc:spChg>
      </pc:sldChg>
      <pc:sldChg chg="modSp mod">
        <pc:chgData name="Kathy Moczerniak" userId="482eff44a8730993" providerId="LiveId" clId="{1BF503F3-CA48-48BD-B628-05FE125B34EA}" dt="2020-06-27T23:17:15.325" v="640" actId="20577"/>
        <pc:sldMkLst>
          <pc:docMk/>
          <pc:sldMk cId="0" sldId="409"/>
        </pc:sldMkLst>
        <pc:spChg chg="mod">
          <ac:chgData name="Kathy Moczerniak" userId="482eff44a8730993" providerId="LiveId" clId="{1BF503F3-CA48-48BD-B628-05FE125B34EA}" dt="2020-06-27T06:32:13.028" v="203" actId="20577"/>
          <ac:spMkLst>
            <pc:docMk/>
            <pc:sldMk cId="0" sldId="409"/>
            <ac:spMk id="2" creationId="{00000000-0000-0000-0000-000000000000}"/>
          </ac:spMkLst>
        </pc:spChg>
        <pc:spChg chg="mod">
          <ac:chgData name="Kathy Moczerniak" userId="482eff44a8730993" providerId="LiveId" clId="{1BF503F3-CA48-48BD-B628-05FE125B34EA}" dt="2020-06-27T23:17:15.325" v="640" actId="20577"/>
          <ac:spMkLst>
            <pc:docMk/>
            <pc:sldMk cId="0" sldId="409"/>
            <ac:spMk id="3" creationId="{00000000-0000-0000-0000-000000000000}"/>
          </ac:spMkLst>
        </pc:spChg>
      </pc:sldChg>
      <pc:sldChg chg="modSp mod">
        <pc:chgData name="Kathy Moczerniak" userId="482eff44a8730993" providerId="LiveId" clId="{1BF503F3-CA48-48BD-B628-05FE125B34EA}" dt="2020-06-27T23:21:29.435" v="672" actId="20577"/>
        <pc:sldMkLst>
          <pc:docMk/>
          <pc:sldMk cId="0" sldId="410"/>
        </pc:sldMkLst>
        <pc:spChg chg="mod">
          <ac:chgData name="Kathy Moczerniak" userId="482eff44a8730993" providerId="LiveId" clId="{1BF503F3-CA48-48BD-B628-05FE125B34EA}" dt="2020-06-27T06:32:39.601" v="211" actId="6549"/>
          <ac:spMkLst>
            <pc:docMk/>
            <pc:sldMk cId="0" sldId="410"/>
            <ac:spMk id="2" creationId="{00000000-0000-0000-0000-000000000000}"/>
          </ac:spMkLst>
        </pc:spChg>
        <pc:spChg chg="mod">
          <ac:chgData name="Kathy Moczerniak" userId="482eff44a8730993" providerId="LiveId" clId="{1BF503F3-CA48-48BD-B628-05FE125B34EA}" dt="2020-06-27T23:21:29.435" v="672" actId="20577"/>
          <ac:spMkLst>
            <pc:docMk/>
            <pc:sldMk cId="0" sldId="410"/>
            <ac:spMk id="3" creationId="{00000000-0000-0000-0000-000000000000}"/>
          </ac:spMkLst>
        </pc:spChg>
      </pc:sldChg>
      <pc:sldChg chg="modSp mod">
        <pc:chgData name="Kathy Moczerniak" userId="482eff44a8730993" providerId="LiveId" clId="{1BF503F3-CA48-48BD-B628-05FE125B34EA}" dt="2020-06-27T23:22:06.982" v="675" actId="20577"/>
        <pc:sldMkLst>
          <pc:docMk/>
          <pc:sldMk cId="0" sldId="411"/>
        </pc:sldMkLst>
        <pc:spChg chg="mod">
          <ac:chgData name="Kathy Moczerniak" userId="482eff44a8730993" providerId="LiveId" clId="{1BF503F3-CA48-48BD-B628-05FE125B34EA}" dt="2020-06-27T06:32:50.165" v="215" actId="6549"/>
          <ac:spMkLst>
            <pc:docMk/>
            <pc:sldMk cId="0" sldId="411"/>
            <ac:spMk id="2" creationId="{00000000-0000-0000-0000-000000000000}"/>
          </ac:spMkLst>
        </pc:spChg>
        <pc:spChg chg="mod">
          <ac:chgData name="Kathy Moczerniak" userId="482eff44a8730993" providerId="LiveId" clId="{1BF503F3-CA48-48BD-B628-05FE125B34EA}" dt="2020-06-27T23:22:06.982" v="675" actId="20577"/>
          <ac:spMkLst>
            <pc:docMk/>
            <pc:sldMk cId="0" sldId="411"/>
            <ac:spMk id="3" creationId="{00000000-0000-0000-0000-000000000000}"/>
          </ac:spMkLst>
        </pc:spChg>
      </pc:sldChg>
      <pc:sldChg chg="modSp mod">
        <pc:chgData name="Kathy Moczerniak" userId="482eff44a8730993" providerId="LiveId" clId="{1BF503F3-CA48-48BD-B628-05FE125B34EA}" dt="2020-06-27T06:33:04.034" v="221" actId="1076"/>
        <pc:sldMkLst>
          <pc:docMk/>
          <pc:sldMk cId="0" sldId="412"/>
        </pc:sldMkLst>
        <pc:spChg chg="mod">
          <ac:chgData name="Kathy Moczerniak" userId="482eff44a8730993" providerId="LiveId" clId="{1BF503F3-CA48-48BD-B628-05FE125B34EA}" dt="2020-06-27T06:33:00.969" v="220" actId="6549"/>
          <ac:spMkLst>
            <pc:docMk/>
            <pc:sldMk cId="0" sldId="412"/>
            <ac:spMk id="2" creationId="{00000000-0000-0000-0000-000000000000}"/>
          </ac:spMkLst>
        </pc:spChg>
        <pc:spChg chg="mod">
          <ac:chgData name="Kathy Moczerniak" userId="482eff44a8730993" providerId="LiveId" clId="{1BF503F3-CA48-48BD-B628-05FE125B34EA}" dt="2020-06-27T06:33:04.034" v="221" actId="1076"/>
          <ac:spMkLst>
            <pc:docMk/>
            <pc:sldMk cId="0" sldId="412"/>
            <ac:spMk id="3" creationId="{00000000-0000-0000-0000-000000000000}"/>
          </ac:spMkLst>
        </pc:spChg>
      </pc:sldChg>
      <pc:sldChg chg="modSp mod">
        <pc:chgData name="Kathy Moczerniak" userId="482eff44a8730993" providerId="LiveId" clId="{1BF503F3-CA48-48BD-B628-05FE125B34EA}" dt="2020-06-27T23:28:50.057" v="719" actId="14100"/>
        <pc:sldMkLst>
          <pc:docMk/>
          <pc:sldMk cId="0" sldId="413"/>
        </pc:sldMkLst>
        <pc:spChg chg="mod">
          <ac:chgData name="Kathy Moczerniak" userId="482eff44a8730993" providerId="LiveId" clId="{1BF503F3-CA48-48BD-B628-05FE125B34EA}" dt="2020-06-27T06:33:16.660" v="225" actId="6549"/>
          <ac:spMkLst>
            <pc:docMk/>
            <pc:sldMk cId="0" sldId="413"/>
            <ac:spMk id="2" creationId="{00000000-0000-0000-0000-000000000000}"/>
          </ac:spMkLst>
        </pc:spChg>
        <pc:spChg chg="mod">
          <ac:chgData name="Kathy Moczerniak" userId="482eff44a8730993" providerId="LiveId" clId="{1BF503F3-CA48-48BD-B628-05FE125B34EA}" dt="2020-06-27T23:28:50.057" v="719" actId="14100"/>
          <ac:spMkLst>
            <pc:docMk/>
            <pc:sldMk cId="0" sldId="413"/>
            <ac:spMk id="3" creationId="{00000000-0000-0000-0000-000000000000}"/>
          </ac:spMkLst>
        </pc:spChg>
      </pc:sldChg>
      <pc:sldChg chg="modSp mod">
        <pc:chgData name="Kathy Moczerniak" userId="482eff44a8730993" providerId="LiveId" clId="{1BF503F3-CA48-48BD-B628-05FE125B34EA}" dt="2020-06-27T23:43:12.008" v="755" actId="20577"/>
        <pc:sldMkLst>
          <pc:docMk/>
          <pc:sldMk cId="0" sldId="415"/>
        </pc:sldMkLst>
        <pc:spChg chg="mod">
          <ac:chgData name="Kathy Moczerniak" userId="482eff44a8730993" providerId="LiveId" clId="{1BF503F3-CA48-48BD-B628-05FE125B34EA}" dt="2020-06-21T05:39:35.354" v="52"/>
          <ac:spMkLst>
            <pc:docMk/>
            <pc:sldMk cId="0" sldId="415"/>
            <ac:spMk id="2" creationId="{00000000-0000-0000-0000-000000000000}"/>
          </ac:spMkLst>
        </pc:spChg>
        <pc:spChg chg="mod">
          <ac:chgData name="Kathy Moczerniak" userId="482eff44a8730993" providerId="LiveId" clId="{1BF503F3-CA48-48BD-B628-05FE125B34EA}" dt="2020-06-27T23:43:12.008" v="755" actId="20577"/>
          <ac:spMkLst>
            <pc:docMk/>
            <pc:sldMk cId="0" sldId="415"/>
            <ac:spMk id="3" creationId="{00000000-0000-0000-0000-000000000000}"/>
          </ac:spMkLst>
        </pc:spChg>
      </pc:sldChg>
      <pc:sldChg chg="modSp mod">
        <pc:chgData name="Kathy Moczerniak" userId="482eff44a8730993" providerId="LiveId" clId="{1BF503F3-CA48-48BD-B628-05FE125B34EA}" dt="2020-06-27T23:48:50.278" v="775" actId="20577"/>
        <pc:sldMkLst>
          <pc:docMk/>
          <pc:sldMk cId="0" sldId="416"/>
        </pc:sldMkLst>
        <pc:spChg chg="mod">
          <ac:chgData name="Kathy Moczerniak" userId="482eff44a8730993" providerId="LiveId" clId="{1BF503F3-CA48-48BD-B628-05FE125B34EA}" dt="2020-06-21T05:39:35.354" v="52"/>
          <ac:spMkLst>
            <pc:docMk/>
            <pc:sldMk cId="0" sldId="416"/>
            <ac:spMk id="2" creationId="{00000000-0000-0000-0000-000000000000}"/>
          </ac:spMkLst>
        </pc:spChg>
        <pc:spChg chg="mod">
          <ac:chgData name="Kathy Moczerniak" userId="482eff44a8730993" providerId="LiveId" clId="{1BF503F3-CA48-48BD-B628-05FE125B34EA}" dt="2020-06-27T23:48:50.278" v="775" actId="20577"/>
          <ac:spMkLst>
            <pc:docMk/>
            <pc:sldMk cId="0" sldId="416"/>
            <ac:spMk id="3" creationId="{00000000-0000-0000-0000-000000000000}"/>
          </ac:spMkLst>
        </pc:spChg>
      </pc:sldChg>
      <pc:sldChg chg="modSp mod">
        <pc:chgData name="Kathy Moczerniak" userId="482eff44a8730993" providerId="LiveId" clId="{1BF503F3-CA48-48BD-B628-05FE125B34EA}" dt="2020-06-27T23:51:47.720" v="779" actId="20577"/>
        <pc:sldMkLst>
          <pc:docMk/>
          <pc:sldMk cId="0" sldId="417"/>
        </pc:sldMkLst>
        <pc:spChg chg="mod">
          <ac:chgData name="Kathy Moczerniak" userId="482eff44a8730993" providerId="LiveId" clId="{1BF503F3-CA48-48BD-B628-05FE125B34EA}" dt="2020-06-21T05:39:35.354" v="52"/>
          <ac:spMkLst>
            <pc:docMk/>
            <pc:sldMk cId="0" sldId="417"/>
            <ac:spMk id="2" creationId="{00000000-0000-0000-0000-000000000000}"/>
          </ac:spMkLst>
        </pc:spChg>
        <pc:spChg chg="mod">
          <ac:chgData name="Kathy Moczerniak" userId="482eff44a8730993" providerId="LiveId" clId="{1BF503F3-CA48-48BD-B628-05FE125B34EA}" dt="2020-06-27T23:51:47.720" v="779" actId="20577"/>
          <ac:spMkLst>
            <pc:docMk/>
            <pc:sldMk cId="0" sldId="417"/>
            <ac:spMk id="3" creationId="{00000000-0000-0000-0000-000000000000}"/>
          </ac:spMkLst>
        </pc:spChg>
      </pc:sldChg>
      <pc:sldChg chg="modSp mod">
        <pc:chgData name="Kathy Moczerniak" userId="482eff44a8730993" providerId="LiveId" clId="{1BF503F3-CA48-48BD-B628-05FE125B34EA}" dt="2020-06-27T23:53:56.808" v="789" actId="20577"/>
        <pc:sldMkLst>
          <pc:docMk/>
          <pc:sldMk cId="0" sldId="418"/>
        </pc:sldMkLst>
        <pc:spChg chg="mod">
          <ac:chgData name="Kathy Moczerniak" userId="482eff44a8730993" providerId="LiveId" clId="{1BF503F3-CA48-48BD-B628-05FE125B34EA}" dt="2020-06-21T05:39:35.354" v="52"/>
          <ac:spMkLst>
            <pc:docMk/>
            <pc:sldMk cId="0" sldId="418"/>
            <ac:spMk id="2" creationId="{00000000-0000-0000-0000-000000000000}"/>
          </ac:spMkLst>
        </pc:spChg>
        <pc:spChg chg="mod">
          <ac:chgData name="Kathy Moczerniak" userId="482eff44a8730993" providerId="LiveId" clId="{1BF503F3-CA48-48BD-B628-05FE125B34EA}" dt="2020-06-27T23:53:56.808" v="789" actId="20577"/>
          <ac:spMkLst>
            <pc:docMk/>
            <pc:sldMk cId="0" sldId="418"/>
            <ac:spMk id="3" creationId="{00000000-0000-0000-0000-000000000000}"/>
          </ac:spMkLst>
        </pc:spChg>
      </pc:sldChg>
      <pc:sldChg chg="modSp mod">
        <pc:chgData name="Kathy Moczerniak" userId="482eff44a8730993" providerId="LiveId" clId="{1BF503F3-CA48-48BD-B628-05FE125B34EA}" dt="2020-06-27T23:55:18.901" v="792" actId="20577"/>
        <pc:sldMkLst>
          <pc:docMk/>
          <pc:sldMk cId="0" sldId="419"/>
        </pc:sldMkLst>
        <pc:spChg chg="mod">
          <ac:chgData name="Kathy Moczerniak" userId="482eff44a8730993" providerId="LiveId" clId="{1BF503F3-CA48-48BD-B628-05FE125B34EA}" dt="2020-06-21T05:39:35.354" v="52"/>
          <ac:spMkLst>
            <pc:docMk/>
            <pc:sldMk cId="0" sldId="419"/>
            <ac:spMk id="2" creationId="{00000000-0000-0000-0000-000000000000}"/>
          </ac:spMkLst>
        </pc:spChg>
        <pc:spChg chg="mod">
          <ac:chgData name="Kathy Moczerniak" userId="482eff44a8730993" providerId="LiveId" clId="{1BF503F3-CA48-48BD-B628-05FE125B34EA}" dt="2020-06-27T23:55:18.901" v="792" actId="20577"/>
          <ac:spMkLst>
            <pc:docMk/>
            <pc:sldMk cId="0" sldId="419"/>
            <ac:spMk id="3" creationId="{00000000-0000-0000-0000-000000000000}"/>
          </ac:spMkLst>
        </pc:spChg>
      </pc:sldChg>
      <pc:sldChg chg="modSp mod">
        <pc:chgData name="Kathy Moczerniak" userId="482eff44a8730993" providerId="LiveId" clId="{1BF503F3-CA48-48BD-B628-05FE125B34EA}" dt="2020-06-27T23:55:41.924" v="794" actId="1076"/>
        <pc:sldMkLst>
          <pc:docMk/>
          <pc:sldMk cId="0" sldId="420"/>
        </pc:sldMkLst>
        <pc:spChg chg="mod">
          <ac:chgData name="Kathy Moczerniak" userId="482eff44a8730993" providerId="LiveId" clId="{1BF503F3-CA48-48BD-B628-05FE125B34EA}" dt="2020-06-21T05:39:35.354" v="52"/>
          <ac:spMkLst>
            <pc:docMk/>
            <pc:sldMk cId="0" sldId="420"/>
            <ac:spMk id="2" creationId="{00000000-0000-0000-0000-000000000000}"/>
          </ac:spMkLst>
        </pc:spChg>
        <pc:spChg chg="mod">
          <ac:chgData name="Kathy Moczerniak" userId="482eff44a8730993" providerId="LiveId" clId="{1BF503F3-CA48-48BD-B628-05FE125B34EA}" dt="2020-06-27T23:55:41.924" v="794" actId="1076"/>
          <ac:spMkLst>
            <pc:docMk/>
            <pc:sldMk cId="0" sldId="420"/>
            <ac:spMk id="3" creationId="{00000000-0000-0000-0000-000000000000}"/>
          </ac:spMkLst>
        </pc:spChg>
      </pc:sldChg>
      <pc:sldChg chg="modSp mod">
        <pc:chgData name="Kathy Moczerniak" userId="482eff44a8730993" providerId="LiveId" clId="{1BF503F3-CA48-48BD-B628-05FE125B34EA}" dt="2020-06-27T23:59:50.544" v="804" actId="20577"/>
        <pc:sldMkLst>
          <pc:docMk/>
          <pc:sldMk cId="0" sldId="421"/>
        </pc:sldMkLst>
        <pc:spChg chg="mod">
          <ac:chgData name="Kathy Moczerniak" userId="482eff44a8730993" providerId="LiveId" clId="{1BF503F3-CA48-48BD-B628-05FE125B34EA}" dt="2020-06-21T05:39:35.354" v="52"/>
          <ac:spMkLst>
            <pc:docMk/>
            <pc:sldMk cId="0" sldId="421"/>
            <ac:spMk id="2" creationId="{00000000-0000-0000-0000-000000000000}"/>
          </ac:spMkLst>
        </pc:spChg>
        <pc:spChg chg="mod">
          <ac:chgData name="Kathy Moczerniak" userId="482eff44a8730993" providerId="LiveId" clId="{1BF503F3-CA48-48BD-B628-05FE125B34EA}" dt="2020-06-27T23:59:50.544" v="804" actId="20577"/>
          <ac:spMkLst>
            <pc:docMk/>
            <pc:sldMk cId="0" sldId="421"/>
            <ac:spMk id="3" creationId="{00000000-0000-0000-0000-000000000000}"/>
          </ac:spMkLst>
        </pc:spChg>
      </pc:sldChg>
      <pc:sldChg chg="modSp mod">
        <pc:chgData name="Kathy Moczerniak" userId="482eff44a8730993" providerId="LiveId" clId="{1BF503F3-CA48-48BD-B628-05FE125B34EA}" dt="2020-06-27T23:57:37.556" v="799" actId="20577"/>
        <pc:sldMkLst>
          <pc:docMk/>
          <pc:sldMk cId="0" sldId="423"/>
        </pc:sldMkLst>
        <pc:spChg chg="mod">
          <ac:chgData name="Kathy Moczerniak" userId="482eff44a8730993" providerId="LiveId" clId="{1BF503F3-CA48-48BD-B628-05FE125B34EA}" dt="2020-06-21T05:39:35.354" v="52"/>
          <ac:spMkLst>
            <pc:docMk/>
            <pc:sldMk cId="0" sldId="423"/>
            <ac:spMk id="2" creationId="{00000000-0000-0000-0000-000000000000}"/>
          </ac:spMkLst>
        </pc:spChg>
        <pc:spChg chg="mod">
          <ac:chgData name="Kathy Moczerniak" userId="482eff44a8730993" providerId="LiveId" clId="{1BF503F3-CA48-48BD-B628-05FE125B34EA}" dt="2020-06-27T23:57:37.556" v="799" actId="20577"/>
          <ac:spMkLst>
            <pc:docMk/>
            <pc:sldMk cId="0" sldId="423"/>
            <ac:spMk id="3" creationId="{00000000-0000-0000-0000-000000000000}"/>
          </ac:spMkLst>
        </pc:spChg>
      </pc:sldChg>
      <pc:sldChg chg="modSp mod">
        <pc:chgData name="Kathy Moczerniak" userId="482eff44a8730993" providerId="LiveId" clId="{1BF503F3-CA48-48BD-B628-05FE125B34EA}" dt="2020-06-27T06:35:47.952" v="237" actId="1076"/>
        <pc:sldMkLst>
          <pc:docMk/>
          <pc:sldMk cId="0" sldId="424"/>
        </pc:sldMkLst>
        <pc:spChg chg="mod">
          <ac:chgData name="Kathy Moczerniak" userId="482eff44a8730993" providerId="LiveId" clId="{1BF503F3-CA48-48BD-B628-05FE125B34EA}" dt="2020-06-21T05:39:35.354" v="52"/>
          <ac:spMkLst>
            <pc:docMk/>
            <pc:sldMk cId="0" sldId="424"/>
            <ac:spMk id="2" creationId="{00000000-0000-0000-0000-000000000000}"/>
          </ac:spMkLst>
        </pc:spChg>
        <pc:spChg chg="mod">
          <ac:chgData name="Kathy Moczerniak" userId="482eff44a8730993" providerId="LiveId" clId="{1BF503F3-CA48-48BD-B628-05FE125B34EA}" dt="2020-06-27T06:35:47.952" v="237" actId="1076"/>
          <ac:spMkLst>
            <pc:docMk/>
            <pc:sldMk cId="0" sldId="424"/>
            <ac:spMk id="3" creationId="{00000000-0000-0000-0000-000000000000}"/>
          </ac:spMkLst>
        </pc:spChg>
      </pc:sldChg>
      <pc:sldChg chg="modSp mod">
        <pc:chgData name="Kathy Moczerniak" userId="482eff44a8730993" providerId="LiveId" clId="{1BF503F3-CA48-48BD-B628-05FE125B34EA}" dt="2020-06-28T00:03:05.551" v="818" actId="20577"/>
        <pc:sldMkLst>
          <pc:docMk/>
          <pc:sldMk cId="0" sldId="425"/>
        </pc:sldMkLst>
        <pc:spChg chg="mod">
          <ac:chgData name="Kathy Moczerniak" userId="482eff44a8730993" providerId="LiveId" clId="{1BF503F3-CA48-48BD-B628-05FE125B34EA}" dt="2020-06-28T00:01:52.524" v="811" actId="6549"/>
          <ac:spMkLst>
            <pc:docMk/>
            <pc:sldMk cId="0" sldId="425"/>
            <ac:spMk id="2" creationId="{00000000-0000-0000-0000-000000000000}"/>
          </ac:spMkLst>
        </pc:spChg>
        <pc:spChg chg="mod">
          <ac:chgData name="Kathy Moczerniak" userId="482eff44a8730993" providerId="LiveId" clId="{1BF503F3-CA48-48BD-B628-05FE125B34EA}" dt="2020-06-28T00:03:05.551" v="818" actId="20577"/>
          <ac:spMkLst>
            <pc:docMk/>
            <pc:sldMk cId="0" sldId="425"/>
            <ac:spMk id="3" creationId="{00000000-0000-0000-0000-000000000000}"/>
          </ac:spMkLst>
        </pc:spChg>
      </pc:sldChg>
      <pc:sldChg chg="modSp">
        <pc:chgData name="Kathy Moczerniak" userId="482eff44a8730993" providerId="LiveId" clId="{1BF503F3-CA48-48BD-B628-05FE125B34EA}" dt="2020-06-21T05:39:35.354" v="52"/>
        <pc:sldMkLst>
          <pc:docMk/>
          <pc:sldMk cId="0" sldId="427"/>
        </pc:sldMkLst>
        <pc:spChg chg="mod">
          <ac:chgData name="Kathy Moczerniak" userId="482eff44a8730993" providerId="LiveId" clId="{1BF503F3-CA48-48BD-B628-05FE125B34EA}" dt="2020-06-21T05:39:35.354" v="52"/>
          <ac:spMkLst>
            <pc:docMk/>
            <pc:sldMk cId="0" sldId="427"/>
            <ac:spMk id="6" creationId="{00000000-0000-0000-0000-000000000000}"/>
          </ac:spMkLst>
        </pc:spChg>
      </pc:sldChg>
      <pc:sldChg chg="del">
        <pc:chgData name="Kathy Moczerniak" userId="482eff44a8730993" providerId="LiveId" clId="{1BF503F3-CA48-48BD-B628-05FE125B34EA}" dt="2020-06-21T05:34:57.021" v="4" actId="47"/>
        <pc:sldMkLst>
          <pc:docMk/>
          <pc:sldMk cId="2854075057" sldId="436"/>
        </pc:sldMkLst>
      </pc:sldChg>
      <pc:sldChg chg="del">
        <pc:chgData name="Kathy Moczerniak" userId="482eff44a8730993" providerId="LiveId" clId="{1BF503F3-CA48-48BD-B628-05FE125B34EA}" dt="2020-06-21T05:35:03.525" v="5" actId="47"/>
        <pc:sldMkLst>
          <pc:docMk/>
          <pc:sldMk cId="3827696178" sldId="437"/>
        </pc:sldMkLst>
      </pc:sldChg>
      <pc:sldChg chg="del">
        <pc:chgData name="Kathy Moczerniak" userId="482eff44a8730993" providerId="LiveId" clId="{1BF503F3-CA48-48BD-B628-05FE125B34EA}" dt="2020-06-21T05:35:07.376" v="6" actId="47"/>
        <pc:sldMkLst>
          <pc:docMk/>
          <pc:sldMk cId="1321048403" sldId="438"/>
        </pc:sldMkLst>
      </pc:sldChg>
      <pc:sldChg chg="del">
        <pc:chgData name="Kathy Moczerniak" userId="482eff44a8730993" providerId="LiveId" clId="{1BF503F3-CA48-48BD-B628-05FE125B34EA}" dt="2020-06-21T05:35:11.855" v="7" actId="47"/>
        <pc:sldMkLst>
          <pc:docMk/>
          <pc:sldMk cId="3816048237" sldId="439"/>
        </pc:sldMkLst>
      </pc:sldChg>
      <pc:sldChg chg="del">
        <pc:chgData name="Kathy Moczerniak" userId="482eff44a8730993" providerId="LiveId" clId="{1BF503F3-CA48-48BD-B628-05FE125B34EA}" dt="2020-06-21T05:35:15.707" v="8" actId="47"/>
        <pc:sldMkLst>
          <pc:docMk/>
          <pc:sldMk cId="3090769331" sldId="440"/>
        </pc:sldMkLst>
      </pc:sldChg>
      <pc:sldChg chg="del">
        <pc:chgData name="Kathy Moczerniak" userId="482eff44a8730993" providerId="LiveId" clId="{1BF503F3-CA48-48BD-B628-05FE125B34EA}" dt="2020-06-21T05:35:24.265" v="9" actId="47"/>
        <pc:sldMkLst>
          <pc:docMk/>
          <pc:sldMk cId="1673934552" sldId="441"/>
        </pc:sldMkLst>
      </pc:sldChg>
      <pc:sldChg chg="modSp mod">
        <pc:chgData name="Kathy Moczerniak" userId="482eff44a8730993" providerId="LiveId" clId="{1BF503F3-CA48-48BD-B628-05FE125B34EA}" dt="2020-06-27T06:16:36.070" v="67" actId="20577"/>
        <pc:sldMkLst>
          <pc:docMk/>
          <pc:sldMk cId="1012502024" sldId="442"/>
        </pc:sldMkLst>
        <pc:spChg chg="mod">
          <ac:chgData name="Kathy Moczerniak" userId="482eff44a8730993" providerId="LiveId" clId="{1BF503F3-CA48-48BD-B628-05FE125B34EA}" dt="2020-06-27T06:16:36.070" v="67" actId="20577"/>
          <ac:spMkLst>
            <pc:docMk/>
            <pc:sldMk cId="1012502024" sldId="442"/>
            <ac:spMk id="14" creationId="{00000000-0000-0000-0000-000000000000}"/>
          </ac:spMkLst>
        </pc:spChg>
      </pc:sldChg>
      <pc:sldChg chg="modSp mod">
        <pc:chgData name="Kathy Moczerniak" userId="482eff44a8730993" providerId="LiveId" clId="{1BF503F3-CA48-48BD-B628-05FE125B34EA}" dt="2020-06-27T06:16:54.476" v="68" actId="20577"/>
        <pc:sldMkLst>
          <pc:docMk/>
          <pc:sldMk cId="3787462197" sldId="443"/>
        </pc:sldMkLst>
        <pc:spChg chg="mod">
          <ac:chgData name="Kathy Moczerniak" userId="482eff44a8730993" providerId="LiveId" clId="{1BF503F3-CA48-48BD-B628-05FE125B34EA}" dt="2020-06-27T06:16:54.476" v="68" actId="20577"/>
          <ac:spMkLst>
            <pc:docMk/>
            <pc:sldMk cId="3787462197" sldId="443"/>
            <ac:spMk id="4" creationId="{2A13DB06-899F-AC46-9CDA-CD013C1196A2}"/>
          </ac:spMkLst>
        </pc:spChg>
      </pc:sldChg>
      <pc:sldChg chg="modSp mod">
        <pc:chgData name="Kathy Moczerniak" userId="482eff44a8730993" providerId="LiveId" clId="{1BF503F3-CA48-48BD-B628-05FE125B34EA}" dt="2020-06-27T21:27:36.552" v="316" actId="20577"/>
        <pc:sldMkLst>
          <pc:docMk/>
          <pc:sldMk cId="2205535165" sldId="444"/>
        </pc:sldMkLst>
        <pc:spChg chg="mod">
          <ac:chgData name="Kathy Moczerniak" userId="482eff44a8730993" providerId="LiveId" clId="{1BF503F3-CA48-48BD-B628-05FE125B34EA}" dt="2020-06-27T21:27:36.552" v="316" actId="20577"/>
          <ac:spMkLst>
            <pc:docMk/>
            <pc:sldMk cId="2205535165" sldId="444"/>
            <ac:spMk id="2" creationId="{8B7BE6BD-FA23-43B0-99BB-D2479BFE2976}"/>
          </ac:spMkLst>
        </pc:spChg>
        <pc:spChg chg="mod">
          <ac:chgData name="Kathy Moczerniak" userId="482eff44a8730993" providerId="LiveId" clId="{1BF503F3-CA48-48BD-B628-05FE125B34EA}" dt="2020-06-27T21:27:31.880" v="307" actId="14100"/>
          <ac:spMkLst>
            <pc:docMk/>
            <pc:sldMk cId="2205535165" sldId="444"/>
            <ac:spMk id="3" creationId="{B23EAB78-60E4-4066-ADC7-A2C64B376CB5}"/>
          </ac:spMkLst>
        </pc:spChg>
      </pc:sldChg>
      <pc:sldChg chg="modSp mod">
        <pc:chgData name="Kathy Moczerniak" userId="482eff44a8730993" providerId="LiveId" clId="{1BF503F3-CA48-48BD-B628-05FE125B34EA}" dt="2020-06-27T21:29:59.001" v="317" actId="20577"/>
        <pc:sldMkLst>
          <pc:docMk/>
          <pc:sldMk cId="835757318" sldId="445"/>
        </pc:sldMkLst>
        <pc:spChg chg="mod">
          <ac:chgData name="Kathy Moczerniak" userId="482eff44a8730993" providerId="LiveId" clId="{1BF503F3-CA48-48BD-B628-05FE125B34EA}" dt="2020-06-27T21:29:59.001" v="317" actId="20577"/>
          <ac:spMkLst>
            <pc:docMk/>
            <pc:sldMk cId="835757318" sldId="445"/>
            <ac:spMk id="3" creationId="{70EC67E3-8C3B-4759-ACEC-91C92AB93EBD}"/>
          </ac:spMkLst>
        </pc:spChg>
      </pc:sldChg>
      <pc:sldChg chg="modSp mod">
        <pc:chgData name="Kathy Moczerniak" userId="482eff44a8730993" providerId="LiveId" clId="{1BF503F3-CA48-48BD-B628-05FE125B34EA}" dt="2020-06-27T21:37:57.627" v="347" actId="20577"/>
        <pc:sldMkLst>
          <pc:docMk/>
          <pc:sldMk cId="1846363034" sldId="446"/>
        </pc:sldMkLst>
        <pc:spChg chg="mod">
          <ac:chgData name="Kathy Moczerniak" userId="482eff44a8730993" providerId="LiveId" clId="{1BF503F3-CA48-48BD-B628-05FE125B34EA}" dt="2020-06-21T05:39:35.354" v="52"/>
          <ac:spMkLst>
            <pc:docMk/>
            <pc:sldMk cId="1846363034" sldId="446"/>
            <ac:spMk id="2" creationId="{BD222157-330C-4548-94E1-B0AFAFDE7B27}"/>
          </ac:spMkLst>
        </pc:spChg>
        <pc:spChg chg="mod">
          <ac:chgData name="Kathy Moczerniak" userId="482eff44a8730993" providerId="LiveId" clId="{1BF503F3-CA48-48BD-B628-05FE125B34EA}" dt="2020-06-27T21:37:57.627" v="347" actId="20577"/>
          <ac:spMkLst>
            <pc:docMk/>
            <pc:sldMk cId="1846363034" sldId="446"/>
            <ac:spMk id="3" creationId="{C11E91FD-4F8C-4AC4-8A6C-F838B06C502A}"/>
          </ac:spMkLst>
        </pc:spChg>
      </pc:sldChg>
      <pc:sldChg chg="modSp mod">
        <pc:chgData name="Kathy Moczerniak" userId="482eff44a8730993" providerId="LiveId" clId="{1BF503F3-CA48-48BD-B628-05FE125B34EA}" dt="2020-06-27T21:44:32.989" v="367" actId="20577"/>
        <pc:sldMkLst>
          <pc:docMk/>
          <pc:sldMk cId="3231068258" sldId="447"/>
        </pc:sldMkLst>
        <pc:spChg chg="mod">
          <ac:chgData name="Kathy Moczerniak" userId="482eff44a8730993" providerId="LiveId" clId="{1BF503F3-CA48-48BD-B628-05FE125B34EA}" dt="2020-06-27T21:44:32.989" v="367" actId="20577"/>
          <ac:spMkLst>
            <pc:docMk/>
            <pc:sldMk cId="3231068258" sldId="447"/>
            <ac:spMk id="3" creationId="{4FDD6E89-E260-4C61-8337-7574F7A4668E}"/>
          </ac:spMkLst>
        </pc:spChg>
      </pc:sldChg>
      <pc:sldChg chg="modSp">
        <pc:chgData name="Kathy Moczerniak" userId="482eff44a8730993" providerId="LiveId" clId="{1BF503F3-CA48-48BD-B628-05FE125B34EA}" dt="2020-06-27T06:21:18.448" v="111"/>
        <pc:sldMkLst>
          <pc:docMk/>
          <pc:sldMk cId="3253028011" sldId="448"/>
        </pc:sldMkLst>
        <pc:spChg chg="mod">
          <ac:chgData name="Kathy Moczerniak" userId="482eff44a8730993" providerId="LiveId" clId="{1BF503F3-CA48-48BD-B628-05FE125B34EA}" dt="2020-06-27T06:21:18.448" v="111"/>
          <ac:spMkLst>
            <pc:docMk/>
            <pc:sldMk cId="3253028011" sldId="448"/>
            <ac:spMk id="3" creationId="{4FDD6E89-E260-4C61-8337-7574F7A4668E}"/>
          </ac:spMkLst>
        </pc:spChg>
      </pc:sldChg>
      <pc:sldChg chg="modSp mod">
        <pc:chgData name="Kathy Moczerniak" userId="482eff44a8730993" providerId="LiveId" clId="{1BF503F3-CA48-48BD-B628-05FE125B34EA}" dt="2020-06-27T21:49:21.584" v="386" actId="20577"/>
        <pc:sldMkLst>
          <pc:docMk/>
          <pc:sldMk cId="3787305103" sldId="449"/>
        </pc:sldMkLst>
        <pc:spChg chg="mod">
          <ac:chgData name="Kathy Moczerniak" userId="482eff44a8730993" providerId="LiveId" clId="{1BF503F3-CA48-48BD-B628-05FE125B34EA}" dt="2020-06-21T05:39:35.354" v="52"/>
          <ac:spMkLst>
            <pc:docMk/>
            <pc:sldMk cId="3787305103" sldId="449"/>
            <ac:spMk id="2" creationId="{2C3C56D8-A9F1-4904-B851-4B6453DC8EA9}"/>
          </ac:spMkLst>
        </pc:spChg>
        <pc:spChg chg="mod">
          <ac:chgData name="Kathy Moczerniak" userId="482eff44a8730993" providerId="LiveId" clId="{1BF503F3-CA48-48BD-B628-05FE125B34EA}" dt="2020-06-27T21:49:21.584" v="386" actId="20577"/>
          <ac:spMkLst>
            <pc:docMk/>
            <pc:sldMk cId="3787305103" sldId="449"/>
            <ac:spMk id="3" creationId="{A5AAEC22-83B0-4123-938F-DA7B06BF918B}"/>
          </ac:spMkLst>
        </pc:spChg>
      </pc:sldChg>
      <pc:sldChg chg="modSp">
        <pc:chgData name="Kathy Moczerniak" userId="482eff44a8730993" providerId="LiveId" clId="{1BF503F3-CA48-48BD-B628-05FE125B34EA}" dt="2020-06-21T05:39:35.354" v="52"/>
        <pc:sldMkLst>
          <pc:docMk/>
          <pc:sldMk cId="3586454831" sldId="450"/>
        </pc:sldMkLst>
        <pc:spChg chg="mod">
          <ac:chgData name="Kathy Moczerniak" userId="482eff44a8730993" providerId="LiveId" clId="{1BF503F3-CA48-48BD-B628-05FE125B34EA}" dt="2020-06-21T05:39:35.354" v="52"/>
          <ac:spMkLst>
            <pc:docMk/>
            <pc:sldMk cId="3586454831" sldId="450"/>
            <ac:spMk id="2" creationId="{138CBA36-CDB1-46A6-8E3A-3FBF48CBD115}"/>
          </ac:spMkLst>
        </pc:spChg>
      </pc:sldChg>
      <pc:sldChg chg="modSp mod">
        <pc:chgData name="Kathy Moczerniak" userId="482eff44a8730993" providerId="LiveId" clId="{1BF503F3-CA48-48BD-B628-05FE125B34EA}" dt="2020-06-27T22:23:43.079" v="445" actId="1076"/>
        <pc:sldMkLst>
          <pc:docMk/>
          <pc:sldMk cId="2945165830" sldId="451"/>
        </pc:sldMkLst>
        <pc:spChg chg="mod">
          <ac:chgData name="Kathy Moczerniak" userId="482eff44a8730993" providerId="LiveId" clId="{1BF503F3-CA48-48BD-B628-05FE125B34EA}" dt="2020-06-27T22:23:43.079" v="445" actId="1076"/>
          <ac:spMkLst>
            <pc:docMk/>
            <pc:sldMk cId="2945165830" sldId="451"/>
            <ac:spMk id="3" creationId="{03DCE367-136F-446E-9E9A-0E8EC788D570}"/>
          </ac:spMkLst>
        </pc:spChg>
      </pc:sldChg>
      <pc:sldChg chg="modSp mod">
        <pc:chgData name="Kathy Moczerniak" userId="482eff44a8730993" providerId="LiveId" clId="{1BF503F3-CA48-48BD-B628-05FE125B34EA}" dt="2020-06-27T22:30:59.907" v="461" actId="20577"/>
        <pc:sldMkLst>
          <pc:docMk/>
          <pc:sldMk cId="3851171336" sldId="452"/>
        </pc:sldMkLst>
        <pc:spChg chg="mod">
          <ac:chgData name="Kathy Moczerniak" userId="482eff44a8730993" providerId="LiveId" clId="{1BF503F3-CA48-48BD-B628-05FE125B34EA}" dt="2020-06-21T05:39:35.354" v="52"/>
          <ac:spMkLst>
            <pc:docMk/>
            <pc:sldMk cId="3851171336" sldId="452"/>
            <ac:spMk id="2" creationId="{D13CF674-CF88-418F-A6D5-22F60FECC928}"/>
          </ac:spMkLst>
        </pc:spChg>
        <pc:spChg chg="mod">
          <ac:chgData name="Kathy Moczerniak" userId="482eff44a8730993" providerId="LiveId" clId="{1BF503F3-CA48-48BD-B628-05FE125B34EA}" dt="2020-06-27T22:30:59.907" v="461" actId="20577"/>
          <ac:spMkLst>
            <pc:docMk/>
            <pc:sldMk cId="3851171336" sldId="452"/>
            <ac:spMk id="3" creationId="{17E858C4-0C12-4A40-ABA3-F690EA50A3B3}"/>
          </ac:spMkLst>
        </pc:spChg>
      </pc:sldChg>
      <pc:sldChg chg="modSp">
        <pc:chgData name="Kathy Moczerniak" userId="482eff44a8730993" providerId="LiveId" clId="{1BF503F3-CA48-48BD-B628-05FE125B34EA}" dt="2020-06-21T05:39:35.354" v="52"/>
        <pc:sldMkLst>
          <pc:docMk/>
          <pc:sldMk cId="3123310481" sldId="453"/>
        </pc:sldMkLst>
        <pc:spChg chg="mod">
          <ac:chgData name="Kathy Moczerniak" userId="482eff44a8730993" providerId="LiveId" clId="{1BF503F3-CA48-48BD-B628-05FE125B34EA}" dt="2020-06-21T05:39:35.354" v="52"/>
          <ac:spMkLst>
            <pc:docMk/>
            <pc:sldMk cId="3123310481" sldId="453"/>
            <ac:spMk id="2" creationId="{00000000-0000-0000-0000-000000000000}"/>
          </ac:spMkLst>
        </pc:spChg>
      </pc:sldChg>
      <pc:sldChg chg="modSp mod">
        <pc:chgData name="Kathy Moczerniak" userId="482eff44a8730993" providerId="LiveId" clId="{1BF503F3-CA48-48BD-B628-05FE125B34EA}" dt="2020-06-27T22:34:18.439" v="474" actId="1076"/>
        <pc:sldMkLst>
          <pc:docMk/>
          <pc:sldMk cId="3195072944" sldId="454"/>
        </pc:sldMkLst>
        <pc:spChg chg="mod">
          <ac:chgData name="Kathy Moczerniak" userId="482eff44a8730993" providerId="LiveId" clId="{1BF503F3-CA48-48BD-B628-05FE125B34EA}" dt="2020-06-21T05:39:35.354" v="52"/>
          <ac:spMkLst>
            <pc:docMk/>
            <pc:sldMk cId="3195072944" sldId="454"/>
            <ac:spMk id="2" creationId="{00000000-0000-0000-0000-000000000000}"/>
          </ac:spMkLst>
        </pc:spChg>
        <pc:spChg chg="mod">
          <ac:chgData name="Kathy Moczerniak" userId="482eff44a8730993" providerId="LiveId" clId="{1BF503F3-CA48-48BD-B628-05FE125B34EA}" dt="2020-06-27T22:34:18.439" v="474" actId="1076"/>
          <ac:spMkLst>
            <pc:docMk/>
            <pc:sldMk cId="3195072944" sldId="454"/>
            <ac:spMk id="3" creationId="{00000000-0000-0000-0000-000000000000}"/>
          </ac:spMkLst>
        </pc:spChg>
      </pc:sldChg>
      <pc:sldChg chg="modSp">
        <pc:chgData name="Kathy Moczerniak" userId="482eff44a8730993" providerId="LiveId" clId="{1BF503F3-CA48-48BD-B628-05FE125B34EA}" dt="2020-06-21T05:39:35.354" v="52"/>
        <pc:sldMkLst>
          <pc:docMk/>
          <pc:sldMk cId="437512219" sldId="455"/>
        </pc:sldMkLst>
        <pc:spChg chg="mod">
          <ac:chgData name="Kathy Moczerniak" userId="482eff44a8730993" providerId="LiveId" clId="{1BF503F3-CA48-48BD-B628-05FE125B34EA}" dt="2020-06-21T05:39:35.354" v="52"/>
          <ac:spMkLst>
            <pc:docMk/>
            <pc:sldMk cId="437512219" sldId="455"/>
            <ac:spMk id="2" creationId="{00000000-0000-0000-0000-000000000000}"/>
          </ac:spMkLst>
        </pc:spChg>
        <pc:spChg chg="mod">
          <ac:chgData name="Kathy Moczerniak" userId="482eff44a8730993" providerId="LiveId" clId="{1BF503F3-CA48-48BD-B628-05FE125B34EA}" dt="2020-06-21T05:39:35.354" v="52"/>
          <ac:spMkLst>
            <pc:docMk/>
            <pc:sldMk cId="437512219" sldId="455"/>
            <ac:spMk id="3" creationId="{00000000-0000-0000-0000-000000000000}"/>
          </ac:spMkLst>
        </pc:spChg>
      </pc:sldChg>
      <pc:sldChg chg="modSp mod">
        <pc:chgData name="Kathy Moczerniak" userId="482eff44a8730993" providerId="LiveId" clId="{1BF503F3-CA48-48BD-B628-05FE125B34EA}" dt="2020-06-27T22:42:19.405" v="500" actId="6549"/>
        <pc:sldMkLst>
          <pc:docMk/>
          <pc:sldMk cId="2277832785" sldId="456"/>
        </pc:sldMkLst>
        <pc:spChg chg="mod">
          <ac:chgData name="Kathy Moczerniak" userId="482eff44a8730993" providerId="LiveId" clId="{1BF503F3-CA48-48BD-B628-05FE125B34EA}" dt="2020-06-21T05:39:35.354" v="52"/>
          <ac:spMkLst>
            <pc:docMk/>
            <pc:sldMk cId="2277832785" sldId="456"/>
            <ac:spMk id="2" creationId="{00000000-0000-0000-0000-000000000000}"/>
          </ac:spMkLst>
        </pc:spChg>
        <pc:spChg chg="mod">
          <ac:chgData name="Kathy Moczerniak" userId="482eff44a8730993" providerId="LiveId" clId="{1BF503F3-CA48-48BD-B628-05FE125B34EA}" dt="2020-06-27T22:42:19.405" v="500" actId="6549"/>
          <ac:spMkLst>
            <pc:docMk/>
            <pc:sldMk cId="2277832785" sldId="456"/>
            <ac:spMk id="3" creationId="{00000000-0000-0000-0000-000000000000}"/>
          </ac:spMkLst>
        </pc:spChg>
      </pc:sldChg>
      <pc:sldChg chg="modSp mod">
        <pc:chgData name="Kathy Moczerniak" userId="482eff44a8730993" providerId="LiveId" clId="{1BF503F3-CA48-48BD-B628-05FE125B34EA}" dt="2020-06-27T22:47:52.870" v="551" actId="20577"/>
        <pc:sldMkLst>
          <pc:docMk/>
          <pc:sldMk cId="294704740" sldId="457"/>
        </pc:sldMkLst>
        <pc:spChg chg="mod">
          <ac:chgData name="Kathy Moczerniak" userId="482eff44a8730993" providerId="LiveId" clId="{1BF503F3-CA48-48BD-B628-05FE125B34EA}" dt="2020-06-21T05:39:35.354" v="52"/>
          <ac:spMkLst>
            <pc:docMk/>
            <pc:sldMk cId="294704740" sldId="457"/>
            <ac:spMk id="2" creationId="{00000000-0000-0000-0000-000000000000}"/>
          </ac:spMkLst>
        </pc:spChg>
        <pc:spChg chg="mod">
          <ac:chgData name="Kathy Moczerniak" userId="482eff44a8730993" providerId="LiveId" clId="{1BF503F3-CA48-48BD-B628-05FE125B34EA}" dt="2020-06-27T22:47:52.870" v="551" actId="20577"/>
          <ac:spMkLst>
            <pc:docMk/>
            <pc:sldMk cId="294704740" sldId="457"/>
            <ac:spMk id="3" creationId="{00000000-0000-0000-0000-000000000000}"/>
          </ac:spMkLst>
        </pc:spChg>
      </pc:sldChg>
      <pc:sldChg chg="modSp mod">
        <pc:chgData name="Kathy Moczerniak" userId="482eff44a8730993" providerId="LiveId" clId="{1BF503F3-CA48-48BD-B628-05FE125B34EA}" dt="2020-06-27T23:00:37.986" v="568" actId="20577"/>
        <pc:sldMkLst>
          <pc:docMk/>
          <pc:sldMk cId="3105203847" sldId="458"/>
        </pc:sldMkLst>
        <pc:spChg chg="mod">
          <ac:chgData name="Kathy Moczerniak" userId="482eff44a8730993" providerId="LiveId" clId="{1BF503F3-CA48-48BD-B628-05FE125B34EA}" dt="2020-06-21T05:39:35.354" v="52"/>
          <ac:spMkLst>
            <pc:docMk/>
            <pc:sldMk cId="3105203847" sldId="458"/>
            <ac:spMk id="2" creationId="{00000000-0000-0000-0000-000000000000}"/>
          </ac:spMkLst>
        </pc:spChg>
        <pc:spChg chg="mod">
          <ac:chgData name="Kathy Moczerniak" userId="482eff44a8730993" providerId="LiveId" clId="{1BF503F3-CA48-48BD-B628-05FE125B34EA}" dt="2020-06-27T23:00:37.986" v="568" actId="20577"/>
          <ac:spMkLst>
            <pc:docMk/>
            <pc:sldMk cId="3105203847" sldId="458"/>
            <ac:spMk id="3" creationId="{00000000-0000-0000-0000-000000000000}"/>
          </ac:spMkLst>
        </pc:spChg>
      </pc:sldChg>
      <pc:sldChg chg="modSp mod">
        <pc:chgData name="Kathy Moczerniak" userId="482eff44a8730993" providerId="LiveId" clId="{1BF503F3-CA48-48BD-B628-05FE125B34EA}" dt="2020-06-27T06:27:15.872" v="138" actId="1076"/>
        <pc:sldMkLst>
          <pc:docMk/>
          <pc:sldMk cId="4039742701" sldId="459"/>
        </pc:sldMkLst>
        <pc:spChg chg="mod">
          <ac:chgData name="Kathy Moczerniak" userId="482eff44a8730993" providerId="LiveId" clId="{1BF503F3-CA48-48BD-B628-05FE125B34EA}" dt="2020-06-21T05:39:35.354" v="52"/>
          <ac:spMkLst>
            <pc:docMk/>
            <pc:sldMk cId="4039742701" sldId="459"/>
            <ac:spMk id="2" creationId="{00000000-0000-0000-0000-000000000000}"/>
          </ac:spMkLst>
        </pc:spChg>
        <pc:spChg chg="mod">
          <ac:chgData name="Kathy Moczerniak" userId="482eff44a8730993" providerId="LiveId" clId="{1BF503F3-CA48-48BD-B628-05FE125B34EA}" dt="2020-06-27T06:27:15.872" v="138" actId="1076"/>
          <ac:spMkLst>
            <pc:docMk/>
            <pc:sldMk cId="4039742701" sldId="459"/>
            <ac:spMk id="3" creationId="{00000000-0000-0000-0000-000000000000}"/>
          </ac:spMkLst>
        </pc:spChg>
      </pc:sldChg>
      <pc:sldChg chg="modSp mod">
        <pc:chgData name="Kathy Moczerniak" userId="482eff44a8730993" providerId="LiveId" clId="{1BF503F3-CA48-48BD-B628-05FE125B34EA}" dt="2020-06-27T06:29:46.327" v="171" actId="6549"/>
        <pc:sldMkLst>
          <pc:docMk/>
          <pc:sldMk cId="4099883617" sldId="460"/>
        </pc:sldMkLst>
        <pc:spChg chg="mod">
          <ac:chgData name="Kathy Moczerniak" userId="482eff44a8730993" providerId="LiveId" clId="{1BF503F3-CA48-48BD-B628-05FE125B34EA}" dt="2020-06-27T06:29:28.990" v="159" actId="20577"/>
          <ac:spMkLst>
            <pc:docMk/>
            <pc:sldMk cId="4099883617" sldId="460"/>
            <ac:spMk id="2" creationId="{DC627AA7-8E83-477A-82D3-897877BDE46E}"/>
          </ac:spMkLst>
        </pc:spChg>
        <pc:spChg chg="mod">
          <ac:chgData name="Kathy Moczerniak" userId="482eff44a8730993" providerId="LiveId" clId="{1BF503F3-CA48-48BD-B628-05FE125B34EA}" dt="2020-06-27T06:29:46.327" v="171" actId="6549"/>
          <ac:spMkLst>
            <pc:docMk/>
            <pc:sldMk cId="4099883617" sldId="460"/>
            <ac:spMk id="3" creationId="{8184EFAB-1E24-4C64-B183-6D2063D47CBF}"/>
          </ac:spMkLst>
        </pc:spChg>
      </pc:sldChg>
      <pc:sldChg chg="modSp mod">
        <pc:chgData name="Kathy Moczerniak" userId="482eff44a8730993" providerId="LiveId" clId="{1BF503F3-CA48-48BD-B628-05FE125B34EA}" dt="2020-06-27T23:12:00.846" v="625" actId="20577"/>
        <pc:sldMkLst>
          <pc:docMk/>
          <pc:sldMk cId="1129411119" sldId="461"/>
        </pc:sldMkLst>
        <pc:spChg chg="mod">
          <ac:chgData name="Kathy Moczerniak" userId="482eff44a8730993" providerId="LiveId" clId="{1BF503F3-CA48-48BD-B628-05FE125B34EA}" dt="2020-06-27T06:30:02.998" v="173" actId="6549"/>
          <ac:spMkLst>
            <pc:docMk/>
            <pc:sldMk cId="1129411119" sldId="461"/>
            <ac:spMk id="2" creationId="{00000000-0000-0000-0000-000000000000}"/>
          </ac:spMkLst>
        </pc:spChg>
        <pc:spChg chg="mod">
          <ac:chgData name="Kathy Moczerniak" userId="482eff44a8730993" providerId="LiveId" clId="{1BF503F3-CA48-48BD-B628-05FE125B34EA}" dt="2020-06-27T23:12:00.846" v="625" actId="20577"/>
          <ac:spMkLst>
            <pc:docMk/>
            <pc:sldMk cId="1129411119" sldId="461"/>
            <ac:spMk id="3" creationId="{00000000-0000-0000-0000-000000000000}"/>
          </ac:spMkLst>
        </pc:spChg>
      </pc:sldChg>
      <pc:sldChg chg="modSp mod">
        <pc:chgData name="Kathy Moczerniak" userId="482eff44a8730993" providerId="LiveId" clId="{1BF503F3-CA48-48BD-B628-05FE125B34EA}" dt="2020-06-27T06:30:55.166" v="185" actId="20577"/>
        <pc:sldMkLst>
          <pc:docMk/>
          <pc:sldMk cId="1276560057" sldId="462"/>
        </pc:sldMkLst>
        <pc:spChg chg="mod">
          <ac:chgData name="Kathy Moczerniak" userId="482eff44a8730993" providerId="LiveId" clId="{1BF503F3-CA48-48BD-B628-05FE125B34EA}" dt="2020-06-27T06:30:55.166" v="185" actId="20577"/>
          <ac:spMkLst>
            <pc:docMk/>
            <pc:sldMk cId="1276560057" sldId="462"/>
            <ac:spMk id="2" creationId="{00000000-0000-0000-0000-000000000000}"/>
          </ac:spMkLst>
        </pc:spChg>
      </pc:sldChg>
      <pc:sldChg chg="modSp mod">
        <pc:chgData name="Kathy Moczerniak" userId="482eff44a8730993" providerId="LiveId" clId="{1BF503F3-CA48-48BD-B628-05FE125B34EA}" dt="2020-06-27T23:16:14.275" v="637" actId="6549"/>
        <pc:sldMkLst>
          <pc:docMk/>
          <pc:sldMk cId="2746078" sldId="463"/>
        </pc:sldMkLst>
        <pc:spChg chg="mod">
          <ac:chgData name="Kathy Moczerniak" userId="482eff44a8730993" providerId="LiveId" clId="{1BF503F3-CA48-48BD-B628-05FE125B34EA}" dt="2020-06-27T06:31:24.873" v="193" actId="20577"/>
          <ac:spMkLst>
            <pc:docMk/>
            <pc:sldMk cId="2746078" sldId="463"/>
            <ac:spMk id="2" creationId="{00000000-0000-0000-0000-000000000000}"/>
          </ac:spMkLst>
        </pc:spChg>
        <pc:spChg chg="mod">
          <ac:chgData name="Kathy Moczerniak" userId="482eff44a8730993" providerId="LiveId" clId="{1BF503F3-CA48-48BD-B628-05FE125B34EA}" dt="2020-06-27T23:16:14.275" v="637" actId="6549"/>
          <ac:spMkLst>
            <pc:docMk/>
            <pc:sldMk cId="2746078" sldId="463"/>
            <ac:spMk id="3" creationId="{00000000-0000-0000-0000-000000000000}"/>
          </ac:spMkLst>
        </pc:spChg>
      </pc:sldChg>
      <pc:sldChg chg="modSp mod">
        <pc:chgData name="Kathy Moczerniak" userId="482eff44a8730993" providerId="LiveId" clId="{1BF503F3-CA48-48BD-B628-05FE125B34EA}" dt="2020-06-27T23:19:44.522" v="667" actId="6549"/>
        <pc:sldMkLst>
          <pc:docMk/>
          <pc:sldMk cId="4880530" sldId="464"/>
        </pc:sldMkLst>
        <pc:spChg chg="mod">
          <ac:chgData name="Kathy Moczerniak" userId="482eff44a8730993" providerId="LiveId" clId="{1BF503F3-CA48-48BD-B628-05FE125B34EA}" dt="2020-06-27T06:32:27.991" v="206" actId="6549"/>
          <ac:spMkLst>
            <pc:docMk/>
            <pc:sldMk cId="4880530" sldId="464"/>
            <ac:spMk id="2" creationId="{00000000-0000-0000-0000-000000000000}"/>
          </ac:spMkLst>
        </pc:spChg>
        <pc:spChg chg="mod">
          <ac:chgData name="Kathy Moczerniak" userId="482eff44a8730993" providerId="LiveId" clId="{1BF503F3-CA48-48BD-B628-05FE125B34EA}" dt="2020-06-27T23:19:44.522" v="667" actId="6549"/>
          <ac:spMkLst>
            <pc:docMk/>
            <pc:sldMk cId="4880530" sldId="464"/>
            <ac:spMk id="3" creationId="{00000000-0000-0000-0000-000000000000}"/>
          </ac:spMkLst>
        </pc:spChg>
      </pc:sldChg>
      <pc:sldChg chg="modSp mod">
        <pc:chgData name="Kathy Moczerniak" userId="482eff44a8730993" providerId="LiveId" clId="{1BF503F3-CA48-48BD-B628-05FE125B34EA}" dt="2020-06-27T23:22:56.317" v="678" actId="20577"/>
        <pc:sldMkLst>
          <pc:docMk/>
          <pc:sldMk cId="94921275" sldId="465"/>
        </pc:sldMkLst>
        <pc:spChg chg="mod">
          <ac:chgData name="Kathy Moczerniak" userId="482eff44a8730993" providerId="LiveId" clId="{1BF503F3-CA48-48BD-B628-05FE125B34EA}" dt="2020-06-27T06:32:53.538" v="217" actId="6549"/>
          <ac:spMkLst>
            <pc:docMk/>
            <pc:sldMk cId="94921275" sldId="465"/>
            <ac:spMk id="2" creationId="{00000000-0000-0000-0000-000000000000}"/>
          </ac:spMkLst>
        </pc:spChg>
        <pc:spChg chg="mod">
          <ac:chgData name="Kathy Moczerniak" userId="482eff44a8730993" providerId="LiveId" clId="{1BF503F3-CA48-48BD-B628-05FE125B34EA}" dt="2020-06-27T23:22:56.317" v="678" actId="20577"/>
          <ac:spMkLst>
            <pc:docMk/>
            <pc:sldMk cId="94921275" sldId="465"/>
            <ac:spMk id="3" creationId="{00000000-0000-0000-0000-000000000000}"/>
          </ac:spMkLst>
        </pc:spChg>
      </pc:sldChg>
      <pc:sldChg chg="modSp mod">
        <pc:chgData name="Kathy Moczerniak" userId="482eff44a8730993" providerId="LiveId" clId="{1BF503F3-CA48-48BD-B628-05FE125B34EA}" dt="2020-06-27T06:33:07.174" v="223" actId="6549"/>
        <pc:sldMkLst>
          <pc:docMk/>
          <pc:sldMk cId="2909243989" sldId="466"/>
        </pc:sldMkLst>
        <pc:spChg chg="mod">
          <ac:chgData name="Kathy Moczerniak" userId="482eff44a8730993" providerId="LiveId" clId="{1BF503F3-CA48-48BD-B628-05FE125B34EA}" dt="2020-06-27T06:33:07.174" v="223" actId="6549"/>
          <ac:spMkLst>
            <pc:docMk/>
            <pc:sldMk cId="2909243989" sldId="466"/>
            <ac:spMk id="2" creationId="{00000000-0000-0000-0000-000000000000}"/>
          </ac:spMkLst>
        </pc:spChg>
      </pc:sldChg>
      <pc:sldChg chg="modSp mod">
        <pc:chgData name="Kathy Moczerniak" userId="482eff44a8730993" providerId="LiveId" clId="{1BF503F3-CA48-48BD-B628-05FE125B34EA}" dt="2020-06-27T23:33:01.766" v="729" actId="20577"/>
        <pc:sldMkLst>
          <pc:docMk/>
          <pc:sldMk cId="1112847973" sldId="467"/>
        </pc:sldMkLst>
        <pc:spChg chg="mod">
          <ac:chgData name="Kathy Moczerniak" userId="482eff44a8730993" providerId="LiveId" clId="{1BF503F3-CA48-48BD-B628-05FE125B34EA}" dt="2020-06-21T05:39:35.354" v="52"/>
          <ac:spMkLst>
            <pc:docMk/>
            <pc:sldMk cId="1112847973" sldId="467"/>
            <ac:spMk id="2" creationId="{7DCC5A76-1039-415C-AACA-676FE47557EA}"/>
          </ac:spMkLst>
        </pc:spChg>
        <pc:spChg chg="mod">
          <ac:chgData name="Kathy Moczerniak" userId="482eff44a8730993" providerId="LiveId" clId="{1BF503F3-CA48-48BD-B628-05FE125B34EA}" dt="2020-06-27T23:33:01.766" v="729" actId="20577"/>
          <ac:spMkLst>
            <pc:docMk/>
            <pc:sldMk cId="1112847973" sldId="467"/>
            <ac:spMk id="3" creationId="{4323221B-EA78-4FF0-BF27-658D4CDB3A76}"/>
          </ac:spMkLst>
        </pc:spChg>
      </pc:sldChg>
      <pc:sldChg chg="modSp mod">
        <pc:chgData name="Kathy Moczerniak" userId="482eff44a8730993" providerId="LiveId" clId="{1BF503F3-CA48-48BD-B628-05FE125B34EA}" dt="2020-06-27T23:35:14.071" v="735" actId="20577"/>
        <pc:sldMkLst>
          <pc:docMk/>
          <pc:sldMk cId="4059405033" sldId="468"/>
        </pc:sldMkLst>
        <pc:spChg chg="mod">
          <ac:chgData name="Kathy Moczerniak" userId="482eff44a8730993" providerId="LiveId" clId="{1BF503F3-CA48-48BD-B628-05FE125B34EA}" dt="2020-06-21T05:39:35.354" v="52"/>
          <ac:spMkLst>
            <pc:docMk/>
            <pc:sldMk cId="4059405033" sldId="468"/>
            <ac:spMk id="2" creationId="{0C20C0A1-B026-4D79-AD38-784FFA620915}"/>
          </ac:spMkLst>
        </pc:spChg>
        <pc:spChg chg="mod">
          <ac:chgData name="Kathy Moczerniak" userId="482eff44a8730993" providerId="LiveId" clId="{1BF503F3-CA48-48BD-B628-05FE125B34EA}" dt="2020-06-27T23:35:14.071" v="735" actId="20577"/>
          <ac:spMkLst>
            <pc:docMk/>
            <pc:sldMk cId="4059405033" sldId="468"/>
            <ac:spMk id="3" creationId="{D07989F0-517F-417B-8E30-BC04668BA3B7}"/>
          </ac:spMkLst>
        </pc:spChg>
      </pc:sldChg>
      <pc:sldChg chg="modSp mod">
        <pc:chgData name="Kathy Moczerniak" userId="482eff44a8730993" providerId="LiveId" clId="{1BF503F3-CA48-48BD-B628-05FE125B34EA}" dt="2020-06-27T23:46:25.751" v="772" actId="20577"/>
        <pc:sldMkLst>
          <pc:docMk/>
          <pc:sldMk cId="1404922063" sldId="469"/>
        </pc:sldMkLst>
        <pc:spChg chg="mod">
          <ac:chgData name="Kathy Moczerniak" userId="482eff44a8730993" providerId="LiveId" clId="{1BF503F3-CA48-48BD-B628-05FE125B34EA}" dt="2020-06-21T05:39:35.354" v="52"/>
          <ac:spMkLst>
            <pc:docMk/>
            <pc:sldMk cId="1404922063" sldId="469"/>
            <ac:spMk id="2" creationId="{2E56671C-ECB9-4BD4-ACE2-FBF03A2EA670}"/>
          </ac:spMkLst>
        </pc:spChg>
        <pc:spChg chg="mod">
          <ac:chgData name="Kathy Moczerniak" userId="482eff44a8730993" providerId="LiveId" clId="{1BF503F3-CA48-48BD-B628-05FE125B34EA}" dt="2020-06-27T23:46:25.751" v="772" actId="20577"/>
          <ac:spMkLst>
            <pc:docMk/>
            <pc:sldMk cId="1404922063" sldId="469"/>
            <ac:spMk id="3" creationId="{E81C85BD-E99E-4518-91D7-3ECD71520B2A}"/>
          </ac:spMkLst>
        </pc:spChg>
      </pc:sldChg>
      <pc:sldChg chg="modSp mod">
        <pc:chgData name="Kathy Moczerniak" userId="482eff44a8730993" providerId="LiveId" clId="{1BF503F3-CA48-48BD-B628-05FE125B34EA}" dt="2020-06-27T23:57:55.072" v="801" actId="255"/>
        <pc:sldMkLst>
          <pc:docMk/>
          <pc:sldMk cId="3148590695" sldId="470"/>
        </pc:sldMkLst>
        <pc:spChg chg="mod">
          <ac:chgData name="Kathy Moczerniak" userId="482eff44a8730993" providerId="LiveId" clId="{1BF503F3-CA48-48BD-B628-05FE125B34EA}" dt="2020-06-21T05:39:35.354" v="52"/>
          <ac:spMkLst>
            <pc:docMk/>
            <pc:sldMk cId="3148590695" sldId="470"/>
            <ac:spMk id="2" creationId="{00000000-0000-0000-0000-000000000000}"/>
          </ac:spMkLst>
        </pc:spChg>
        <pc:spChg chg="mod">
          <ac:chgData name="Kathy Moczerniak" userId="482eff44a8730993" providerId="LiveId" clId="{1BF503F3-CA48-48BD-B628-05FE125B34EA}" dt="2020-06-27T23:57:55.072" v="801" actId="255"/>
          <ac:spMkLst>
            <pc:docMk/>
            <pc:sldMk cId="3148590695" sldId="470"/>
            <ac:spMk id="3" creationId="{00000000-0000-0000-0000-000000000000}"/>
          </ac:spMkLst>
        </pc:spChg>
      </pc:sldChg>
      <pc:sldChg chg="modSp">
        <pc:chgData name="Kathy Moczerniak" userId="482eff44a8730993" providerId="LiveId" clId="{1BF503F3-CA48-48BD-B628-05FE125B34EA}" dt="2020-06-21T05:39:35.354" v="52"/>
        <pc:sldMkLst>
          <pc:docMk/>
          <pc:sldMk cId="232063571" sldId="471"/>
        </pc:sldMkLst>
        <pc:spChg chg="mod">
          <ac:chgData name="Kathy Moczerniak" userId="482eff44a8730993" providerId="LiveId" clId="{1BF503F3-CA48-48BD-B628-05FE125B34EA}" dt="2020-06-21T05:39:35.354" v="52"/>
          <ac:spMkLst>
            <pc:docMk/>
            <pc:sldMk cId="232063571" sldId="471"/>
            <ac:spMk id="2" creationId="{705205F8-B953-4877-A8B4-D569E9DB79B8}"/>
          </ac:spMkLst>
        </pc:spChg>
        <pc:spChg chg="mod">
          <ac:chgData name="Kathy Moczerniak" userId="482eff44a8730993" providerId="LiveId" clId="{1BF503F3-CA48-48BD-B628-05FE125B34EA}" dt="2020-06-21T05:39:35.354" v="52"/>
          <ac:spMkLst>
            <pc:docMk/>
            <pc:sldMk cId="232063571" sldId="471"/>
            <ac:spMk id="3" creationId="{D6A60B99-9F70-4A2D-9C54-63130DAB8856}"/>
          </ac:spMkLst>
        </pc:spChg>
      </pc:sldChg>
      <pc:sldChg chg="modSp mod">
        <pc:chgData name="Kathy Moczerniak" userId="482eff44a8730993" providerId="LiveId" clId="{1BF503F3-CA48-48BD-B628-05FE125B34EA}" dt="2020-06-27T22:58:52.492" v="556" actId="1076"/>
        <pc:sldMkLst>
          <pc:docMk/>
          <pc:sldMk cId="1766588258" sldId="473"/>
        </pc:sldMkLst>
        <pc:spChg chg="mod">
          <ac:chgData name="Kathy Moczerniak" userId="482eff44a8730993" providerId="LiveId" clId="{1BF503F3-CA48-48BD-B628-05FE125B34EA}" dt="2020-06-27T22:58:52.492" v="556" actId="1076"/>
          <ac:spMkLst>
            <pc:docMk/>
            <pc:sldMk cId="1766588258" sldId="473"/>
            <ac:spMk id="3" creationId="{AA41CB3E-C6CC-40C3-B531-3FE44180623D}"/>
          </ac:spMkLst>
        </pc:spChg>
      </pc:sldChg>
      <pc:sldChg chg="modSp mod">
        <pc:chgData name="Kathy Moczerniak" userId="482eff44a8730993" providerId="LiveId" clId="{1BF503F3-CA48-48BD-B628-05FE125B34EA}" dt="2020-06-27T23:20:17.691" v="670" actId="20577"/>
        <pc:sldMkLst>
          <pc:docMk/>
          <pc:sldMk cId="3685479541" sldId="474"/>
        </pc:sldMkLst>
        <pc:spChg chg="mod">
          <ac:chgData name="Kathy Moczerniak" userId="482eff44a8730993" providerId="LiveId" clId="{1BF503F3-CA48-48BD-B628-05FE125B34EA}" dt="2020-06-27T06:32:33.727" v="208" actId="6549"/>
          <ac:spMkLst>
            <pc:docMk/>
            <pc:sldMk cId="3685479541" sldId="474"/>
            <ac:spMk id="2" creationId="{00000000-0000-0000-0000-000000000000}"/>
          </ac:spMkLst>
        </pc:spChg>
        <pc:spChg chg="mod">
          <ac:chgData name="Kathy Moczerniak" userId="482eff44a8730993" providerId="LiveId" clId="{1BF503F3-CA48-48BD-B628-05FE125B34EA}" dt="2020-06-27T23:20:17.691" v="670" actId="20577"/>
          <ac:spMkLst>
            <pc:docMk/>
            <pc:sldMk cId="3685479541" sldId="474"/>
            <ac:spMk id="3" creationId="{00000000-0000-0000-0000-000000000000}"/>
          </ac:spMkLst>
        </pc:spChg>
      </pc:sldChg>
      <pc:sldChg chg="modSp add mod">
        <pc:chgData name="Kathy Moczerniak" userId="482eff44a8730993" providerId="LiveId" clId="{1BF503F3-CA48-48BD-B628-05FE125B34EA}" dt="2020-06-27T06:37:46.606" v="257" actId="14100"/>
        <pc:sldMkLst>
          <pc:docMk/>
          <pc:sldMk cId="4029274246" sldId="475"/>
        </pc:sldMkLst>
        <pc:spChg chg="mod">
          <ac:chgData name="Kathy Moczerniak" userId="482eff44a8730993" providerId="LiveId" clId="{1BF503F3-CA48-48BD-B628-05FE125B34EA}" dt="2020-06-21T05:35:48.076" v="13" actId="113"/>
          <ac:spMkLst>
            <pc:docMk/>
            <pc:sldMk cId="4029274246" sldId="475"/>
            <ac:spMk id="2" creationId="{A6C45439-9CC9-47C5-9CCF-996F0B9058F4}"/>
          </ac:spMkLst>
        </pc:spChg>
        <pc:spChg chg="mod">
          <ac:chgData name="Kathy Moczerniak" userId="482eff44a8730993" providerId="LiveId" clId="{1BF503F3-CA48-48BD-B628-05FE125B34EA}" dt="2020-06-27T06:37:46.606" v="257" actId="14100"/>
          <ac:spMkLst>
            <pc:docMk/>
            <pc:sldMk cId="4029274246" sldId="475"/>
            <ac:spMk id="3" creationId="{92EAA38E-51A4-4CC7-9856-F065A1083101}"/>
          </ac:spMkLst>
        </pc:spChg>
        <pc:spChg chg="mod">
          <ac:chgData name="Kathy Moczerniak" userId="482eff44a8730993" providerId="LiveId" clId="{1BF503F3-CA48-48BD-B628-05FE125B34EA}" dt="2020-06-21T05:35:51.888" v="14" actId="20578"/>
          <ac:spMkLst>
            <pc:docMk/>
            <pc:sldMk cId="4029274246" sldId="475"/>
            <ac:spMk id="8" creationId="{B88938D3-034B-46F7-B6BD-BE5F9A9CB3DE}"/>
          </ac:spMkLst>
        </pc:spChg>
      </pc:sldChg>
      <pc:sldChg chg="modSp add mod">
        <pc:chgData name="Kathy Moczerniak" userId="482eff44a8730993" providerId="LiveId" clId="{1BF503F3-CA48-48BD-B628-05FE125B34EA}" dt="2020-06-27T06:37:51.933" v="258" actId="14100"/>
        <pc:sldMkLst>
          <pc:docMk/>
          <pc:sldMk cId="1826586573" sldId="476"/>
        </pc:sldMkLst>
        <pc:spChg chg="mod">
          <ac:chgData name="Kathy Moczerniak" userId="482eff44a8730993" providerId="LiveId" clId="{1BF503F3-CA48-48BD-B628-05FE125B34EA}" dt="2020-06-21T05:35:57.390" v="15" actId="113"/>
          <ac:spMkLst>
            <pc:docMk/>
            <pc:sldMk cId="1826586573" sldId="476"/>
            <ac:spMk id="2" creationId="{707AC606-F7E0-499B-AC3E-F1B0A4196931}"/>
          </ac:spMkLst>
        </pc:spChg>
        <pc:spChg chg="mod">
          <ac:chgData name="Kathy Moczerniak" userId="482eff44a8730993" providerId="LiveId" clId="{1BF503F3-CA48-48BD-B628-05FE125B34EA}" dt="2020-06-27T06:37:51.933" v="258" actId="14100"/>
          <ac:spMkLst>
            <pc:docMk/>
            <pc:sldMk cId="1826586573" sldId="476"/>
            <ac:spMk id="3" creationId="{2183FD4C-3F4F-4ECC-9EE9-8CAABD494BC3}"/>
          </ac:spMkLst>
        </pc:spChg>
        <pc:spChg chg="mod">
          <ac:chgData name="Kathy Moczerniak" userId="482eff44a8730993" providerId="LiveId" clId="{1BF503F3-CA48-48BD-B628-05FE125B34EA}" dt="2020-06-21T05:36:01.242" v="16" actId="20578"/>
          <ac:spMkLst>
            <pc:docMk/>
            <pc:sldMk cId="1826586573" sldId="476"/>
            <ac:spMk id="8" creationId="{AC119CEA-51BA-4FF8-A5D8-D469B250D2E1}"/>
          </ac:spMkLst>
        </pc:spChg>
      </pc:sldChg>
      <pc:sldChg chg="modSp add mod">
        <pc:chgData name="Kathy Moczerniak" userId="482eff44a8730993" providerId="LiveId" clId="{1BF503F3-CA48-48BD-B628-05FE125B34EA}" dt="2020-06-28T01:20:09.986" v="875" actId="20577"/>
        <pc:sldMkLst>
          <pc:docMk/>
          <pc:sldMk cId="1467146766" sldId="477"/>
        </pc:sldMkLst>
        <pc:spChg chg="mod">
          <ac:chgData name="Kathy Moczerniak" userId="482eff44a8730993" providerId="LiveId" clId="{1BF503F3-CA48-48BD-B628-05FE125B34EA}" dt="2020-06-21T05:36:12.174" v="19" actId="113"/>
          <ac:spMkLst>
            <pc:docMk/>
            <pc:sldMk cId="1467146766" sldId="477"/>
            <ac:spMk id="2" creationId="{FC7513E2-E82A-432E-9E59-143CEB6563F6}"/>
          </ac:spMkLst>
        </pc:spChg>
        <pc:spChg chg="mod">
          <ac:chgData name="Kathy Moczerniak" userId="482eff44a8730993" providerId="LiveId" clId="{1BF503F3-CA48-48BD-B628-05FE125B34EA}" dt="2020-06-27T06:37:59.060" v="260" actId="14100"/>
          <ac:spMkLst>
            <pc:docMk/>
            <pc:sldMk cId="1467146766" sldId="477"/>
            <ac:spMk id="3" creationId="{B2E6A630-7940-4CF5-8257-62E4AADC078C}"/>
          </ac:spMkLst>
        </pc:spChg>
        <pc:spChg chg="mod">
          <ac:chgData name="Kathy Moczerniak" userId="482eff44a8730993" providerId="LiveId" clId="{1BF503F3-CA48-48BD-B628-05FE125B34EA}" dt="2020-06-28T01:20:09.986" v="875" actId="20577"/>
          <ac:spMkLst>
            <pc:docMk/>
            <pc:sldMk cId="1467146766" sldId="477"/>
            <ac:spMk id="8" creationId="{51A1E1ED-5FA1-49A5-8E30-ACAE6BB08E61}"/>
          </ac:spMkLst>
        </pc:spChg>
      </pc:sldChg>
      <pc:sldChg chg="modSp add mod">
        <pc:chgData name="Kathy Moczerniak" userId="482eff44a8730993" providerId="LiveId" clId="{1BF503F3-CA48-48BD-B628-05FE125B34EA}" dt="2020-06-27T06:38:03.550" v="261" actId="14100"/>
        <pc:sldMkLst>
          <pc:docMk/>
          <pc:sldMk cId="3439100118" sldId="478"/>
        </pc:sldMkLst>
        <pc:spChg chg="mod">
          <ac:chgData name="Kathy Moczerniak" userId="482eff44a8730993" providerId="LiveId" clId="{1BF503F3-CA48-48BD-B628-05FE125B34EA}" dt="2020-06-21T05:36:18.669" v="21" actId="113"/>
          <ac:spMkLst>
            <pc:docMk/>
            <pc:sldMk cId="3439100118" sldId="478"/>
            <ac:spMk id="2" creationId="{0B8E1439-501D-4F2F-808C-D4F233FD5E48}"/>
          </ac:spMkLst>
        </pc:spChg>
        <pc:spChg chg="mod">
          <ac:chgData name="Kathy Moczerniak" userId="482eff44a8730993" providerId="LiveId" clId="{1BF503F3-CA48-48BD-B628-05FE125B34EA}" dt="2020-06-27T06:38:03.550" v="261" actId="14100"/>
          <ac:spMkLst>
            <pc:docMk/>
            <pc:sldMk cId="3439100118" sldId="478"/>
            <ac:spMk id="3" creationId="{18C1C79D-F877-4AD9-96AC-D47DCA6AE301}"/>
          </ac:spMkLst>
        </pc:spChg>
        <pc:spChg chg="mod">
          <ac:chgData name="Kathy Moczerniak" userId="482eff44a8730993" providerId="LiveId" clId="{1BF503F3-CA48-48BD-B628-05FE125B34EA}" dt="2020-06-21T05:36:22.142" v="22" actId="20578"/>
          <ac:spMkLst>
            <pc:docMk/>
            <pc:sldMk cId="3439100118" sldId="478"/>
            <ac:spMk id="8" creationId="{8CAC3554-5DD8-4553-A303-7EB64E980EBC}"/>
          </ac:spMkLst>
        </pc:spChg>
      </pc:sldChg>
      <pc:sldChg chg="modSp add mod">
        <pc:chgData name="Kathy Moczerniak" userId="482eff44a8730993" providerId="LiveId" clId="{1BF503F3-CA48-48BD-B628-05FE125B34EA}" dt="2020-06-28T00:23:09.471" v="870" actId="1076"/>
        <pc:sldMkLst>
          <pc:docMk/>
          <pc:sldMk cId="4104060245" sldId="479"/>
        </pc:sldMkLst>
        <pc:spChg chg="mod">
          <ac:chgData name="Kathy Moczerniak" userId="482eff44a8730993" providerId="LiveId" clId="{1BF503F3-CA48-48BD-B628-05FE125B34EA}" dt="2020-06-21T05:36:47.480" v="29" actId="113"/>
          <ac:spMkLst>
            <pc:docMk/>
            <pc:sldMk cId="4104060245" sldId="479"/>
            <ac:spMk id="2" creationId="{B50E9C8B-4ADD-4D2A-BF7A-89B6D55F389D}"/>
          </ac:spMkLst>
        </pc:spChg>
        <pc:spChg chg="mod">
          <ac:chgData name="Kathy Moczerniak" userId="482eff44a8730993" providerId="LiveId" clId="{1BF503F3-CA48-48BD-B628-05FE125B34EA}" dt="2020-06-28T00:23:09.471" v="870" actId="1076"/>
          <ac:spMkLst>
            <pc:docMk/>
            <pc:sldMk cId="4104060245" sldId="479"/>
            <ac:spMk id="3" creationId="{63F8711F-2719-4015-9D48-41DFFB0D366D}"/>
          </ac:spMkLst>
        </pc:spChg>
        <pc:spChg chg="mod">
          <ac:chgData name="Kathy Moczerniak" userId="482eff44a8730993" providerId="LiveId" clId="{1BF503F3-CA48-48BD-B628-05FE125B34EA}" dt="2020-06-21T05:36:50.961" v="30" actId="20578"/>
          <ac:spMkLst>
            <pc:docMk/>
            <pc:sldMk cId="4104060245" sldId="479"/>
            <ac:spMk id="8" creationId="{072AA732-4055-4237-9C3C-A884F603A1D6}"/>
          </ac:spMkLst>
        </pc:spChg>
      </pc:sldChg>
      <pc:sldChg chg="modSp add mod">
        <pc:chgData name="Kathy Moczerniak" userId="482eff44a8730993" providerId="LiveId" clId="{1BF503F3-CA48-48BD-B628-05FE125B34EA}" dt="2020-06-28T00:23:28.431" v="871" actId="20577"/>
        <pc:sldMkLst>
          <pc:docMk/>
          <pc:sldMk cId="2363253987" sldId="480"/>
        </pc:sldMkLst>
        <pc:spChg chg="mod">
          <ac:chgData name="Kathy Moczerniak" userId="482eff44a8730993" providerId="LiveId" clId="{1BF503F3-CA48-48BD-B628-05FE125B34EA}" dt="2020-06-21T05:36:54.124" v="31" actId="113"/>
          <ac:spMkLst>
            <pc:docMk/>
            <pc:sldMk cId="2363253987" sldId="480"/>
            <ac:spMk id="2" creationId="{75166995-75B3-426A-802D-879BF99EFDBB}"/>
          </ac:spMkLst>
        </pc:spChg>
        <pc:spChg chg="mod">
          <ac:chgData name="Kathy Moczerniak" userId="482eff44a8730993" providerId="LiveId" clId="{1BF503F3-CA48-48BD-B628-05FE125B34EA}" dt="2020-06-28T00:23:28.431" v="871" actId="20577"/>
          <ac:spMkLst>
            <pc:docMk/>
            <pc:sldMk cId="2363253987" sldId="480"/>
            <ac:spMk id="3" creationId="{1FD51A50-CBC7-4377-A15F-A3BD7415CB28}"/>
          </ac:spMkLst>
        </pc:spChg>
        <pc:spChg chg="mod">
          <ac:chgData name="Kathy Moczerniak" userId="482eff44a8730993" providerId="LiveId" clId="{1BF503F3-CA48-48BD-B628-05FE125B34EA}" dt="2020-06-21T05:36:57.641" v="32" actId="20578"/>
          <ac:spMkLst>
            <pc:docMk/>
            <pc:sldMk cId="2363253987" sldId="480"/>
            <ac:spMk id="8" creationId="{4330D50D-97EF-4408-9495-3349E668D403}"/>
          </ac:spMkLst>
        </pc:spChg>
      </pc:sldChg>
      <pc:sldChg chg="modSp add mod">
        <pc:chgData name="Kathy Moczerniak" userId="482eff44a8730993" providerId="LiveId" clId="{1BF503F3-CA48-48BD-B628-05FE125B34EA}" dt="2020-06-27T06:40:05.877" v="290" actId="14100"/>
        <pc:sldMkLst>
          <pc:docMk/>
          <pc:sldMk cId="2253459425" sldId="481"/>
        </pc:sldMkLst>
        <pc:spChg chg="mod">
          <ac:chgData name="Kathy Moczerniak" userId="482eff44a8730993" providerId="LiveId" clId="{1BF503F3-CA48-48BD-B628-05FE125B34EA}" dt="2020-06-21T05:38:13.268" v="45" actId="113"/>
          <ac:spMkLst>
            <pc:docMk/>
            <pc:sldMk cId="2253459425" sldId="481"/>
            <ac:spMk id="2" creationId="{A74107E7-13D2-4594-8148-D99BE5DE36B8}"/>
          </ac:spMkLst>
        </pc:spChg>
        <pc:spChg chg="mod">
          <ac:chgData name="Kathy Moczerniak" userId="482eff44a8730993" providerId="LiveId" clId="{1BF503F3-CA48-48BD-B628-05FE125B34EA}" dt="2020-06-27T06:40:05.877" v="290" actId="14100"/>
          <ac:spMkLst>
            <pc:docMk/>
            <pc:sldMk cId="2253459425" sldId="481"/>
            <ac:spMk id="3" creationId="{B12CC9E7-5F9A-4F59-86C2-53A499636E47}"/>
          </ac:spMkLst>
        </pc:spChg>
        <pc:spChg chg="mod">
          <ac:chgData name="Kathy Moczerniak" userId="482eff44a8730993" providerId="LiveId" clId="{1BF503F3-CA48-48BD-B628-05FE125B34EA}" dt="2020-06-21T05:38:17.139" v="46" actId="20578"/>
          <ac:spMkLst>
            <pc:docMk/>
            <pc:sldMk cId="2253459425" sldId="481"/>
            <ac:spMk id="8" creationId="{C5603288-8CD8-4BB7-8205-4BD20E40DD09}"/>
          </ac:spMkLst>
        </pc:spChg>
      </pc:sldChg>
      <pc:sldChg chg="addSp modSp add mod modClrScheme chgLayout">
        <pc:chgData name="Kathy Moczerniak" userId="482eff44a8730993" providerId="LiveId" clId="{1BF503F3-CA48-48BD-B628-05FE125B34EA}" dt="2020-06-27T06:40:14.370" v="292" actId="14100"/>
        <pc:sldMkLst>
          <pc:docMk/>
          <pc:sldMk cId="968790749" sldId="482"/>
        </pc:sldMkLst>
        <pc:spChg chg="mod ord">
          <ac:chgData name="Kathy Moczerniak" userId="482eff44a8730993" providerId="LiveId" clId="{1BF503F3-CA48-48BD-B628-05FE125B34EA}" dt="2020-06-21T05:38:34.900" v="48" actId="700"/>
          <ac:spMkLst>
            <pc:docMk/>
            <pc:sldMk cId="968790749" sldId="482"/>
            <ac:spMk id="2" creationId="{D3B796C3-E22F-4888-9FC5-A225F89DD3F5}"/>
          </ac:spMkLst>
        </pc:spChg>
        <pc:spChg chg="mod ord">
          <ac:chgData name="Kathy Moczerniak" userId="482eff44a8730993" providerId="LiveId" clId="{1BF503F3-CA48-48BD-B628-05FE125B34EA}" dt="2020-06-27T06:40:14.370" v="292" actId="14100"/>
          <ac:spMkLst>
            <pc:docMk/>
            <pc:sldMk cId="968790749" sldId="482"/>
            <ac:spMk id="3" creationId="{E678758A-2EBD-4186-BEC4-815284C90ADE}"/>
          </ac:spMkLst>
        </pc:spChg>
        <pc:spChg chg="add mod ord">
          <ac:chgData name="Kathy Moczerniak" userId="482eff44a8730993" providerId="LiveId" clId="{1BF503F3-CA48-48BD-B628-05FE125B34EA}" dt="2020-06-21T05:38:41.407" v="49" actId="20578"/>
          <ac:spMkLst>
            <pc:docMk/>
            <pc:sldMk cId="968790749" sldId="482"/>
            <ac:spMk id="4" creationId="{3CBCBF03-3505-4964-9F7B-A5046B1785CB}"/>
          </ac:spMkLst>
        </pc:spChg>
      </pc:sldChg>
      <pc:sldChg chg="modSp add mod">
        <pc:chgData name="Kathy Moczerniak" userId="482eff44a8730993" providerId="LiveId" clId="{1BF503F3-CA48-48BD-B628-05FE125B34EA}" dt="2020-06-28T01:19:03.455" v="873" actId="20577"/>
        <pc:sldMkLst>
          <pc:docMk/>
          <pc:sldMk cId="2100821232" sldId="483"/>
        </pc:sldMkLst>
        <pc:spChg chg="mod">
          <ac:chgData name="Kathy Moczerniak" userId="482eff44a8730993" providerId="LiveId" clId="{1BF503F3-CA48-48BD-B628-05FE125B34EA}" dt="2020-06-21T05:38:46.642" v="50" actId="113"/>
          <ac:spMkLst>
            <pc:docMk/>
            <pc:sldMk cId="2100821232" sldId="483"/>
            <ac:spMk id="2" creationId="{3B6C39EE-9F5A-4264-8D77-0EA7237E2199}"/>
          </ac:spMkLst>
        </pc:spChg>
        <pc:spChg chg="mod">
          <ac:chgData name="Kathy Moczerniak" userId="482eff44a8730993" providerId="LiveId" clId="{1BF503F3-CA48-48BD-B628-05FE125B34EA}" dt="2020-06-27T06:40:21.711" v="294" actId="14100"/>
          <ac:spMkLst>
            <pc:docMk/>
            <pc:sldMk cId="2100821232" sldId="483"/>
            <ac:spMk id="3" creationId="{281DE4FD-CC8C-4CCF-A20A-641FEB2303A6}"/>
          </ac:spMkLst>
        </pc:spChg>
        <pc:spChg chg="mod">
          <ac:chgData name="Kathy Moczerniak" userId="482eff44a8730993" providerId="LiveId" clId="{1BF503F3-CA48-48BD-B628-05FE125B34EA}" dt="2020-06-28T01:19:03.455" v="873" actId="20577"/>
          <ac:spMkLst>
            <pc:docMk/>
            <pc:sldMk cId="2100821232" sldId="483"/>
            <ac:spMk id="8" creationId="{9111DA1D-9B2B-474D-AB84-B80F88A44142}"/>
          </ac:spMkLst>
        </pc:spChg>
      </pc:sldChg>
      <pc:sldChg chg="add">
        <pc:chgData name="Kathy Moczerniak" userId="482eff44a8730993" providerId="LiveId" clId="{1BF503F3-CA48-48BD-B628-05FE125B34EA}" dt="2020-06-28T00:10:43.305" v="828"/>
        <pc:sldMkLst>
          <pc:docMk/>
          <pc:sldMk cId="2873605268" sldId="559"/>
        </pc:sldMkLst>
      </pc:sldChg>
      <pc:sldChg chg="modSp new mod">
        <pc:chgData name="Kathy Moczerniak" userId="482eff44a8730993" providerId="LiveId" clId="{1BF503F3-CA48-48BD-B628-05FE125B34EA}" dt="2020-06-28T00:13:07.565" v="861" actId="20577"/>
        <pc:sldMkLst>
          <pc:docMk/>
          <pc:sldMk cId="904831193" sldId="560"/>
        </pc:sldMkLst>
        <pc:spChg chg="mod">
          <ac:chgData name="Kathy Moczerniak" userId="482eff44a8730993" providerId="LiveId" clId="{1BF503F3-CA48-48BD-B628-05FE125B34EA}" dt="2020-06-28T00:13:07.565" v="861" actId="20577"/>
          <ac:spMkLst>
            <pc:docMk/>
            <pc:sldMk cId="904831193" sldId="560"/>
            <ac:spMk id="2" creationId="{7925898F-8E11-436D-ACC2-75DED95C17C9}"/>
          </ac:spMkLst>
        </pc:spChg>
        <pc:spChg chg="mod">
          <ac:chgData name="Kathy Moczerniak" userId="482eff44a8730993" providerId="LiveId" clId="{1BF503F3-CA48-48BD-B628-05FE125B34EA}" dt="2020-06-28T00:13:03.345" v="850" actId="1076"/>
          <ac:spMkLst>
            <pc:docMk/>
            <pc:sldMk cId="904831193" sldId="560"/>
            <ac:spMk id="3" creationId="{4B848D88-235A-414B-AB71-013411404905}"/>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dirty="0">
              <a:latin typeface="Arial" panose="020B0604020202020204" pitchFamily="34" charset="0"/>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EEBDA6D-DC69-4DCE-BAF7-6763517D3376}" type="datetimeFigureOut">
              <a:rPr lang="en-US">
                <a:latin typeface="Arial" panose="020B0604020202020204" pitchFamily="34" charset="0"/>
              </a:rPr>
              <a:pPr/>
              <a:t>1/25/2024</a:t>
            </a:fld>
            <a:endParaRPr dirty="0">
              <a:latin typeface="Arial" panose="020B0604020202020204" pitchFamily="34" charset="0"/>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dirty="0">
              <a:latin typeface="Arial" panose="020B0604020202020204" pitchFamily="34" charset="0"/>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2977E94-A6AB-4E02-8E43-E89F9CF4757F}" type="slidenum">
              <a:rPr>
                <a:latin typeface="Arial" panose="020B0604020202020204" pitchFamily="34" charset="0"/>
              </a:rPr>
              <a:pPr/>
              <a:t>‹#›</a:t>
            </a:fld>
            <a:endParaRPr dirty="0">
              <a:latin typeface="Arial" panose="020B0604020202020204" pitchFamily="34" charset="0"/>
            </a:endParaRPr>
          </a:p>
        </p:txBody>
      </p:sp>
    </p:spTree>
    <p:extLst>
      <p:ext uri="{BB962C8B-B14F-4D97-AF65-F5344CB8AC3E}">
        <p14:creationId xmlns:p14="http://schemas.microsoft.com/office/powerpoint/2010/main" val="215425838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Arial" panose="020B0604020202020204" pitchFamily="34"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Arial" panose="020B0604020202020204" pitchFamily="34" charset="0"/>
              </a:defRPr>
            </a:lvl1pPr>
          </a:lstStyle>
          <a:p>
            <a:fld id="{237F6C43-988E-4257-9A1C-C162EF036D58}" type="datetimeFigureOut">
              <a:rPr lang="en-US" smtClean="0"/>
              <a:pPr/>
              <a:t>1/25/2024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dirty="0"/>
              <a:t>Click to edit Master text styles</a:t>
            </a:r>
          </a:p>
          <a:p>
            <a:pPr lvl="1"/>
            <a:r>
              <a:rPr dirty="0"/>
              <a:t>Second level</a:t>
            </a:r>
          </a:p>
          <a:p>
            <a:pPr lvl="2"/>
            <a:r>
              <a:rPr dirty="0"/>
              <a:t>Third level</a:t>
            </a:r>
          </a:p>
          <a:p>
            <a:pPr lvl="3"/>
            <a:r>
              <a:rPr dirty="0"/>
              <a:t>Fourth level</a:t>
            </a:r>
          </a:p>
          <a:p>
            <a:pPr lvl="4"/>
            <a:r>
              <a:rPr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Arial" panose="020B0604020202020204"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Arial" panose="020B0604020202020204" pitchFamily="34" charset="0"/>
              </a:defRPr>
            </a:lvl1pPr>
          </a:lstStyle>
          <a:p>
            <a:fld id="{DED491D0-8E1B-49C7-849B-A28568D94497}" type="slidenum">
              <a:rPr lang="en-US" smtClean="0"/>
              <a:pPr/>
              <a:t>‹#›</a:t>
            </a:fld>
            <a:endParaRPr lang="en-US" dirty="0"/>
          </a:p>
        </p:txBody>
      </p:sp>
    </p:spTree>
    <p:extLst>
      <p:ext uri="{BB962C8B-B14F-4D97-AF65-F5344CB8AC3E}">
        <p14:creationId xmlns:p14="http://schemas.microsoft.com/office/powerpoint/2010/main" val="1726325886"/>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Arial" panose="020B0604020202020204" pitchFamily="34" charset="0"/>
        <a:ea typeface="+mn-ea"/>
        <a:cs typeface="+mn-cs"/>
      </a:defRPr>
    </a:lvl1pPr>
    <a:lvl2pPr marL="457200" algn="l" defTabSz="914400" rtl="0" eaLnBrk="1" latinLnBrk="0" hangingPunct="1">
      <a:defRPr sz="1200" b="0" i="0" kern="1200">
        <a:solidFill>
          <a:schemeClr val="tx1"/>
        </a:solidFill>
        <a:latin typeface="Arial" panose="020B0604020202020204" pitchFamily="34" charset="0"/>
        <a:ea typeface="+mn-ea"/>
        <a:cs typeface="+mn-cs"/>
      </a:defRPr>
    </a:lvl2pPr>
    <a:lvl3pPr marL="914400" algn="l" defTabSz="914400" rtl="0" eaLnBrk="1" latinLnBrk="0" hangingPunct="1">
      <a:defRPr sz="1200" b="0" i="0" kern="1200">
        <a:solidFill>
          <a:schemeClr val="tx1"/>
        </a:solidFill>
        <a:latin typeface="Arial" panose="020B0604020202020204" pitchFamily="34" charset="0"/>
        <a:ea typeface="+mn-ea"/>
        <a:cs typeface="+mn-cs"/>
      </a:defRPr>
    </a:lvl3pPr>
    <a:lvl4pPr marL="1371600" algn="l" defTabSz="914400" rtl="0" eaLnBrk="1" latinLnBrk="0" hangingPunct="1">
      <a:defRPr sz="1200" b="0" i="0" kern="1200">
        <a:solidFill>
          <a:schemeClr val="tx1"/>
        </a:solidFill>
        <a:latin typeface="Arial" panose="020B0604020202020204" pitchFamily="34" charset="0"/>
        <a:ea typeface="+mn-ea"/>
        <a:cs typeface="+mn-cs"/>
      </a:defRPr>
    </a:lvl4pPr>
    <a:lvl5pPr marL="1828800" algn="l" defTabSz="914400" rtl="0" eaLnBrk="1" latinLnBrk="0" hangingPunct="1">
      <a:defRPr sz="1200" b="0" i="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ED491D0-8E1B-49C7-849B-A28568D94497}" type="slidenum">
              <a:rPr lang="en-US" smtClean="0"/>
              <a:pPr/>
              <a:t>38</a:t>
            </a:fld>
            <a:endParaRPr lang="en-US" dirty="0"/>
          </a:p>
        </p:txBody>
      </p:sp>
    </p:spTree>
    <p:extLst>
      <p:ext uri="{BB962C8B-B14F-4D97-AF65-F5344CB8AC3E}">
        <p14:creationId xmlns:p14="http://schemas.microsoft.com/office/powerpoint/2010/main" val="8245623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bwMode="invGray">
      <p:bgPr>
        <a:solidFill>
          <a:srgbClr val="003B74"/>
        </a:solidFill>
        <a:effectLst/>
      </p:bgPr>
    </p:bg>
    <p:spTree>
      <p:nvGrpSpPr>
        <p:cNvPr id="1" name=""/>
        <p:cNvGrpSpPr/>
        <p:nvPr/>
      </p:nvGrpSpPr>
      <p:grpSpPr>
        <a:xfrm>
          <a:off x="0" y="0"/>
          <a:ext cx="0" cy="0"/>
          <a:chOff x="0" y="0"/>
          <a:chExt cx="0" cy="0"/>
        </a:xfrm>
      </p:grpSpPr>
      <p:sp>
        <p:nvSpPr>
          <p:cNvPr id="9" name="Rectangle 8"/>
          <p:cNvSpPr/>
          <p:nvPr/>
        </p:nvSpPr>
        <p:spPr>
          <a:xfrm>
            <a:off x="0" y="1851660"/>
            <a:ext cx="12192000" cy="377190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b="0" i="0" dirty="0">
              <a:latin typeface="Arial" panose="020B0604020202020204" pitchFamily="34" charset="0"/>
            </a:endParaRPr>
          </a:p>
        </p:txBody>
      </p:sp>
      <p:sp>
        <p:nvSpPr>
          <p:cNvPr id="10" name="Rectangle 9"/>
          <p:cNvSpPr/>
          <p:nvPr/>
        </p:nvSpPr>
        <p:spPr>
          <a:xfrm>
            <a:off x="-1" y="701802"/>
            <a:ext cx="12192001" cy="1033272"/>
          </a:xfrm>
          <a:prstGeom prst="rect">
            <a:avLst/>
          </a:prstGeom>
          <a:solidFill>
            <a:srgbClr val="FFC4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b="0" i="0" dirty="0">
              <a:latin typeface="Arial" panose="020B0604020202020204" pitchFamily="34" charset="0"/>
            </a:endParaRPr>
          </a:p>
        </p:txBody>
      </p:sp>
      <p:sp>
        <p:nvSpPr>
          <p:cNvPr id="2" name="Title 1"/>
          <p:cNvSpPr>
            <a:spLocks noGrp="1"/>
          </p:cNvSpPr>
          <p:nvPr>
            <p:ph type="ctrTitle" hasCustomPrompt="1"/>
          </p:nvPr>
        </p:nvSpPr>
        <p:spPr bwMode="black">
          <a:xfrm>
            <a:off x="882217" y="2200275"/>
            <a:ext cx="6421553" cy="3074670"/>
          </a:xfrm>
          <a:noFill/>
        </p:spPr>
        <p:txBody>
          <a:bodyPr lIns="0" tIns="0" rIns="0" bIns="0" anchor="ctr" anchorCtr="0">
            <a:normAutofit/>
          </a:bodyPr>
          <a:lstStyle>
            <a:lvl1pPr algn="l">
              <a:lnSpc>
                <a:spcPct val="90000"/>
              </a:lnSpc>
              <a:defRPr sz="6000" b="1">
                <a:solidFill>
                  <a:schemeClr val="tx1"/>
                </a:solidFill>
              </a:defRPr>
            </a:lvl1pPr>
          </a:lstStyle>
          <a:p>
            <a:r>
              <a:rPr lang="en-US" dirty="0"/>
              <a:t>Chapter Title</a:t>
            </a:r>
            <a:endParaRPr dirty="0"/>
          </a:p>
        </p:txBody>
      </p:sp>
      <p:sp>
        <p:nvSpPr>
          <p:cNvPr id="3" name="Subtitle 2"/>
          <p:cNvSpPr>
            <a:spLocks noGrp="1"/>
          </p:cNvSpPr>
          <p:nvPr>
            <p:ph type="subTitle" idx="1" hasCustomPrompt="1"/>
          </p:nvPr>
        </p:nvSpPr>
        <p:spPr>
          <a:xfrm>
            <a:off x="882217" y="845820"/>
            <a:ext cx="6524423" cy="777639"/>
          </a:xfrm>
        </p:spPr>
        <p:txBody>
          <a:bodyPr lIns="0" tIns="0" rIns="0" bIns="0" anchor="ctr" anchorCtr="0">
            <a:normAutofit/>
          </a:bodyPr>
          <a:lstStyle>
            <a:lvl1pPr marL="0" indent="0" algn="l">
              <a:spcBef>
                <a:spcPts val="0"/>
              </a:spcBef>
              <a:buNone/>
              <a:defRPr sz="3200" b="1">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CHAPTER 1</a:t>
            </a:r>
            <a:endParaRPr dirty="0"/>
          </a:p>
        </p:txBody>
      </p:sp>
      <p:sp>
        <p:nvSpPr>
          <p:cNvPr id="7" name="Picture Placeholder 6">
            <a:extLst>
              <a:ext uri="{FF2B5EF4-FFF2-40B4-BE49-F238E27FC236}">
                <a16:creationId xmlns="" xmlns:a16="http://schemas.microsoft.com/office/drawing/2014/main" id="{EC9CFE91-0E8B-934B-8D25-5CBB7FD65D50}"/>
              </a:ext>
            </a:extLst>
          </p:cNvPr>
          <p:cNvSpPr>
            <a:spLocks noGrp="1"/>
          </p:cNvSpPr>
          <p:nvPr>
            <p:ph type="pic" sz="quarter" idx="10"/>
          </p:nvPr>
        </p:nvSpPr>
        <p:spPr>
          <a:xfrm>
            <a:off x="8100060" y="388500"/>
            <a:ext cx="3604981" cy="6081000"/>
          </a:xfrm>
        </p:spPr>
        <p:txBody>
          <a:bodyPr/>
          <a:lstStyle/>
          <a:p>
            <a:endParaRPr lang="en-US" dirty="0"/>
          </a:p>
        </p:txBody>
      </p:sp>
      <p:sp>
        <p:nvSpPr>
          <p:cNvPr id="17" name="Rectangle 16">
            <a:extLst>
              <a:ext uri="{FF2B5EF4-FFF2-40B4-BE49-F238E27FC236}">
                <a16:creationId xmlns="" xmlns:a16="http://schemas.microsoft.com/office/drawing/2014/main" id="{BEEECFBC-FB4D-9945-A4FF-28E342055AC3}"/>
              </a:ext>
            </a:extLst>
          </p:cNvPr>
          <p:cNvSpPr/>
          <p:nvPr userDrawn="1"/>
        </p:nvSpPr>
        <p:spPr>
          <a:xfrm>
            <a:off x="0" y="6503670"/>
            <a:ext cx="12192000" cy="215444"/>
          </a:xfrm>
          <a:prstGeom prst="rect">
            <a:avLst/>
          </a:prstGeom>
        </p:spPr>
        <p:txBody>
          <a:bodyPr wrap="square">
            <a:spAutoFit/>
          </a:bodyPr>
          <a:lstStyle/>
          <a:p>
            <a:pPr algn="ctr"/>
            <a:r>
              <a:rPr lang="en-US" sz="800" dirty="0">
                <a:solidFill>
                  <a:schemeClr val="bg2"/>
                </a:solidFill>
                <a:latin typeface="Arial" panose="020B0604020202020204" pitchFamily="34" charset="0"/>
                <a:cs typeface="Arial" panose="020B0604020202020204" pitchFamily="34" charset="0"/>
              </a:rPr>
              <a:t>Copyright © 2021 by Public Safety Group, A Division of Jones &amp; Bartlett Learning. www.psglearning.com.</a:t>
            </a:r>
          </a:p>
        </p:txBody>
      </p:sp>
    </p:spTree>
    <p:extLst>
      <p:ext uri="{BB962C8B-B14F-4D97-AF65-F5344CB8AC3E}">
        <p14:creationId xmlns:p14="http://schemas.microsoft.com/office/powerpoint/2010/main" val="3047549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Blank">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 xmlns:a16="http://schemas.microsoft.com/office/drawing/2014/main" id="{41E3BDFD-7FA5-2143-88E5-0CEE0A6011AD}"/>
              </a:ext>
            </a:extLst>
          </p:cNvPr>
          <p:cNvSpPr/>
          <p:nvPr userDrawn="1"/>
        </p:nvSpPr>
        <p:spPr>
          <a:xfrm>
            <a:off x="0" y="6503670"/>
            <a:ext cx="12192000" cy="215444"/>
          </a:xfrm>
          <a:prstGeom prst="rect">
            <a:avLst/>
          </a:prstGeom>
        </p:spPr>
        <p:txBody>
          <a:bodyPr wrap="square">
            <a:spAutoFit/>
          </a:bodyPr>
          <a:lstStyle/>
          <a:p>
            <a:pPr algn="ctr"/>
            <a:r>
              <a:rPr lang="en-US" sz="800" dirty="0">
                <a:latin typeface="Arial" panose="020B0604020202020204" pitchFamily="34" charset="0"/>
                <a:cs typeface="Arial" panose="020B0604020202020204" pitchFamily="34" charset="0"/>
              </a:rPr>
              <a:t>Copyright © 2021 by Public Safety Group, A Division of Jones &amp; Bartlett Learning. www.psglearning.com. Background texture © Bunphot/Getty Images.</a:t>
            </a:r>
          </a:p>
        </p:txBody>
      </p:sp>
      <p:sp>
        <p:nvSpPr>
          <p:cNvPr id="6" name="Rectangle 5">
            <a:extLst>
              <a:ext uri="{FF2B5EF4-FFF2-40B4-BE49-F238E27FC236}">
                <a16:creationId xmlns="" xmlns:a16="http://schemas.microsoft.com/office/drawing/2014/main" id="{A4FD052D-18CE-1249-A891-AB3E165F4441}"/>
              </a:ext>
            </a:extLst>
          </p:cNvPr>
          <p:cNvSpPr/>
          <p:nvPr userDrawn="1"/>
        </p:nvSpPr>
        <p:spPr>
          <a:xfrm>
            <a:off x="0" y="2274570"/>
            <a:ext cx="12192000" cy="1760220"/>
          </a:xfrm>
          <a:prstGeom prst="rect">
            <a:avLst/>
          </a:prstGeom>
          <a:solidFill>
            <a:srgbClr val="003B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 Placeholder 7">
            <a:extLst>
              <a:ext uri="{FF2B5EF4-FFF2-40B4-BE49-F238E27FC236}">
                <a16:creationId xmlns="" xmlns:a16="http://schemas.microsoft.com/office/drawing/2014/main" id="{8C0E0F34-F7A9-8D4B-9F49-A76F8B00661D}"/>
              </a:ext>
            </a:extLst>
          </p:cNvPr>
          <p:cNvSpPr>
            <a:spLocks noGrp="1"/>
          </p:cNvSpPr>
          <p:nvPr>
            <p:ph type="body" sz="quarter" idx="10" hasCustomPrompt="1"/>
          </p:nvPr>
        </p:nvSpPr>
        <p:spPr>
          <a:xfrm>
            <a:off x="935038" y="2571750"/>
            <a:ext cx="10321925" cy="1165225"/>
          </a:xfrm>
        </p:spPr>
        <p:txBody>
          <a:bodyPr anchor="ctr" anchorCtr="0"/>
          <a:lstStyle>
            <a:lvl1pPr marL="0" indent="0" algn="ctr">
              <a:buNone/>
              <a:defRPr sz="4800" b="1">
                <a:solidFill>
                  <a:srgbClr val="FFFFFF"/>
                </a:solidFill>
              </a:defRPr>
            </a:lvl1pPr>
          </a:lstStyle>
          <a:p>
            <a:pPr lvl="0"/>
            <a:r>
              <a:rPr lang="en-US" dirty="0"/>
              <a:t>Divider</a:t>
            </a:r>
          </a:p>
        </p:txBody>
      </p:sp>
    </p:spTree>
    <p:extLst>
      <p:ext uri="{BB962C8B-B14F-4D97-AF65-F5344CB8AC3E}">
        <p14:creationId xmlns:p14="http://schemas.microsoft.com/office/powerpoint/2010/main" val="1830296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Click to edit Master title style</a:t>
            </a:r>
            <a:endParaRPr dirty="0"/>
          </a:p>
        </p:txBody>
      </p:sp>
      <p:sp>
        <p:nvSpPr>
          <p:cNvPr id="3" name="Content Placeholder 2"/>
          <p:cNvSpPr>
            <a:spLocks noGrp="1"/>
          </p:cNvSpPr>
          <p:nvPr>
            <p:ph idx="1"/>
          </p:nvPr>
        </p:nvSpPr>
        <p:spPr>
          <a:xfrm>
            <a:off x="925830" y="1490870"/>
            <a:ext cx="10287000" cy="4699047"/>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Tree>
    <p:extLst>
      <p:ext uri="{BB962C8B-B14F-4D97-AF65-F5344CB8AC3E}">
        <p14:creationId xmlns:p14="http://schemas.microsoft.com/office/powerpoint/2010/main" val="541333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Click to edit Master title style</a:t>
            </a:r>
            <a:endParaRPr dirty="0"/>
          </a:p>
        </p:txBody>
      </p:sp>
      <p:sp>
        <p:nvSpPr>
          <p:cNvPr id="3" name="Content Placeholder 2"/>
          <p:cNvSpPr>
            <a:spLocks noGrp="1"/>
          </p:cNvSpPr>
          <p:nvPr>
            <p:ph sz="half" idx="1"/>
          </p:nvPr>
        </p:nvSpPr>
        <p:spPr>
          <a:xfrm>
            <a:off x="914400" y="1461052"/>
            <a:ext cx="4855464" cy="472943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4" name="Content Placeholder 3"/>
          <p:cNvSpPr>
            <a:spLocks noGrp="1"/>
          </p:cNvSpPr>
          <p:nvPr>
            <p:ph sz="half" idx="2"/>
          </p:nvPr>
        </p:nvSpPr>
        <p:spPr>
          <a:xfrm>
            <a:off x="6415368" y="1461052"/>
            <a:ext cx="4862232" cy="472943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Tree>
    <p:extLst>
      <p:ext uri="{BB962C8B-B14F-4D97-AF65-F5344CB8AC3E}">
        <p14:creationId xmlns:p14="http://schemas.microsoft.com/office/powerpoint/2010/main" val="3201040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dirty="0"/>
          </a:p>
        </p:txBody>
      </p:sp>
      <p:sp>
        <p:nvSpPr>
          <p:cNvPr id="3" name="Text Placeholder 2"/>
          <p:cNvSpPr>
            <a:spLocks noGrp="1"/>
          </p:cNvSpPr>
          <p:nvPr>
            <p:ph type="body" idx="1"/>
          </p:nvPr>
        </p:nvSpPr>
        <p:spPr>
          <a:xfrm>
            <a:off x="777240" y="1496187"/>
            <a:ext cx="4992624" cy="470916"/>
          </a:xfrm>
        </p:spPr>
        <p:txBody>
          <a:bodyPr anchor="t" anchorCtr="0"/>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777240" y="2077278"/>
            <a:ext cx="4992624" cy="439083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11" name="Picture Placeholder 10">
            <a:extLst>
              <a:ext uri="{FF2B5EF4-FFF2-40B4-BE49-F238E27FC236}">
                <a16:creationId xmlns="" xmlns:a16="http://schemas.microsoft.com/office/drawing/2014/main" id="{A3169499-437D-8F4D-94AA-E2299357328F}"/>
              </a:ext>
            </a:extLst>
          </p:cNvPr>
          <p:cNvSpPr>
            <a:spLocks noGrp="1"/>
          </p:cNvSpPr>
          <p:nvPr>
            <p:ph type="pic" sz="quarter" idx="10"/>
          </p:nvPr>
        </p:nvSpPr>
        <p:spPr>
          <a:xfrm>
            <a:off x="6096000" y="1496186"/>
            <a:ext cx="5208588" cy="4556743"/>
          </a:xfrm>
        </p:spPr>
        <p:txBody>
          <a:bodyPr/>
          <a:lstStyle/>
          <a:p>
            <a:endParaRPr lang="en-US" dirty="0"/>
          </a:p>
        </p:txBody>
      </p:sp>
      <p:sp>
        <p:nvSpPr>
          <p:cNvPr id="12" name="Text Placeholder 8">
            <a:extLst>
              <a:ext uri="{FF2B5EF4-FFF2-40B4-BE49-F238E27FC236}">
                <a16:creationId xmlns="" xmlns:a16="http://schemas.microsoft.com/office/drawing/2014/main" id="{B116746D-2971-C346-AB96-03BED323E049}"/>
              </a:ext>
            </a:extLst>
          </p:cNvPr>
          <p:cNvSpPr>
            <a:spLocks noGrp="1"/>
          </p:cNvSpPr>
          <p:nvPr>
            <p:ph type="body" sz="quarter" idx="11" hasCustomPrompt="1"/>
          </p:nvPr>
        </p:nvSpPr>
        <p:spPr>
          <a:xfrm>
            <a:off x="6096000" y="6142515"/>
            <a:ext cx="5208588" cy="651192"/>
          </a:xfrm>
        </p:spPr>
        <p:txBody>
          <a:bodyPr/>
          <a:lstStyle>
            <a:lvl1pPr marL="0" indent="0">
              <a:buNone/>
              <a:defRPr sz="1000"/>
            </a:lvl1pPr>
          </a:lstStyle>
          <a:p>
            <a:pPr lvl="0"/>
            <a:r>
              <a:rPr lang="en-US" dirty="0"/>
              <a:t>Credit line FPO</a:t>
            </a:r>
          </a:p>
        </p:txBody>
      </p:sp>
    </p:spTree>
    <p:extLst>
      <p:ext uri="{BB962C8B-B14F-4D97-AF65-F5344CB8AC3E}">
        <p14:creationId xmlns:p14="http://schemas.microsoft.com/office/powerpoint/2010/main" val="4261286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Click to edit Master title style</a:t>
            </a:r>
            <a:endParaRPr dirty="0"/>
          </a:p>
        </p:txBody>
      </p:sp>
    </p:spTree>
    <p:extLst>
      <p:ext uri="{BB962C8B-B14F-4D97-AF65-F5344CB8AC3E}">
        <p14:creationId xmlns:p14="http://schemas.microsoft.com/office/powerpoint/2010/main" val="2641611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rmAutofit/>
          </a:bodyPr>
          <a:lstStyle>
            <a:lvl1pPr>
              <a:defRPr sz="3000"/>
            </a:lvl1pPr>
          </a:lstStyle>
          <a:p>
            <a:r>
              <a:rPr lang="en-US"/>
              <a:t>Click to edit Master title style</a:t>
            </a:r>
            <a:endParaRPr/>
          </a:p>
        </p:txBody>
      </p:sp>
      <p:sp>
        <p:nvSpPr>
          <p:cNvPr id="4" name="Text Placeholder 2"/>
          <p:cNvSpPr>
            <a:spLocks noGrp="1"/>
          </p:cNvSpPr>
          <p:nvPr>
            <p:ph type="body" sz="half" idx="2"/>
          </p:nvPr>
        </p:nvSpPr>
        <p:spPr>
          <a:xfrm>
            <a:off x="880110" y="1510748"/>
            <a:ext cx="4246582" cy="4404625"/>
          </a:xfrm>
        </p:spPr>
        <p:txBody>
          <a:bodyPr>
            <a:normAutofit/>
          </a:bodyPr>
          <a:lstStyle>
            <a:lvl1pPr marL="0" indent="0">
              <a:spcBef>
                <a:spcPts val="1500"/>
              </a:spcBef>
              <a:buNone/>
              <a:defRPr sz="2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9" name="Text Placeholder 8">
            <a:extLst>
              <a:ext uri="{FF2B5EF4-FFF2-40B4-BE49-F238E27FC236}">
                <a16:creationId xmlns="" xmlns:a16="http://schemas.microsoft.com/office/drawing/2014/main" id="{752B3F09-47B3-324C-BCD8-DE2A52443CC0}"/>
              </a:ext>
            </a:extLst>
          </p:cNvPr>
          <p:cNvSpPr>
            <a:spLocks noGrp="1"/>
          </p:cNvSpPr>
          <p:nvPr>
            <p:ph type="body" sz="quarter" idx="10" hasCustomPrompt="1"/>
          </p:nvPr>
        </p:nvSpPr>
        <p:spPr>
          <a:xfrm>
            <a:off x="5518150" y="6046788"/>
            <a:ext cx="5792992" cy="651192"/>
          </a:xfrm>
        </p:spPr>
        <p:txBody>
          <a:bodyPr/>
          <a:lstStyle>
            <a:lvl1pPr marL="0" indent="0">
              <a:buNone/>
              <a:defRPr sz="1000"/>
            </a:lvl1pPr>
          </a:lstStyle>
          <a:p>
            <a:pPr lvl="0"/>
            <a:r>
              <a:rPr lang="en-US" dirty="0"/>
              <a:t>Credit line FPO</a:t>
            </a:r>
          </a:p>
        </p:txBody>
      </p:sp>
      <p:sp>
        <p:nvSpPr>
          <p:cNvPr id="11" name="Picture Placeholder 10">
            <a:extLst>
              <a:ext uri="{FF2B5EF4-FFF2-40B4-BE49-F238E27FC236}">
                <a16:creationId xmlns="" xmlns:a16="http://schemas.microsoft.com/office/drawing/2014/main" id="{8A3226D5-00A8-E049-8469-4BFBE39DD467}"/>
              </a:ext>
            </a:extLst>
          </p:cNvPr>
          <p:cNvSpPr>
            <a:spLocks noGrp="1"/>
          </p:cNvSpPr>
          <p:nvPr>
            <p:ph type="pic" sz="quarter" idx="11"/>
          </p:nvPr>
        </p:nvSpPr>
        <p:spPr>
          <a:xfrm>
            <a:off x="5518150" y="1508815"/>
            <a:ext cx="5792788" cy="4404624"/>
          </a:xfrm>
        </p:spPr>
        <p:txBody>
          <a:bodyPr/>
          <a:lstStyle/>
          <a:p>
            <a:endParaRPr lang="en-US" dirty="0"/>
          </a:p>
        </p:txBody>
      </p:sp>
    </p:spTree>
    <p:extLst>
      <p:ext uri="{BB962C8B-B14F-4D97-AF65-F5344CB8AC3E}">
        <p14:creationId xmlns:p14="http://schemas.microsoft.com/office/powerpoint/2010/main" val="3114742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rmAutofit/>
          </a:bodyPr>
          <a:lstStyle>
            <a:lvl1pPr>
              <a:defRPr sz="3000"/>
            </a:lvl1pPr>
          </a:lstStyle>
          <a:p>
            <a:r>
              <a:rPr lang="en-US"/>
              <a:t>Click to edit Master title style</a:t>
            </a:r>
            <a:endParaRPr/>
          </a:p>
        </p:txBody>
      </p:sp>
      <p:sp>
        <p:nvSpPr>
          <p:cNvPr id="3" name="Content Placeholder 3"/>
          <p:cNvSpPr>
            <a:spLocks noGrp="1"/>
          </p:cNvSpPr>
          <p:nvPr>
            <p:ph idx="1" hasCustomPrompt="1"/>
          </p:nvPr>
        </p:nvSpPr>
        <p:spPr>
          <a:xfrm>
            <a:off x="921496" y="1461052"/>
            <a:ext cx="3181874" cy="4895328"/>
          </a:xfrm>
        </p:spPr>
        <p:txBody>
          <a:bodyPr>
            <a:normAutofit/>
          </a:bodyPr>
          <a:lstStyle>
            <a:lvl1pPr marL="0" indent="0">
              <a:buNone/>
              <a:defRPr sz="2200"/>
            </a:lvl1pPr>
            <a:lvl2pPr marL="457200" indent="0">
              <a:buNone/>
              <a:defRPr sz="2000"/>
            </a:lvl2pPr>
            <a:lvl3pPr marL="914400" indent="0">
              <a:buNone/>
              <a:defRPr sz="1800"/>
            </a:lvl3pPr>
            <a:lvl4pPr marL="1371600" indent="0">
              <a:buNone/>
              <a:defRPr sz="1600"/>
            </a:lvl4pPr>
            <a:lvl5pPr marL="1828800" indent="0">
              <a:buNone/>
              <a:defRPr sz="1600"/>
            </a:lvl5pPr>
            <a:lvl6pPr>
              <a:defRPr sz="1600"/>
            </a:lvl6pPr>
            <a:lvl7pPr>
              <a:defRPr sz="1600"/>
            </a:lvl7pPr>
            <a:lvl8pPr>
              <a:defRPr sz="1600"/>
            </a:lvl8pPr>
            <a:lvl9pPr>
              <a:defRPr sz="1600"/>
            </a:lvl9pPr>
          </a:lstStyle>
          <a:p>
            <a:pPr lvl="0"/>
            <a:r>
              <a:rPr lang="en-US" dirty="0"/>
              <a:t>Sample text</a:t>
            </a:r>
            <a:endParaRPr dirty="0"/>
          </a:p>
        </p:txBody>
      </p:sp>
      <p:sp>
        <p:nvSpPr>
          <p:cNvPr id="7" name="Content Placeholder 3">
            <a:extLst>
              <a:ext uri="{FF2B5EF4-FFF2-40B4-BE49-F238E27FC236}">
                <a16:creationId xmlns="" xmlns:a16="http://schemas.microsoft.com/office/drawing/2014/main" id="{40A1ED7B-82D7-5A47-A193-C7C24693D3C4}"/>
              </a:ext>
            </a:extLst>
          </p:cNvPr>
          <p:cNvSpPr>
            <a:spLocks noGrp="1"/>
          </p:cNvSpPr>
          <p:nvPr>
            <p:ph idx="10" hasCustomPrompt="1"/>
          </p:nvPr>
        </p:nvSpPr>
        <p:spPr>
          <a:xfrm>
            <a:off x="4487656" y="1461052"/>
            <a:ext cx="3181874" cy="4895328"/>
          </a:xfrm>
        </p:spPr>
        <p:txBody>
          <a:bodyPr>
            <a:normAutofit/>
          </a:bodyPr>
          <a:lstStyle>
            <a:lvl1pPr marL="0" indent="0">
              <a:buNone/>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Sample text</a:t>
            </a:r>
          </a:p>
        </p:txBody>
      </p:sp>
      <p:sp>
        <p:nvSpPr>
          <p:cNvPr id="8" name="Content Placeholder 3">
            <a:extLst>
              <a:ext uri="{FF2B5EF4-FFF2-40B4-BE49-F238E27FC236}">
                <a16:creationId xmlns="" xmlns:a16="http://schemas.microsoft.com/office/drawing/2014/main" id="{43872FE9-5E92-4F44-8A71-024A081C439C}"/>
              </a:ext>
            </a:extLst>
          </p:cNvPr>
          <p:cNvSpPr>
            <a:spLocks noGrp="1"/>
          </p:cNvSpPr>
          <p:nvPr>
            <p:ph idx="11" hasCustomPrompt="1"/>
          </p:nvPr>
        </p:nvSpPr>
        <p:spPr>
          <a:xfrm>
            <a:off x="8053816" y="1461052"/>
            <a:ext cx="3181874" cy="4895328"/>
          </a:xfrm>
        </p:spPr>
        <p:txBody>
          <a:bodyPr>
            <a:normAutofit/>
          </a:bodyPr>
          <a:lstStyle>
            <a:lvl1pPr marL="0" indent="0">
              <a:buNone/>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Sample text</a:t>
            </a:r>
          </a:p>
        </p:txBody>
      </p:sp>
    </p:spTree>
    <p:extLst>
      <p:ext uri="{BB962C8B-B14F-4D97-AF65-F5344CB8AC3E}">
        <p14:creationId xmlns:p14="http://schemas.microsoft.com/office/powerpoint/2010/main" val="3111696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Title and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6359882-5DC8-47E4-958B-00AD0696444A}"/>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 xmlns:a16="http://schemas.microsoft.com/office/drawing/2014/main" id="{8390EB85-13DD-4E63-8BDD-6E3C7D1B1167}"/>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ACA4B5E6-8B1B-4301-B41F-87FD12627C01}"/>
              </a:ext>
            </a:extLst>
          </p:cNvPr>
          <p:cNvSpPr>
            <a:spLocks noGrp="1"/>
          </p:cNvSpPr>
          <p:nvPr>
            <p:ph type="dt" sz="half" idx="10"/>
          </p:nvPr>
        </p:nvSpPr>
        <p:spPr/>
        <p:txBody>
          <a:bodyPr/>
          <a:lstStyle/>
          <a:p>
            <a:fld id="{6CAE1691-F6F8-4F6E-ACBB-C279F879C950}" type="datetimeFigureOut">
              <a:rPr lang="en-US" smtClean="0"/>
              <a:pPr/>
              <a:t>1/25/2024</a:t>
            </a:fld>
            <a:endParaRPr lang="en-US" dirty="0"/>
          </a:p>
        </p:txBody>
      </p:sp>
      <p:sp>
        <p:nvSpPr>
          <p:cNvPr id="5" name="Footer Placeholder 4">
            <a:extLst>
              <a:ext uri="{FF2B5EF4-FFF2-40B4-BE49-F238E27FC236}">
                <a16:creationId xmlns="" xmlns:a16="http://schemas.microsoft.com/office/drawing/2014/main" id="{CEDB677D-3C2A-4556-AB28-1AFEFD2EA0D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 xmlns:a16="http://schemas.microsoft.com/office/drawing/2014/main" id="{25545B3F-A555-4554-B659-A15AB480395A}"/>
              </a:ext>
            </a:extLst>
          </p:cNvPr>
          <p:cNvSpPr>
            <a:spLocks noGrp="1"/>
          </p:cNvSpPr>
          <p:nvPr>
            <p:ph type="sldNum" sz="quarter" idx="12"/>
          </p:nvPr>
        </p:nvSpPr>
        <p:spPr/>
        <p:txBody>
          <a:bodyPr/>
          <a:lstStyle/>
          <a:p>
            <a:fld id="{A13B609F-D195-4EC2-9E77-FB05AF732757}" type="slidenum">
              <a:rPr lang="en-US" smtClean="0"/>
              <a:pPr/>
              <a:t>‹#›</a:t>
            </a:fld>
            <a:endParaRPr lang="en-US" dirty="0"/>
          </a:p>
        </p:txBody>
      </p:sp>
    </p:spTree>
    <p:extLst>
      <p:ext uri="{BB962C8B-B14F-4D97-AF65-F5344CB8AC3E}">
        <p14:creationId xmlns:p14="http://schemas.microsoft.com/office/powerpoint/2010/main" val="3086027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 name="Rectangle 8"/>
          <p:cNvSpPr/>
          <p:nvPr/>
        </p:nvSpPr>
        <p:spPr>
          <a:xfrm>
            <a:off x="0" y="0"/>
            <a:ext cx="12188952" cy="118872"/>
          </a:xfrm>
          <a:prstGeom prst="rect">
            <a:avLst/>
          </a:prstGeom>
          <a:solidFill>
            <a:srgbClr val="FFC4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b="0" i="0" dirty="0">
              <a:latin typeface="Arial" panose="020B0604020202020204" pitchFamily="34" charset="0"/>
            </a:endParaRPr>
          </a:p>
        </p:txBody>
      </p:sp>
      <p:sp>
        <p:nvSpPr>
          <p:cNvPr id="2" name="Title Placeholder 1"/>
          <p:cNvSpPr>
            <a:spLocks noGrp="1"/>
          </p:cNvSpPr>
          <p:nvPr>
            <p:ph type="title"/>
          </p:nvPr>
        </p:nvSpPr>
        <p:spPr bwMode="black">
          <a:xfrm>
            <a:off x="0" y="121033"/>
            <a:ext cx="12192000" cy="1002089"/>
          </a:xfrm>
          <a:prstGeom prst="rect">
            <a:avLst/>
          </a:prstGeom>
          <a:solidFill>
            <a:srgbClr val="003B74"/>
          </a:solidFill>
        </p:spPr>
        <p:txBody>
          <a:bodyPr vert="horz" lIns="914400" tIns="45720" rIns="914400" bIns="45720" rtlCol="0" anchor="ctr">
            <a:normAutofit/>
          </a:bodyPr>
          <a:lstStyle/>
          <a:p>
            <a:r>
              <a:rPr lang="en-US" dirty="0"/>
              <a:t>Click to edit Master title style</a:t>
            </a:r>
            <a:endParaRPr dirty="0"/>
          </a:p>
        </p:txBody>
      </p:sp>
      <p:sp>
        <p:nvSpPr>
          <p:cNvPr id="3" name="Text Placeholder 2"/>
          <p:cNvSpPr>
            <a:spLocks noGrp="1"/>
          </p:cNvSpPr>
          <p:nvPr>
            <p:ph type="body" idx="1"/>
          </p:nvPr>
        </p:nvSpPr>
        <p:spPr>
          <a:xfrm>
            <a:off x="891540" y="2203704"/>
            <a:ext cx="10435590" cy="3986213"/>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7" name="Rectangle 6">
            <a:extLst>
              <a:ext uri="{FF2B5EF4-FFF2-40B4-BE49-F238E27FC236}">
                <a16:creationId xmlns="" xmlns:a16="http://schemas.microsoft.com/office/drawing/2014/main" id="{21F38BD8-3F75-CE4C-AFEF-0C6B45F77F8C}"/>
              </a:ext>
            </a:extLst>
          </p:cNvPr>
          <p:cNvSpPr/>
          <p:nvPr userDrawn="1"/>
        </p:nvSpPr>
        <p:spPr>
          <a:xfrm rot="5400000">
            <a:off x="9544258" y="4245031"/>
            <a:ext cx="5010495" cy="215444"/>
          </a:xfrm>
          <a:prstGeom prst="rect">
            <a:avLst/>
          </a:prstGeom>
        </p:spPr>
        <p:txBody>
          <a:bodyPr wrap="square">
            <a:spAutoFit/>
          </a:bodyPr>
          <a:lstStyle/>
          <a:p>
            <a:r>
              <a:rPr lang="en-US" sz="800" dirty="0">
                <a:latin typeface="Arial" panose="020B0604020202020204" pitchFamily="34" charset="0"/>
                <a:cs typeface="Arial" panose="020B0604020202020204" pitchFamily="34" charset="0"/>
              </a:rPr>
              <a:t>Copyright © 2021 by Public Safety Group, A Division of Jones &amp; Bartlett Learning. www.psglearning.com.</a:t>
            </a:r>
          </a:p>
        </p:txBody>
      </p:sp>
    </p:spTree>
    <p:extLst>
      <p:ext uri="{BB962C8B-B14F-4D97-AF65-F5344CB8AC3E}">
        <p14:creationId xmlns:p14="http://schemas.microsoft.com/office/powerpoint/2010/main" val="2871921020"/>
      </p:ext>
    </p:extLst>
  </p:cSld>
  <p:clrMap bg1="lt1" tx1="dk1" bg2="lt2" tx2="dk2" accent1="accent1" accent2="accent2" accent3="accent3" accent4="accent4" accent5="accent5" accent6="accent6" hlink="hlink" folHlink="folHlink"/>
  <p:sldLayoutIdLst>
    <p:sldLayoutId id="2147483649" r:id="rId1"/>
    <p:sldLayoutId id="2147483655" r:id="rId2"/>
    <p:sldLayoutId id="2147483650" r:id="rId3"/>
    <p:sldLayoutId id="2147483652" r:id="rId4"/>
    <p:sldLayoutId id="2147483653" r:id="rId5"/>
    <p:sldLayoutId id="2147483654" r:id="rId6"/>
    <p:sldLayoutId id="2147483656" r:id="rId7"/>
    <p:sldLayoutId id="2147483657" r:id="rId8"/>
    <p:sldLayoutId id="2147483658" r:id="rId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5000"/>
        </a:lnSpc>
        <a:spcBef>
          <a:spcPct val="0"/>
        </a:spcBef>
        <a:buNone/>
        <a:defRPr sz="3000" b="1" kern="1200">
          <a:solidFill>
            <a:schemeClr val="bg2"/>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100000"/>
        </a:lnSpc>
        <a:spcBef>
          <a:spcPts val="1500"/>
        </a:spcBef>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300"/>
        </a:spcBef>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300"/>
        </a:spcBef>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0"/>
        </a:spcBef>
        <a:buFont typeface="Wingdings" panose="05000000000000000000" pitchFamily="2" charset="2"/>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0"/>
        </a:spcBef>
        <a:buFont typeface="Wingdings" panose="05000000000000000000" pitchFamily="2" charset="2"/>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100000"/>
        </a:lnSpc>
        <a:spcBef>
          <a:spcPts val="0"/>
        </a:spcBef>
        <a:buFont typeface="Wingdings" panose="05000000000000000000" pitchFamily="2" charset="2"/>
        <a:buChar char="§"/>
        <a:defRPr sz="1600" kern="1200">
          <a:solidFill>
            <a:schemeClr val="tx1"/>
          </a:solidFill>
          <a:latin typeface="+mn-lt"/>
          <a:ea typeface="+mn-ea"/>
          <a:cs typeface="+mn-cs"/>
        </a:defRPr>
      </a:lvl6pPr>
      <a:lvl7pPr marL="2971800" indent="-228600" algn="l" defTabSz="914400" rtl="0" eaLnBrk="1" latinLnBrk="0" hangingPunct="1">
        <a:lnSpc>
          <a:spcPct val="100000"/>
        </a:lnSpc>
        <a:spcBef>
          <a:spcPts val="0"/>
        </a:spcBef>
        <a:buFont typeface="Wingdings" panose="05000000000000000000" pitchFamily="2" charset="2"/>
        <a:buChar char="§"/>
        <a:defRPr sz="1600" kern="1200">
          <a:solidFill>
            <a:schemeClr val="tx1"/>
          </a:solidFill>
          <a:latin typeface="+mn-lt"/>
          <a:ea typeface="+mn-ea"/>
          <a:cs typeface="+mn-cs"/>
        </a:defRPr>
      </a:lvl7pPr>
      <a:lvl8pPr marL="3429000" indent="-228600" algn="l" defTabSz="914400" rtl="0" eaLnBrk="1" latinLnBrk="0" hangingPunct="1">
        <a:lnSpc>
          <a:spcPct val="100000"/>
        </a:lnSpc>
        <a:spcBef>
          <a:spcPts val="0"/>
        </a:spcBef>
        <a:buFont typeface="Wingdings" panose="05000000000000000000" pitchFamily="2" charset="2"/>
        <a:buChar char="§"/>
        <a:defRPr sz="1600" kern="1200">
          <a:solidFill>
            <a:schemeClr val="tx1"/>
          </a:solidFill>
          <a:latin typeface="+mn-lt"/>
          <a:ea typeface="+mn-ea"/>
          <a:cs typeface="+mn-cs"/>
        </a:defRPr>
      </a:lvl8pPr>
      <a:lvl9pPr marL="3886200" indent="-228600" algn="l" defTabSz="914400" rtl="0" eaLnBrk="1" latinLnBrk="0" hangingPunct="1">
        <a:lnSpc>
          <a:spcPct val="100000"/>
        </a:lnSpc>
        <a:spcBef>
          <a:spcPts val="0"/>
        </a:spcBef>
        <a:buFont typeface="Wingdings" panose="05000000000000000000" pitchFamily="2" charset="2"/>
        <a:buChar char="§"/>
        <a:defRPr sz="16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10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10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10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10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10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10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10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10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10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1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11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1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1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1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1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1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1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1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1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1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4.tiff"/><Relationship Id="rId1" Type="http://schemas.openxmlformats.org/officeDocument/2006/relationships/slideLayout" Target="../slideLayouts/slideLayout9.xml"/></Relationships>
</file>

<file path=ppt/slides/_rels/slide1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1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1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1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1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1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1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1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1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1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13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1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1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1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1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1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1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1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4.xml"/><Relationship Id="rId1" Type="http://schemas.openxmlformats.org/officeDocument/2006/relationships/themeOverride" Target="../theme/themeOverride1.xml"/><Relationship Id="rId4" Type="http://schemas.openxmlformats.org/officeDocument/2006/relationships/image" Target="../media/image40.png"/></Relationships>
</file>

<file path=ppt/slides/_rels/slide1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1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1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2.png"/><Relationship Id="rId1" Type="http://schemas.openxmlformats.org/officeDocument/2006/relationships/slideLayout" Target="../slideLayouts/slideLayout4.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4.xml"/></Relationships>
</file>

<file path=ppt/slides/_rels/slide153.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4.xml"/></Relationships>
</file>

<file path=ppt/slides/_rels/slide154.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4.xml"/></Relationships>
</file>

<file path=ppt/slides/_rels/slide155.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4.xml"/></Relationships>
</file>

<file path=ppt/slides/_rels/slide156.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4.xml"/></Relationships>
</file>

<file path=ppt/slides/_rels/slide157.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4.xml"/></Relationships>
</file>

<file path=ppt/slides/_rels/slide158.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4.xml"/></Relationships>
</file>

<file path=ppt/slides/_rels/slide159.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160.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4.xml"/></Relationships>
</file>

<file path=ppt/slides/_rels/slide161.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4.xml"/></Relationships>
</file>

<file path=ppt/slides/_rels/slide162.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4.xml"/></Relationships>
</file>

<file path=ppt/slides/_rels/slide163.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4.xml"/></Relationships>
</file>

<file path=ppt/slides/_rels/slide164.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4.xml"/></Relationships>
</file>

<file path=ppt/slides/_rels/slide165.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4.xml"/></Relationships>
</file>

<file path=ppt/slides/_rels/slide166.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4.xml"/></Relationships>
</file>

<file path=ppt/slides/_rels/slide167.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4.xml"/></Relationships>
</file>

<file path=ppt/slides/_rels/slide168.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4.xml"/></Relationships>
</file>

<file path=ppt/slides/_rels/slide169.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170.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9.xml"/><Relationship Id="rId4" Type="http://schemas.openxmlformats.org/officeDocument/2006/relationships/image" Target="../media/image9.png"/></Relationships>
</file>

<file path=ppt/slides/_rels/slide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4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jpe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jpe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tiff"/><Relationship Id="rId1" Type="http://schemas.openxmlformats.org/officeDocument/2006/relationships/slideLayout" Target="../slideLayouts/slideLayout4.xml"/><Relationship Id="rId4" Type="http://schemas.openxmlformats.org/officeDocument/2006/relationships/image" Target="../media/image14.jpeg"/></Relationships>
</file>

<file path=ppt/slides/_rels/slide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jpe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5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5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tiff"/><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tiff"/><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5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5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5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6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6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8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8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8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8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8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8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8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8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9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9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5.jpeg"/><Relationship Id="rId1" Type="http://schemas.openxmlformats.org/officeDocument/2006/relationships/slideLayout" Target="../slideLayouts/slideLayout4.xml"/></Relationships>
</file>

<file path=ppt/slides/_rels/slide9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9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9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9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9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9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9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ubtitle 14">
            <a:extLst>
              <a:ext uri="{FF2B5EF4-FFF2-40B4-BE49-F238E27FC236}">
                <a16:creationId xmlns="" xmlns:a16="http://schemas.microsoft.com/office/drawing/2014/main" id="{CF4F1586-DE6A-1A40-AEF4-23ADA41937E4}"/>
              </a:ext>
            </a:extLst>
          </p:cNvPr>
          <p:cNvSpPr>
            <a:spLocks noGrp="1"/>
          </p:cNvSpPr>
          <p:nvPr>
            <p:ph type="subTitle" idx="1"/>
          </p:nvPr>
        </p:nvSpPr>
        <p:spPr/>
        <p:txBody>
          <a:bodyPr/>
          <a:lstStyle/>
          <a:p>
            <a:r>
              <a:rPr lang="en-US" dirty="0"/>
              <a:t>CHAPTER 7</a:t>
            </a:r>
          </a:p>
        </p:txBody>
      </p:sp>
      <p:sp>
        <p:nvSpPr>
          <p:cNvPr id="19" name="Title 18">
            <a:extLst>
              <a:ext uri="{FF2B5EF4-FFF2-40B4-BE49-F238E27FC236}">
                <a16:creationId xmlns="" xmlns:a16="http://schemas.microsoft.com/office/drawing/2014/main" id="{A58A35F8-EA88-094E-8EAD-88FE6A07C447}"/>
              </a:ext>
            </a:extLst>
          </p:cNvPr>
          <p:cNvSpPr>
            <a:spLocks noGrp="1"/>
          </p:cNvSpPr>
          <p:nvPr>
            <p:ph type="ctrTitle"/>
          </p:nvPr>
        </p:nvSpPr>
        <p:spPr/>
        <p:txBody>
          <a:bodyPr/>
          <a:lstStyle/>
          <a:p>
            <a:r>
              <a:rPr lang="en-US" dirty="0"/>
              <a:t>Patient Assessment</a:t>
            </a:r>
          </a:p>
        </p:txBody>
      </p:sp>
      <p:pic>
        <p:nvPicPr>
          <p:cNvPr id="6" name="Picture 5" descr="A photo shows the cover of the book Outdoor Emergency Care: A Patroller's Guide to Medical Care, Sixth Edition, Editor: C. McNamara, BS, NRP; Medical Editor: David H. Johe, MD; Associate Editor: A. Endly, BA, DH, NREMT"/>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64660" y="248416"/>
            <a:ext cx="3602438" cy="6077209"/>
          </a:xfrm>
          <a:prstGeom prst="rect">
            <a:avLst/>
          </a:prstGeom>
        </p:spPr>
      </p:pic>
    </p:spTree>
    <p:extLst>
      <p:ext uri="{BB962C8B-B14F-4D97-AF65-F5344CB8AC3E}">
        <p14:creationId xmlns:p14="http://schemas.microsoft.com/office/powerpoint/2010/main" val="1732698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a:spLocks noGrp="1"/>
          </p:cNvSpPr>
          <p:nvPr>
            <p:ph type="title"/>
          </p:nvPr>
        </p:nvSpPr>
        <p:spPr/>
        <p:txBody>
          <a:bodyPr/>
          <a:lstStyle/>
          <a:p>
            <a:r>
              <a:rPr lang="en-US" dirty="0"/>
              <a:t>Chapter Overview</a:t>
            </a:r>
          </a:p>
        </p:txBody>
      </p:sp>
      <p:sp>
        <p:nvSpPr>
          <p:cNvPr id="14" name="Content Placeholder 2"/>
          <p:cNvSpPr>
            <a:spLocks noGrp="1"/>
          </p:cNvSpPr>
          <p:nvPr>
            <p:ph idx="1"/>
          </p:nvPr>
        </p:nvSpPr>
        <p:spPr/>
        <p:txBody>
          <a:bodyPr/>
          <a:lstStyle/>
          <a:p>
            <a:pPr lvl="1">
              <a:spcBef>
                <a:spcPts val="600"/>
              </a:spcBef>
              <a:spcAft>
                <a:spcPts val="600"/>
              </a:spcAft>
            </a:pPr>
            <a:r>
              <a:rPr lang="en-US" sz="2200" dirty="0"/>
              <a:t>Assessment is the process to gather information about:</a:t>
            </a:r>
          </a:p>
          <a:p>
            <a:pPr lvl="2">
              <a:spcAft>
                <a:spcPts val="300"/>
              </a:spcAft>
            </a:pPr>
            <a:r>
              <a:rPr lang="en-US" sz="2000" dirty="0"/>
              <a:t>The scene</a:t>
            </a:r>
          </a:p>
          <a:p>
            <a:pPr lvl="2">
              <a:spcAft>
                <a:spcPts val="300"/>
              </a:spcAft>
            </a:pPr>
            <a:r>
              <a:rPr lang="en-US" sz="2000" dirty="0"/>
              <a:t>The events leading up to the incident</a:t>
            </a:r>
          </a:p>
          <a:p>
            <a:pPr lvl="2">
              <a:spcAft>
                <a:spcPts val="300"/>
              </a:spcAft>
            </a:pPr>
            <a:r>
              <a:rPr lang="en-US" sz="2000" dirty="0"/>
              <a:t>Patient’s history </a:t>
            </a:r>
          </a:p>
          <a:p>
            <a:pPr lvl="2">
              <a:spcAft>
                <a:spcPts val="300"/>
              </a:spcAft>
            </a:pPr>
            <a:r>
              <a:rPr lang="en-US" sz="2000" dirty="0"/>
              <a:t>Physical condition</a:t>
            </a:r>
          </a:p>
          <a:p>
            <a:pPr marL="914400" lvl="2" indent="0">
              <a:spcAft>
                <a:spcPts val="300"/>
              </a:spcAft>
              <a:buNone/>
            </a:pPr>
            <a:endParaRPr lang="en-US" sz="2000" dirty="0"/>
          </a:p>
          <a:p>
            <a:pPr lvl="1">
              <a:spcBef>
                <a:spcPts val="600"/>
              </a:spcBef>
              <a:spcAft>
                <a:spcPts val="600"/>
              </a:spcAft>
            </a:pPr>
            <a:r>
              <a:rPr lang="en-US" sz="2400" dirty="0"/>
              <a:t>Collected from a variety of sources, including:</a:t>
            </a:r>
          </a:p>
          <a:p>
            <a:pPr lvl="2">
              <a:spcAft>
                <a:spcPts val="300"/>
              </a:spcAft>
            </a:pPr>
            <a:r>
              <a:rPr lang="en-US" sz="2000" dirty="0"/>
              <a:t>Patient</a:t>
            </a:r>
          </a:p>
          <a:p>
            <a:pPr lvl="2">
              <a:spcAft>
                <a:spcPts val="300"/>
              </a:spcAft>
            </a:pPr>
            <a:r>
              <a:rPr lang="en-US" sz="2000" dirty="0"/>
              <a:t>Patient’s family and friends</a:t>
            </a:r>
          </a:p>
          <a:p>
            <a:pPr lvl="2">
              <a:spcAft>
                <a:spcPts val="300"/>
              </a:spcAft>
            </a:pPr>
            <a:r>
              <a:rPr lang="en-US" sz="2000" dirty="0"/>
              <a:t>Bystanders</a:t>
            </a:r>
          </a:p>
          <a:p>
            <a:pPr lvl="2">
              <a:spcAft>
                <a:spcPts val="300"/>
              </a:spcAft>
            </a:pPr>
            <a:r>
              <a:rPr lang="en-US" sz="2000" dirty="0"/>
              <a:t>The scene </a:t>
            </a:r>
          </a:p>
          <a:p>
            <a:pPr lvl="2">
              <a:spcAft>
                <a:spcPts val="300"/>
              </a:spcAft>
            </a:pPr>
            <a:r>
              <a:rPr lang="en-US" sz="2000" dirty="0"/>
              <a:t>Other rescuers</a:t>
            </a:r>
          </a:p>
        </p:txBody>
      </p:sp>
    </p:spTree>
    <p:extLst>
      <p:ext uri="{BB962C8B-B14F-4D97-AF65-F5344CB8AC3E}">
        <p14:creationId xmlns:p14="http://schemas.microsoft.com/office/powerpoint/2010/main" val="1012502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kern="1600" dirty="0"/>
              <a:t>Secondary Patient Assessment: Examine the Chest</a:t>
            </a:r>
            <a:endParaRPr lang="en-US" dirty="0"/>
          </a:p>
        </p:txBody>
      </p:sp>
      <p:sp>
        <p:nvSpPr>
          <p:cNvPr id="3" name="Text Placeholder 2"/>
          <p:cNvSpPr>
            <a:spLocks noGrp="1"/>
          </p:cNvSpPr>
          <p:nvPr>
            <p:ph type="body" idx="1"/>
          </p:nvPr>
        </p:nvSpPr>
        <p:spPr>
          <a:xfrm>
            <a:off x="828159" y="1693020"/>
            <a:ext cx="5886389" cy="5043947"/>
          </a:xfrm>
        </p:spPr>
        <p:txBody>
          <a:bodyPr/>
          <a:lstStyle/>
          <a:p>
            <a:pPr marL="228600" lvl="1">
              <a:spcBef>
                <a:spcPts val="1500"/>
              </a:spcBef>
              <a:spcAft>
                <a:spcPts val="300"/>
              </a:spcAft>
            </a:pPr>
            <a:r>
              <a:rPr lang="en-US" sz="2200" dirty="0"/>
              <a:t>Ask patient to breathe deeply. </a:t>
            </a:r>
          </a:p>
          <a:p>
            <a:pPr lvl="1">
              <a:spcAft>
                <a:spcPts val="300"/>
              </a:spcAft>
            </a:pPr>
            <a:r>
              <a:rPr lang="en-US" dirty="0"/>
              <a:t>Does this cause patient any discomfort? </a:t>
            </a:r>
          </a:p>
          <a:p>
            <a:pPr>
              <a:spcAft>
                <a:spcPts val="300"/>
              </a:spcAft>
            </a:pPr>
            <a:r>
              <a:rPr lang="en-US" dirty="0"/>
              <a:t>If not, place your hands on each side of patient’s chest, beneath the armpits, and squeeze firmly as patient breathes in deeply.</a:t>
            </a:r>
          </a:p>
          <a:p>
            <a:pPr lvl="1">
              <a:spcAft>
                <a:spcPts val="300"/>
              </a:spcAft>
            </a:pPr>
            <a:r>
              <a:rPr lang="en-US" dirty="0"/>
              <a:t>Does this cause any pain? </a:t>
            </a:r>
          </a:p>
          <a:p>
            <a:pPr>
              <a:spcAft>
                <a:spcPts val="300"/>
              </a:spcAft>
            </a:pPr>
            <a:r>
              <a:rPr lang="en-US" dirty="0"/>
              <a:t>If not, place one hand on patient’s sternum and the other on patient’s spine between the shoulder blades, squeezing gently as patient breathes deeply.</a:t>
            </a:r>
          </a:p>
          <a:p>
            <a:pPr lvl="1">
              <a:spcAft>
                <a:spcPts val="300"/>
              </a:spcAft>
            </a:pPr>
            <a:r>
              <a:rPr lang="en-US" dirty="0"/>
              <a:t>Does this cause any pain?</a:t>
            </a:r>
          </a:p>
          <a:p>
            <a:endParaRPr lang="en-US" dirty="0"/>
          </a:p>
          <a:p>
            <a:endParaRPr lang="en-US" dirty="0"/>
          </a:p>
        </p:txBody>
      </p:sp>
      <p:pic>
        <p:nvPicPr>
          <p:cNvPr id="5" name="Picture 4"/>
          <p:cNvPicPr>
            <a:picLocks noChangeAspect="1"/>
          </p:cNvPicPr>
          <p:nvPr/>
        </p:nvPicPr>
        <p:blipFill>
          <a:blip r:embed="rId2" cstate="print"/>
          <a:stretch>
            <a:fillRect/>
          </a:stretch>
        </p:blipFill>
        <p:spPr>
          <a:xfrm>
            <a:off x="10476718" y="304932"/>
            <a:ext cx="1359526" cy="1365622"/>
          </a:xfrm>
          <a:prstGeom prst="rect">
            <a:avLst/>
          </a:prstGeom>
        </p:spPr>
      </p:pic>
      <p:sp>
        <p:nvSpPr>
          <p:cNvPr id="6" name="Rectangle 5"/>
          <p:cNvSpPr/>
          <p:nvPr/>
        </p:nvSpPr>
        <p:spPr>
          <a:xfrm>
            <a:off x="10476719" y="737420"/>
            <a:ext cx="1359525" cy="461665"/>
          </a:xfrm>
          <a:prstGeom prst="rect">
            <a:avLst/>
          </a:prstGeom>
        </p:spPr>
        <p:txBody>
          <a:bodyPr wrap="square">
            <a:spAutoFit/>
          </a:bodyPr>
          <a:lstStyle/>
          <a:p>
            <a:pPr algn="ctr"/>
            <a:r>
              <a:rPr lang="en-US" sz="2400" b="1" dirty="0"/>
              <a:t>7-1</a:t>
            </a:r>
          </a:p>
        </p:txBody>
      </p:sp>
      <p:pic>
        <p:nvPicPr>
          <p:cNvPr id="7170" name="Picture 2" descr="Photo shows the patroller palpating the quadrants of the male patient.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70007" y="2349173"/>
            <a:ext cx="3919764" cy="268353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kern="1600" dirty="0"/>
              <a:t>Secondary Patient Assessment: Examine the Chest</a:t>
            </a:r>
            <a:endParaRPr lang="en-US" dirty="0"/>
          </a:p>
        </p:txBody>
      </p:sp>
      <p:sp>
        <p:nvSpPr>
          <p:cNvPr id="3" name="Text Placeholder 2"/>
          <p:cNvSpPr>
            <a:spLocks noGrp="1"/>
          </p:cNvSpPr>
          <p:nvPr>
            <p:ph type="body" idx="1"/>
          </p:nvPr>
        </p:nvSpPr>
        <p:spPr>
          <a:xfrm>
            <a:off x="878205" y="2654710"/>
            <a:ext cx="10435590" cy="3581629"/>
          </a:xfrm>
        </p:spPr>
        <p:txBody>
          <a:bodyPr/>
          <a:lstStyle/>
          <a:p>
            <a:pPr>
              <a:spcAft>
                <a:spcPts val="300"/>
              </a:spcAft>
            </a:pPr>
            <a:r>
              <a:rPr lang="en-US" dirty="0"/>
              <a:t>If a stethoscope is available, listen to the breath sounds.</a:t>
            </a:r>
          </a:p>
          <a:p>
            <a:pPr lvl="1">
              <a:spcAft>
                <a:spcPts val="300"/>
              </a:spcAft>
            </a:pPr>
            <a:r>
              <a:rPr lang="en-US" dirty="0"/>
              <a:t>Note the presence and equality of breath sounds on both sides of the chest.</a:t>
            </a:r>
          </a:p>
          <a:p>
            <a:r>
              <a:rPr lang="en-US" dirty="0"/>
              <a:t>Inclement weather:</a:t>
            </a:r>
          </a:p>
          <a:p>
            <a:pPr lvl="1"/>
            <a:r>
              <a:rPr lang="en-US" dirty="0"/>
              <a:t>If there is no suspected chest injury, limit exam to palpation to avoid unnecessary exposure.</a:t>
            </a:r>
          </a:p>
          <a:p>
            <a:endParaRPr lang="en-US" dirty="0"/>
          </a:p>
          <a:p>
            <a:endParaRPr lang="en-US" dirty="0"/>
          </a:p>
        </p:txBody>
      </p:sp>
      <p:pic>
        <p:nvPicPr>
          <p:cNvPr id="4" name="Picture 3"/>
          <p:cNvPicPr>
            <a:picLocks noChangeAspect="1"/>
          </p:cNvPicPr>
          <p:nvPr/>
        </p:nvPicPr>
        <p:blipFill>
          <a:blip r:embed="rId2" cstate="print"/>
          <a:stretch>
            <a:fillRect/>
          </a:stretch>
        </p:blipFill>
        <p:spPr>
          <a:xfrm>
            <a:off x="10476718" y="304932"/>
            <a:ext cx="1359526" cy="1365622"/>
          </a:xfrm>
          <a:prstGeom prst="rect">
            <a:avLst/>
          </a:prstGeom>
        </p:spPr>
      </p:pic>
      <p:sp>
        <p:nvSpPr>
          <p:cNvPr id="5" name="Rectangle 4"/>
          <p:cNvSpPr/>
          <p:nvPr/>
        </p:nvSpPr>
        <p:spPr>
          <a:xfrm>
            <a:off x="10476719" y="737420"/>
            <a:ext cx="1359525" cy="461665"/>
          </a:xfrm>
          <a:prstGeom prst="rect">
            <a:avLst/>
          </a:prstGeom>
        </p:spPr>
        <p:txBody>
          <a:bodyPr wrap="square">
            <a:spAutoFit/>
          </a:bodyPr>
          <a:lstStyle/>
          <a:p>
            <a:pPr algn="ctr"/>
            <a:r>
              <a:rPr lang="en-US" sz="2400" b="1" dirty="0"/>
              <a:t>7-1</a:t>
            </a:r>
          </a:p>
        </p:txBody>
      </p:sp>
    </p:spTree>
    <p:extLst>
      <p:ext uri="{BB962C8B-B14F-4D97-AF65-F5344CB8AC3E}">
        <p14:creationId xmlns:p14="http://schemas.microsoft.com/office/powerpoint/2010/main" val="127656005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kern="1600" dirty="0"/>
              <a:t>Secondary Patient Assessment:</a:t>
            </a:r>
            <a:br>
              <a:rPr lang="en-US" kern="1600" dirty="0"/>
            </a:br>
            <a:r>
              <a:rPr lang="en-US" kern="1600" dirty="0"/>
              <a:t>Examine the Abdomen</a:t>
            </a:r>
            <a:endParaRPr lang="en-US" dirty="0"/>
          </a:p>
        </p:txBody>
      </p:sp>
      <p:sp>
        <p:nvSpPr>
          <p:cNvPr id="3" name="Text Placeholder 2"/>
          <p:cNvSpPr>
            <a:spLocks noGrp="1"/>
          </p:cNvSpPr>
          <p:nvPr>
            <p:ph type="body" idx="1"/>
          </p:nvPr>
        </p:nvSpPr>
        <p:spPr>
          <a:xfrm>
            <a:off x="878205" y="1631573"/>
            <a:ext cx="10435590" cy="4618755"/>
          </a:xfrm>
        </p:spPr>
        <p:txBody>
          <a:bodyPr/>
          <a:lstStyle/>
          <a:p>
            <a:pPr>
              <a:buNone/>
            </a:pPr>
            <a:r>
              <a:rPr lang="en-US" b="1" dirty="0"/>
              <a:t>Examine the Abdomen</a:t>
            </a:r>
            <a:endParaRPr lang="en-US" dirty="0"/>
          </a:p>
          <a:p>
            <a:pPr>
              <a:spcAft>
                <a:spcPts val="300"/>
              </a:spcAft>
            </a:pPr>
            <a:r>
              <a:rPr lang="en-US" dirty="0"/>
              <a:t>Consider modesty. </a:t>
            </a:r>
          </a:p>
          <a:p>
            <a:pPr>
              <a:spcAft>
                <a:spcPts val="300"/>
              </a:spcAft>
            </a:pPr>
            <a:r>
              <a:rPr lang="en-US" dirty="0"/>
              <a:t>Expose and look at the abdomen. </a:t>
            </a:r>
          </a:p>
          <a:p>
            <a:pPr lvl="1">
              <a:spcAft>
                <a:spcPts val="300"/>
              </a:spcAft>
            </a:pPr>
            <a:r>
              <a:rPr lang="en-US" dirty="0"/>
              <a:t>Does it appear flat or distended? </a:t>
            </a:r>
          </a:p>
          <a:p>
            <a:pPr lvl="1">
              <a:spcAft>
                <a:spcPts val="300"/>
              </a:spcAft>
            </a:pPr>
            <a:r>
              <a:rPr lang="en-US" dirty="0"/>
              <a:t>Does it appear pale or otherwise discolored? </a:t>
            </a:r>
          </a:p>
          <a:p>
            <a:pPr>
              <a:spcAft>
                <a:spcPts val="300"/>
              </a:spcAft>
            </a:pPr>
            <a:r>
              <a:rPr lang="en-US" dirty="0"/>
              <a:t>Ask patient where it hurts.</a:t>
            </a:r>
          </a:p>
          <a:p>
            <a:pPr lvl="1">
              <a:spcAft>
                <a:spcPts val="300"/>
              </a:spcAft>
            </a:pPr>
            <a:r>
              <a:rPr lang="en-US" dirty="0"/>
              <a:t>Palpate each of four quadrants. </a:t>
            </a:r>
          </a:p>
          <a:p>
            <a:pPr lvl="1">
              <a:spcAft>
                <a:spcPts val="300"/>
              </a:spcAft>
            </a:pPr>
            <a:r>
              <a:rPr lang="en-US" dirty="0"/>
              <a:t>Always palpating the painful quadrant last. </a:t>
            </a:r>
          </a:p>
          <a:p>
            <a:pPr lvl="1">
              <a:spcAft>
                <a:spcPts val="300"/>
              </a:spcAft>
            </a:pPr>
            <a:r>
              <a:rPr lang="en-US" dirty="0"/>
              <a:t>Palpate firmly but not too hard. </a:t>
            </a:r>
          </a:p>
          <a:p>
            <a:pPr>
              <a:spcAft>
                <a:spcPts val="300"/>
              </a:spcAft>
            </a:pPr>
            <a:r>
              <a:rPr lang="en-US" dirty="0"/>
              <a:t>Note any tenderness, rigidity, or masses.</a:t>
            </a:r>
          </a:p>
          <a:p>
            <a:endParaRPr lang="en-US" dirty="0"/>
          </a:p>
        </p:txBody>
      </p:sp>
      <p:pic>
        <p:nvPicPr>
          <p:cNvPr id="6" name="Picture 5"/>
          <p:cNvPicPr>
            <a:picLocks noChangeAspect="1"/>
          </p:cNvPicPr>
          <p:nvPr/>
        </p:nvPicPr>
        <p:blipFill>
          <a:blip r:embed="rId2" cstate="print"/>
          <a:stretch>
            <a:fillRect/>
          </a:stretch>
        </p:blipFill>
        <p:spPr>
          <a:xfrm>
            <a:off x="10476718" y="304932"/>
            <a:ext cx="1359526" cy="1365622"/>
          </a:xfrm>
          <a:prstGeom prst="rect">
            <a:avLst/>
          </a:prstGeom>
        </p:spPr>
      </p:pic>
      <p:sp>
        <p:nvSpPr>
          <p:cNvPr id="7" name="Rectangle 6"/>
          <p:cNvSpPr/>
          <p:nvPr/>
        </p:nvSpPr>
        <p:spPr>
          <a:xfrm>
            <a:off x="10476719" y="737420"/>
            <a:ext cx="1359525" cy="461665"/>
          </a:xfrm>
          <a:prstGeom prst="rect">
            <a:avLst/>
          </a:prstGeom>
        </p:spPr>
        <p:txBody>
          <a:bodyPr wrap="square">
            <a:spAutoFit/>
          </a:bodyPr>
          <a:lstStyle/>
          <a:p>
            <a:pPr algn="ctr"/>
            <a:r>
              <a:rPr lang="en-US" sz="2400" b="1" dirty="0"/>
              <a:t>7-1</a:t>
            </a:r>
          </a:p>
        </p:txBody>
      </p:sp>
      <p:pic>
        <p:nvPicPr>
          <p:cNvPr id="8194" name="Picture 2" descr="Photo shows the patroller palpating the abdomen area of the patient.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55332" y="2518122"/>
            <a:ext cx="4001150" cy="269329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kern="1600" dirty="0"/>
              <a:t>Secondary Patient Assessment: Examine the Back</a:t>
            </a:r>
            <a:endParaRPr lang="en-US" dirty="0"/>
          </a:p>
        </p:txBody>
      </p:sp>
      <p:sp>
        <p:nvSpPr>
          <p:cNvPr id="3" name="Text Placeholder 2"/>
          <p:cNvSpPr>
            <a:spLocks noGrp="1"/>
          </p:cNvSpPr>
          <p:nvPr>
            <p:ph type="body" idx="1"/>
          </p:nvPr>
        </p:nvSpPr>
        <p:spPr>
          <a:xfrm>
            <a:off x="886383" y="1779639"/>
            <a:ext cx="5740560" cy="4214278"/>
          </a:xfrm>
        </p:spPr>
        <p:txBody>
          <a:bodyPr/>
          <a:lstStyle/>
          <a:p>
            <a:pPr>
              <a:buNone/>
            </a:pPr>
            <a:r>
              <a:rPr lang="en-US" b="1" dirty="0"/>
              <a:t>Examine the Back</a:t>
            </a:r>
            <a:endParaRPr lang="en-US" dirty="0"/>
          </a:p>
          <a:p>
            <a:pPr>
              <a:spcAft>
                <a:spcPts val="300"/>
              </a:spcAft>
            </a:pPr>
            <a:r>
              <a:rPr lang="en-US" dirty="0"/>
              <a:t>If examining in a lying position, logroll patient onto a side to access the back. </a:t>
            </a:r>
          </a:p>
          <a:p>
            <a:pPr lvl="1">
              <a:spcAft>
                <a:spcPts val="300"/>
              </a:spcAft>
            </a:pPr>
            <a:r>
              <a:rPr lang="en-US" dirty="0"/>
              <a:t>Keep the neck and spine in alignment if you suspect a spinal injury.</a:t>
            </a:r>
          </a:p>
          <a:p>
            <a:pPr>
              <a:spcAft>
                <a:spcPts val="300"/>
              </a:spcAft>
            </a:pPr>
            <a:r>
              <a:rPr lang="en-US" dirty="0"/>
              <a:t>Look at patient’s back:</a:t>
            </a:r>
          </a:p>
          <a:p>
            <a:pPr lvl="1">
              <a:spcAft>
                <a:spcPts val="300"/>
              </a:spcAft>
            </a:pPr>
            <a:r>
              <a:rPr lang="en-US" dirty="0"/>
              <a:t>Note the general color of the skin </a:t>
            </a:r>
          </a:p>
          <a:p>
            <a:pPr lvl="1">
              <a:spcAft>
                <a:spcPts val="300"/>
              </a:spcAft>
            </a:pPr>
            <a:r>
              <a:rPr lang="en-US" dirty="0"/>
              <a:t>Any abnormalities? </a:t>
            </a:r>
          </a:p>
          <a:p>
            <a:endParaRPr lang="en-US" dirty="0"/>
          </a:p>
        </p:txBody>
      </p:sp>
      <p:pic>
        <p:nvPicPr>
          <p:cNvPr id="5" name="Picture 4"/>
          <p:cNvPicPr>
            <a:picLocks noChangeAspect="1"/>
          </p:cNvPicPr>
          <p:nvPr/>
        </p:nvPicPr>
        <p:blipFill>
          <a:blip r:embed="rId2" cstate="print"/>
          <a:stretch>
            <a:fillRect/>
          </a:stretch>
        </p:blipFill>
        <p:spPr>
          <a:xfrm>
            <a:off x="10476718" y="304932"/>
            <a:ext cx="1359526" cy="1365622"/>
          </a:xfrm>
          <a:prstGeom prst="rect">
            <a:avLst/>
          </a:prstGeom>
        </p:spPr>
      </p:pic>
      <p:sp>
        <p:nvSpPr>
          <p:cNvPr id="6" name="Rectangle 5"/>
          <p:cNvSpPr/>
          <p:nvPr/>
        </p:nvSpPr>
        <p:spPr>
          <a:xfrm>
            <a:off x="10476719" y="737420"/>
            <a:ext cx="1359525" cy="461665"/>
          </a:xfrm>
          <a:prstGeom prst="rect">
            <a:avLst/>
          </a:prstGeom>
        </p:spPr>
        <p:txBody>
          <a:bodyPr wrap="square">
            <a:spAutoFit/>
          </a:bodyPr>
          <a:lstStyle/>
          <a:p>
            <a:pPr algn="ctr"/>
            <a:r>
              <a:rPr lang="en-US" sz="2400" b="1" dirty="0"/>
              <a:t>7-1</a:t>
            </a:r>
          </a:p>
        </p:txBody>
      </p:sp>
      <p:pic>
        <p:nvPicPr>
          <p:cNvPr id="9218" name="Picture 2" descr="Photo shows three patrollers logrolling a supine patient on to his side.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74519" y="2156785"/>
            <a:ext cx="4028166" cy="30674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kern="1600" dirty="0"/>
              <a:t>Secondary Patient Assessment: Examine the Back</a:t>
            </a:r>
            <a:endParaRPr lang="en-US" dirty="0"/>
          </a:p>
        </p:txBody>
      </p:sp>
      <p:sp>
        <p:nvSpPr>
          <p:cNvPr id="3" name="Text Placeholder 2"/>
          <p:cNvSpPr>
            <a:spLocks noGrp="1"/>
          </p:cNvSpPr>
          <p:nvPr>
            <p:ph type="body" idx="1"/>
          </p:nvPr>
        </p:nvSpPr>
        <p:spPr>
          <a:xfrm>
            <a:off x="876550" y="2084439"/>
            <a:ext cx="10435590" cy="3535852"/>
          </a:xfrm>
        </p:spPr>
        <p:txBody>
          <a:bodyPr/>
          <a:lstStyle/>
          <a:p>
            <a:pPr>
              <a:spcAft>
                <a:spcPts val="300"/>
              </a:spcAft>
            </a:pPr>
            <a:r>
              <a:rPr lang="en-US" dirty="0"/>
              <a:t>Palpate:</a:t>
            </a:r>
          </a:p>
          <a:p>
            <a:pPr lvl="1">
              <a:spcAft>
                <a:spcPts val="300"/>
              </a:spcAft>
            </a:pPr>
            <a:r>
              <a:rPr lang="en-US" dirty="0"/>
              <a:t>Using a flat, open hand, examine the entire back.</a:t>
            </a:r>
          </a:p>
          <a:p>
            <a:pPr lvl="1">
              <a:spcAft>
                <a:spcPts val="300"/>
              </a:spcAft>
            </a:pPr>
            <a:r>
              <a:rPr lang="en-US" dirty="0"/>
              <a:t>Palpate the entire midline length of the spine (over the spinous processes). </a:t>
            </a:r>
          </a:p>
          <a:p>
            <a:pPr lvl="2">
              <a:spcAft>
                <a:spcPts val="300"/>
              </a:spcAft>
            </a:pPr>
            <a:r>
              <a:rPr lang="en-US" sz="2000" dirty="0"/>
              <a:t>Using the tips of several fingers from the neck to the tailbone </a:t>
            </a:r>
          </a:p>
          <a:p>
            <a:pPr>
              <a:spcAft>
                <a:spcPts val="300"/>
              </a:spcAft>
            </a:pPr>
            <a:r>
              <a:rPr lang="en-US" dirty="0"/>
              <a:t>Palpate each side of the back.</a:t>
            </a:r>
          </a:p>
          <a:p>
            <a:endParaRPr lang="en-US" dirty="0"/>
          </a:p>
        </p:txBody>
      </p:sp>
      <p:pic>
        <p:nvPicPr>
          <p:cNvPr id="4" name="Picture 3"/>
          <p:cNvPicPr>
            <a:picLocks noChangeAspect="1"/>
          </p:cNvPicPr>
          <p:nvPr/>
        </p:nvPicPr>
        <p:blipFill>
          <a:blip r:embed="rId2" cstate="print"/>
          <a:stretch>
            <a:fillRect/>
          </a:stretch>
        </p:blipFill>
        <p:spPr>
          <a:xfrm>
            <a:off x="10476718" y="304932"/>
            <a:ext cx="1359526" cy="1365622"/>
          </a:xfrm>
          <a:prstGeom prst="rect">
            <a:avLst/>
          </a:prstGeom>
        </p:spPr>
      </p:pic>
      <p:sp>
        <p:nvSpPr>
          <p:cNvPr id="5" name="Rectangle 4"/>
          <p:cNvSpPr/>
          <p:nvPr/>
        </p:nvSpPr>
        <p:spPr>
          <a:xfrm>
            <a:off x="10476719" y="737420"/>
            <a:ext cx="1359525" cy="461665"/>
          </a:xfrm>
          <a:prstGeom prst="rect">
            <a:avLst/>
          </a:prstGeom>
        </p:spPr>
        <p:txBody>
          <a:bodyPr wrap="square">
            <a:spAutoFit/>
          </a:bodyPr>
          <a:lstStyle/>
          <a:p>
            <a:pPr algn="ctr"/>
            <a:r>
              <a:rPr lang="en-US" sz="2400" b="1" dirty="0"/>
              <a:t>7-1</a:t>
            </a:r>
          </a:p>
        </p:txBody>
      </p:sp>
    </p:spTree>
    <p:extLst>
      <p:ext uri="{BB962C8B-B14F-4D97-AF65-F5344CB8AC3E}">
        <p14:creationId xmlns:p14="http://schemas.microsoft.com/office/powerpoint/2010/main" val="274607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kern="1600" dirty="0"/>
              <a:t>Secondary Patient Assessment: Examine the Pelvis</a:t>
            </a:r>
            <a:endParaRPr lang="en-US" dirty="0"/>
          </a:p>
        </p:txBody>
      </p:sp>
      <p:sp>
        <p:nvSpPr>
          <p:cNvPr id="3" name="Text Placeholder 2"/>
          <p:cNvSpPr>
            <a:spLocks noGrp="1"/>
          </p:cNvSpPr>
          <p:nvPr>
            <p:ph type="body" idx="1"/>
          </p:nvPr>
        </p:nvSpPr>
        <p:spPr>
          <a:xfrm>
            <a:off x="892692" y="1563329"/>
            <a:ext cx="6282813" cy="4705955"/>
          </a:xfrm>
        </p:spPr>
        <p:txBody>
          <a:bodyPr/>
          <a:lstStyle/>
          <a:p>
            <a:pPr>
              <a:buNone/>
            </a:pPr>
            <a:r>
              <a:rPr lang="en-US" b="1" dirty="0"/>
              <a:t>Examine the Pelvis</a:t>
            </a:r>
            <a:endParaRPr lang="en-US" dirty="0"/>
          </a:p>
          <a:p>
            <a:pPr>
              <a:spcAft>
                <a:spcPts val="300"/>
              </a:spcAft>
            </a:pPr>
            <a:r>
              <a:rPr lang="en-US" dirty="0"/>
              <a:t>Palpate:</a:t>
            </a:r>
          </a:p>
          <a:p>
            <a:pPr lvl="1">
              <a:spcAft>
                <a:spcPts val="300"/>
              </a:spcAft>
            </a:pPr>
            <a:r>
              <a:rPr lang="en-US" dirty="0"/>
              <a:t>Place one hand on each of the iliac crests.</a:t>
            </a:r>
          </a:p>
          <a:p>
            <a:pPr lvl="2">
              <a:spcAft>
                <a:spcPts val="300"/>
              </a:spcAft>
            </a:pPr>
            <a:r>
              <a:rPr lang="en-US" sz="2000" dirty="0"/>
              <a:t>Each of the large pelvic bones just above the hips </a:t>
            </a:r>
          </a:p>
          <a:p>
            <a:pPr lvl="1">
              <a:spcAft>
                <a:spcPts val="300"/>
              </a:spcAft>
            </a:pPr>
            <a:r>
              <a:rPr lang="en-US" dirty="0"/>
              <a:t>Firmly but gently squeeze the bones inward (medially). </a:t>
            </a:r>
          </a:p>
          <a:p>
            <a:pPr lvl="1">
              <a:spcAft>
                <a:spcPts val="300"/>
              </a:spcAft>
            </a:pPr>
            <a:r>
              <a:rPr lang="en-US" dirty="0"/>
              <a:t>Perform test only once. </a:t>
            </a:r>
          </a:p>
          <a:p>
            <a:pPr lvl="2">
              <a:spcAft>
                <a:spcPts val="300"/>
              </a:spcAft>
            </a:pPr>
            <a:r>
              <a:rPr lang="en-US" sz="2000" dirty="0"/>
              <a:t>Excessive manipulation of an unstable pelvis injury could cause potentially life-threatening bleeding.</a:t>
            </a:r>
          </a:p>
          <a:p>
            <a:pPr>
              <a:spcAft>
                <a:spcPts val="300"/>
              </a:spcAft>
            </a:pPr>
            <a:r>
              <a:rPr lang="en-US" dirty="0"/>
              <a:t>Note any instability or movement. </a:t>
            </a:r>
          </a:p>
        </p:txBody>
      </p:sp>
      <p:pic>
        <p:nvPicPr>
          <p:cNvPr id="5" name="Picture 4"/>
          <p:cNvPicPr>
            <a:picLocks noChangeAspect="1"/>
          </p:cNvPicPr>
          <p:nvPr/>
        </p:nvPicPr>
        <p:blipFill>
          <a:blip r:embed="rId2" cstate="print"/>
          <a:stretch>
            <a:fillRect/>
          </a:stretch>
        </p:blipFill>
        <p:spPr>
          <a:xfrm>
            <a:off x="10476718" y="304932"/>
            <a:ext cx="1359526" cy="1365622"/>
          </a:xfrm>
          <a:prstGeom prst="rect">
            <a:avLst/>
          </a:prstGeom>
        </p:spPr>
      </p:pic>
      <p:sp>
        <p:nvSpPr>
          <p:cNvPr id="6" name="Rectangle 5"/>
          <p:cNvSpPr/>
          <p:nvPr/>
        </p:nvSpPr>
        <p:spPr>
          <a:xfrm>
            <a:off x="10476719" y="737420"/>
            <a:ext cx="1359525" cy="461665"/>
          </a:xfrm>
          <a:prstGeom prst="rect">
            <a:avLst/>
          </a:prstGeom>
        </p:spPr>
        <p:txBody>
          <a:bodyPr wrap="square">
            <a:spAutoFit/>
          </a:bodyPr>
          <a:lstStyle/>
          <a:p>
            <a:pPr algn="ctr"/>
            <a:r>
              <a:rPr lang="en-US" sz="2400" b="1" dirty="0"/>
              <a:t>7-1</a:t>
            </a:r>
          </a:p>
        </p:txBody>
      </p:sp>
      <p:pic>
        <p:nvPicPr>
          <p:cNvPr id="10242" name="Picture 2" descr="Photo shows the patroller patting the pelvic bones of the patient on each side.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97231" y="2388427"/>
            <a:ext cx="4159250" cy="282251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kern="1600" dirty="0"/>
              <a:t>Secondary Patient Assessment: Examine the Pelvis</a:t>
            </a:r>
            <a:endParaRPr lang="en-US" dirty="0"/>
          </a:p>
        </p:txBody>
      </p:sp>
      <p:sp>
        <p:nvSpPr>
          <p:cNvPr id="3" name="Text Placeholder 2"/>
          <p:cNvSpPr>
            <a:spLocks noGrp="1"/>
          </p:cNvSpPr>
          <p:nvPr>
            <p:ph type="body" idx="1"/>
          </p:nvPr>
        </p:nvSpPr>
        <p:spPr>
          <a:xfrm>
            <a:off x="609600" y="2113935"/>
            <a:ext cx="10972800" cy="3942736"/>
          </a:xfrm>
        </p:spPr>
        <p:txBody>
          <a:bodyPr/>
          <a:lstStyle/>
          <a:p>
            <a:pPr>
              <a:spcAft>
                <a:spcPts val="300"/>
              </a:spcAft>
            </a:pPr>
            <a:r>
              <a:rPr lang="en-US" dirty="0"/>
              <a:t>Inspect:</a:t>
            </a:r>
          </a:p>
          <a:p>
            <a:pPr lvl="1">
              <a:spcAft>
                <a:spcPts val="300"/>
              </a:spcAft>
            </a:pPr>
            <a:r>
              <a:rPr lang="en-US" dirty="0"/>
              <a:t>If external bleeding is apparent:</a:t>
            </a:r>
          </a:p>
          <a:p>
            <a:pPr lvl="2">
              <a:spcAft>
                <a:spcPts val="300"/>
              </a:spcAft>
            </a:pPr>
            <a:r>
              <a:rPr lang="en-US" dirty="0"/>
              <a:t>Inspect the source of bleeding</a:t>
            </a:r>
          </a:p>
          <a:p>
            <a:pPr lvl="2">
              <a:spcAft>
                <a:spcPts val="300"/>
              </a:spcAft>
            </a:pPr>
            <a:r>
              <a:rPr lang="en-US" dirty="0"/>
              <a:t>Pelvis, groin, and genital area should be visually examined ONLY if bleeding or other major injury to the area is suspected.</a:t>
            </a:r>
          </a:p>
          <a:p>
            <a:pPr lvl="1">
              <a:spcAft>
                <a:spcPts val="300"/>
              </a:spcAft>
            </a:pPr>
            <a:r>
              <a:rPr lang="en-US" dirty="0"/>
              <a:t>Preserve patient’s modesty by covering the person with a blanket or jacket.</a:t>
            </a:r>
          </a:p>
          <a:p>
            <a:pPr lvl="1">
              <a:spcAft>
                <a:spcPts val="300"/>
              </a:spcAft>
            </a:pPr>
            <a:r>
              <a:rPr lang="en-US" dirty="0"/>
              <a:t>Ideally examined by someone of the same sex</a:t>
            </a:r>
          </a:p>
        </p:txBody>
      </p:sp>
      <p:pic>
        <p:nvPicPr>
          <p:cNvPr id="4" name="Picture 3"/>
          <p:cNvPicPr>
            <a:picLocks noChangeAspect="1"/>
          </p:cNvPicPr>
          <p:nvPr/>
        </p:nvPicPr>
        <p:blipFill>
          <a:blip r:embed="rId2" cstate="print"/>
          <a:stretch>
            <a:fillRect/>
          </a:stretch>
        </p:blipFill>
        <p:spPr>
          <a:xfrm>
            <a:off x="10476718" y="304932"/>
            <a:ext cx="1359526" cy="1365622"/>
          </a:xfrm>
          <a:prstGeom prst="rect">
            <a:avLst/>
          </a:prstGeom>
        </p:spPr>
      </p:pic>
      <p:sp>
        <p:nvSpPr>
          <p:cNvPr id="5" name="Rectangle 4"/>
          <p:cNvSpPr/>
          <p:nvPr/>
        </p:nvSpPr>
        <p:spPr>
          <a:xfrm>
            <a:off x="10476719" y="737420"/>
            <a:ext cx="1359525" cy="461665"/>
          </a:xfrm>
          <a:prstGeom prst="rect">
            <a:avLst/>
          </a:prstGeom>
        </p:spPr>
        <p:txBody>
          <a:bodyPr wrap="square">
            <a:spAutoFit/>
          </a:bodyPr>
          <a:lstStyle/>
          <a:p>
            <a:pPr algn="ctr"/>
            <a:r>
              <a:rPr lang="en-US" sz="2400" b="1" dirty="0"/>
              <a:t>7-1</a:t>
            </a:r>
          </a:p>
        </p:txBody>
      </p:sp>
    </p:spTree>
    <p:extLst>
      <p:ext uri="{BB962C8B-B14F-4D97-AF65-F5344CB8AC3E}">
        <p14:creationId xmlns:p14="http://schemas.microsoft.com/office/powerpoint/2010/main" val="488053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kern="1600" dirty="0"/>
              <a:t>Secondary Patient Assessment: Examine the Pelvis</a:t>
            </a:r>
            <a:endParaRPr lang="en-US" dirty="0"/>
          </a:p>
        </p:txBody>
      </p:sp>
      <p:sp>
        <p:nvSpPr>
          <p:cNvPr id="3" name="Text Placeholder 2"/>
          <p:cNvSpPr>
            <a:spLocks noGrp="1"/>
          </p:cNvSpPr>
          <p:nvPr>
            <p:ph type="body" idx="1"/>
          </p:nvPr>
        </p:nvSpPr>
        <p:spPr>
          <a:xfrm>
            <a:off x="943897" y="2044557"/>
            <a:ext cx="5525730" cy="4031778"/>
          </a:xfrm>
        </p:spPr>
        <p:txBody>
          <a:bodyPr/>
          <a:lstStyle/>
          <a:p>
            <a:pPr>
              <a:spcAft>
                <a:spcPts val="300"/>
              </a:spcAft>
            </a:pPr>
            <a:r>
              <a:rPr lang="en-US" dirty="0"/>
              <a:t>Suspect an injury to the anterior pelvis:</a:t>
            </a:r>
          </a:p>
          <a:p>
            <a:pPr lvl="1">
              <a:spcAft>
                <a:spcPts val="300"/>
              </a:spcAft>
            </a:pPr>
            <a:r>
              <a:rPr lang="en-US" dirty="0"/>
              <a:t>Place patient’s hand over the bones (symphysis pubis) above the genitalia.</a:t>
            </a:r>
          </a:p>
          <a:p>
            <a:pPr lvl="1">
              <a:spcAft>
                <a:spcPts val="300"/>
              </a:spcAft>
            </a:pPr>
            <a:r>
              <a:rPr lang="en-US" dirty="0"/>
              <a:t>Gently press on patient’s hand, looking for pain. </a:t>
            </a:r>
          </a:p>
          <a:p>
            <a:pPr lvl="1">
              <a:spcAft>
                <a:spcPts val="300"/>
              </a:spcAft>
            </a:pPr>
            <a:r>
              <a:rPr lang="en-US" dirty="0"/>
              <a:t>Protects patient’s modesty but allows examination of the pubic bones</a:t>
            </a:r>
          </a:p>
        </p:txBody>
      </p:sp>
      <p:pic>
        <p:nvPicPr>
          <p:cNvPr id="5" name="Picture 4"/>
          <p:cNvPicPr>
            <a:picLocks noChangeAspect="1"/>
          </p:cNvPicPr>
          <p:nvPr/>
        </p:nvPicPr>
        <p:blipFill>
          <a:blip r:embed="rId2" cstate="print"/>
          <a:stretch>
            <a:fillRect/>
          </a:stretch>
        </p:blipFill>
        <p:spPr>
          <a:xfrm>
            <a:off x="10476718" y="304932"/>
            <a:ext cx="1359526" cy="1365622"/>
          </a:xfrm>
          <a:prstGeom prst="rect">
            <a:avLst/>
          </a:prstGeom>
        </p:spPr>
      </p:pic>
      <p:sp>
        <p:nvSpPr>
          <p:cNvPr id="6" name="Rectangle 5"/>
          <p:cNvSpPr/>
          <p:nvPr/>
        </p:nvSpPr>
        <p:spPr>
          <a:xfrm>
            <a:off x="10476719" y="737420"/>
            <a:ext cx="1359525" cy="461665"/>
          </a:xfrm>
          <a:prstGeom prst="rect">
            <a:avLst/>
          </a:prstGeom>
        </p:spPr>
        <p:txBody>
          <a:bodyPr wrap="square">
            <a:spAutoFit/>
          </a:bodyPr>
          <a:lstStyle/>
          <a:p>
            <a:pPr algn="ctr"/>
            <a:r>
              <a:rPr lang="en-US" sz="2400" b="1" dirty="0"/>
              <a:t>7-1</a:t>
            </a:r>
          </a:p>
        </p:txBody>
      </p:sp>
      <p:pic>
        <p:nvPicPr>
          <p:cNvPr id="11266" name="Picture 2" descr="Photo shows the patroller using the patient's own hand to pat over the bones above his genitali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74314" y="2188029"/>
            <a:ext cx="4475270" cy="30470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547954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kern="1600" dirty="0"/>
              <a:t>Secondary Patient Assessment: </a:t>
            </a:r>
            <a:br>
              <a:rPr lang="en-US" kern="1600" dirty="0"/>
            </a:br>
            <a:r>
              <a:rPr lang="en-US" kern="1600" dirty="0"/>
              <a:t>Examine the Extremities</a:t>
            </a:r>
            <a:endParaRPr lang="en-US" dirty="0"/>
          </a:p>
        </p:txBody>
      </p:sp>
      <p:sp>
        <p:nvSpPr>
          <p:cNvPr id="3" name="Text Placeholder 2"/>
          <p:cNvSpPr>
            <a:spLocks noGrp="1"/>
          </p:cNvSpPr>
          <p:nvPr>
            <p:ph type="body" idx="1"/>
          </p:nvPr>
        </p:nvSpPr>
        <p:spPr>
          <a:xfrm>
            <a:off x="720891" y="1670554"/>
            <a:ext cx="10435590" cy="4433876"/>
          </a:xfrm>
        </p:spPr>
        <p:txBody>
          <a:bodyPr/>
          <a:lstStyle/>
          <a:p>
            <a:pPr>
              <a:buNone/>
            </a:pPr>
            <a:r>
              <a:rPr lang="en-US" b="1" dirty="0"/>
              <a:t>Examine the Extremities</a:t>
            </a:r>
            <a:endParaRPr lang="en-US" dirty="0"/>
          </a:p>
          <a:p>
            <a:r>
              <a:rPr lang="en-US" dirty="0"/>
              <a:t>Look at the arms and legs.</a:t>
            </a:r>
          </a:p>
          <a:p>
            <a:pPr lvl="1">
              <a:spcAft>
                <a:spcPts val="300"/>
              </a:spcAft>
            </a:pPr>
            <a:r>
              <a:rPr lang="en-US" dirty="0"/>
              <a:t>Do they appear normal?</a:t>
            </a:r>
          </a:p>
          <a:p>
            <a:pPr lvl="1">
              <a:spcAft>
                <a:spcPts val="300"/>
              </a:spcAft>
            </a:pPr>
            <a:r>
              <a:rPr lang="en-US" dirty="0"/>
              <a:t>Is one bent at an unnatural angle? </a:t>
            </a:r>
          </a:p>
          <a:p>
            <a:pPr lvl="1">
              <a:spcAft>
                <a:spcPts val="300"/>
              </a:spcAft>
            </a:pPr>
            <a:r>
              <a:rPr lang="en-US" dirty="0"/>
              <a:t>Is visible bleeding apparent? </a:t>
            </a:r>
          </a:p>
          <a:p>
            <a:pPr lvl="2">
              <a:spcAft>
                <a:spcPts val="300"/>
              </a:spcAft>
            </a:pPr>
            <a:r>
              <a:rPr lang="en-US" dirty="0"/>
              <a:t>Ask if patient has a wet and warm feeling under the clothes, indicating bleeding.</a:t>
            </a:r>
          </a:p>
          <a:p>
            <a:pPr>
              <a:spcAft>
                <a:spcPts val="300"/>
              </a:spcAft>
            </a:pPr>
            <a:r>
              <a:rPr lang="en-US" dirty="0"/>
              <a:t>When assessing either the arms or the legs, do each side separately.</a:t>
            </a:r>
          </a:p>
          <a:p>
            <a:r>
              <a:rPr lang="en-US" dirty="0"/>
              <a:t>Ask patient to point to where it hurts. </a:t>
            </a:r>
          </a:p>
          <a:p>
            <a:pPr lvl="1">
              <a:spcAft>
                <a:spcPts val="300"/>
              </a:spcAft>
            </a:pPr>
            <a:r>
              <a:rPr lang="en-US" dirty="0"/>
              <a:t>Palpate the non-injured part of that extremity first.</a:t>
            </a:r>
          </a:p>
          <a:p>
            <a:pPr lvl="1">
              <a:spcAft>
                <a:spcPts val="300"/>
              </a:spcAft>
            </a:pPr>
            <a:r>
              <a:rPr lang="en-US" dirty="0"/>
              <a:t>Then examine the painful part. </a:t>
            </a:r>
          </a:p>
          <a:p>
            <a:pPr lvl="1"/>
            <a:endParaRPr lang="en-US" dirty="0"/>
          </a:p>
        </p:txBody>
      </p:sp>
      <p:pic>
        <p:nvPicPr>
          <p:cNvPr id="4" name="Picture 3"/>
          <p:cNvPicPr>
            <a:picLocks noChangeAspect="1"/>
          </p:cNvPicPr>
          <p:nvPr/>
        </p:nvPicPr>
        <p:blipFill>
          <a:blip r:embed="rId2" cstate="print"/>
          <a:stretch>
            <a:fillRect/>
          </a:stretch>
        </p:blipFill>
        <p:spPr>
          <a:xfrm>
            <a:off x="10476718" y="304932"/>
            <a:ext cx="1359526" cy="1365622"/>
          </a:xfrm>
          <a:prstGeom prst="rect">
            <a:avLst/>
          </a:prstGeom>
        </p:spPr>
      </p:pic>
      <p:sp>
        <p:nvSpPr>
          <p:cNvPr id="5" name="Rectangle 4"/>
          <p:cNvSpPr/>
          <p:nvPr/>
        </p:nvSpPr>
        <p:spPr>
          <a:xfrm>
            <a:off x="10476719" y="737420"/>
            <a:ext cx="1359525" cy="461665"/>
          </a:xfrm>
          <a:prstGeom prst="rect">
            <a:avLst/>
          </a:prstGeom>
        </p:spPr>
        <p:txBody>
          <a:bodyPr wrap="square">
            <a:spAutoFit/>
          </a:bodyPr>
          <a:lstStyle/>
          <a:p>
            <a:pPr algn="ctr"/>
            <a:r>
              <a:rPr lang="en-US" sz="2400" b="1" dirty="0"/>
              <a:t>7-1</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kern="1600" dirty="0"/>
              <a:t>Secondary Patient Assessment: Examine the Arm</a:t>
            </a:r>
            <a:endParaRPr lang="en-US" dirty="0"/>
          </a:p>
        </p:txBody>
      </p:sp>
      <p:sp>
        <p:nvSpPr>
          <p:cNvPr id="3" name="Text Placeholder 2"/>
          <p:cNvSpPr>
            <a:spLocks noGrp="1"/>
          </p:cNvSpPr>
          <p:nvPr>
            <p:ph type="body" idx="1"/>
          </p:nvPr>
        </p:nvSpPr>
        <p:spPr>
          <a:xfrm>
            <a:off x="878205" y="2134367"/>
            <a:ext cx="10435590" cy="3986213"/>
          </a:xfrm>
        </p:spPr>
        <p:txBody>
          <a:bodyPr/>
          <a:lstStyle/>
          <a:p>
            <a:pPr>
              <a:buNone/>
            </a:pPr>
            <a:r>
              <a:rPr lang="en-US" dirty="0"/>
              <a:t>To assess the entire arm:</a:t>
            </a:r>
          </a:p>
          <a:p>
            <a:r>
              <a:rPr lang="en-US" dirty="0"/>
              <a:t>Begin at the shoulder and move distally. </a:t>
            </a:r>
          </a:p>
          <a:p>
            <a:pPr>
              <a:spcAft>
                <a:spcPts val="300"/>
              </a:spcAft>
            </a:pPr>
            <a:r>
              <a:rPr lang="en-US" dirty="0"/>
              <a:t>Palpate the shoulder blade and clavicle (collarbone).</a:t>
            </a:r>
          </a:p>
          <a:p>
            <a:pPr>
              <a:spcAft>
                <a:spcPts val="300"/>
              </a:spcAft>
            </a:pPr>
            <a:r>
              <a:rPr lang="en-US" dirty="0"/>
              <a:t>Then wrap your hands around the upper arm, and with some pressure, palpate the entire arm down to the hand. </a:t>
            </a:r>
          </a:p>
          <a:p>
            <a:pPr>
              <a:spcAft>
                <a:spcPts val="300"/>
              </a:spcAft>
            </a:pPr>
            <a:endParaRPr lang="en-US" dirty="0"/>
          </a:p>
        </p:txBody>
      </p:sp>
      <p:pic>
        <p:nvPicPr>
          <p:cNvPr id="4" name="Picture 3"/>
          <p:cNvPicPr>
            <a:picLocks noChangeAspect="1"/>
          </p:cNvPicPr>
          <p:nvPr/>
        </p:nvPicPr>
        <p:blipFill>
          <a:blip r:embed="rId2" cstate="print"/>
          <a:stretch>
            <a:fillRect/>
          </a:stretch>
        </p:blipFill>
        <p:spPr>
          <a:xfrm>
            <a:off x="10476718" y="304932"/>
            <a:ext cx="1359526" cy="1365622"/>
          </a:xfrm>
          <a:prstGeom prst="rect">
            <a:avLst/>
          </a:prstGeom>
        </p:spPr>
      </p:pic>
      <p:sp>
        <p:nvSpPr>
          <p:cNvPr id="5" name="Rectangle 4"/>
          <p:cNvSpPr/>
          <p:nvPr/>
        </p:nvSpPr>
        <p:spPr>
          <a:xfrm>
            <a:off x="10476719" y="737420"/>
            <a:ext cx="1359525" cy="461665"/>
          </a:xfrm>
          <a:prstGeom prst="rect">
            <a:avLst/>
          </a:prstGeom>
        </p:spPr>
        <p:txBody>
          <a:bodyPr wrap="square">
            <a:spAutoFit/>
          </a:bodyPr>
          <a:lstStyle/>
          <a:p>
            <a:pPr algn="ctr"/>
            <a:r>
              <a:rPr lang="en-US" sz="2400" b="1" dirty="0"/>
              <a:t>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dirty="0"/>
              <a:t>Patient Assessment</a:t>
            </a:r>
          </a:p>
        </p:txBody>
      </p:sp>
      <p:sp>
        <p:nvSpPr>
          <p:cNvPr id="5" name="Rectangle 4"/>
          <p:cNvSpPr/>
          <p:nvPr/>
        </p:nvSpPr>
        <p:spPr>
          <a:xfrm>
            <a:off x="0" y="1730477"/>
            <a:ext cx="12192000" cy="55060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p:nvSpPr>
        <p:spPr>
          <a:xfrm>
            <a:off x="0" y="4031226"/>
            <a:ext cx="12192000" cy="5506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60337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kern="1600" dirty="0"/>
              <a:t>Secondary Patient Assessment: Examine the Arm</a:t>
            </a:r>
            <a:endParaRPr lang="en-US" dirty="0"/>
          </a:p>
        </p:txBody>
      </p:sp>
      <p:sp>
        <p:nvSpPr>
          <p:cNvPr id="3" name="Text Placeholder 2"/>
          <p:cNvSpPr>
            <a:spLocks noGrp="1"/>
          </p:cNvSpPr>
          <p:nvPr>
            <p:ph type="body" idx="1"/>
          </p:nvPr>
        </p:nvSpPr>
        <p:spPr>
          <a:xfrm>
            <a:off x="878205" y="2063549"/>
            <a:ext cx="10435590" cy="3986213"/>
          </a:xfrm>
        </p:spPr>
        <p:txBody>
          <a:bodyPr/>
          <a:lstStyle/>
          <a:p>
            <a:pPr>
              <a:spcAft>
                <a:spcPts val="300"/>
              </a:spcAft>
            </a:pPr>
            <a:r>
              <a:rPr lang="en-US" dirty="0"/>
              <a:t>Note any palpable deformities or complaints of pain.</a:t>
            </a:r>
          </a:p>
          <a:p>
            <a:pPr lvl="1">
              <a:spcAft>
                <a:spcPts val="300"/>
              </a:spcAft>
            </a:pPr>
            <a:r>
              <a:rPr lang="en-US" dirty="0"/>
              <a:t>Feel the bones of the hand. </a:t>
            </a:r>
          </a:p>
          <a:p>
            <a:pPr lvl="2">
              <a:spcAft>
                <a:spcPts val="300"/>
              </a:spcAft>
            </a:pPr>
            <a:r>
              <a:rPr lang="en-US" dirty="0"/>
              <a:t>Do they feel intact?</a:t>
            </a:r>
          </a:p>
          <a:p>
            <a:pPr lvl="1">
              <a:spcAft>
                <a:spcPts val="300"/>
              </a:spcAft>
            </a:pPr>
            <a:r>
              <a:rPr lang="en-US" dirty="0"/>
              <a:t>Note the color of the skin. </a:t>
            </a:r>
          </a:p>
          <a:p>
            <a:pPr lvl="2">
              <a:spcAft>
                <a:spcPts val="300"/>
              </a:spcAft>
            </a:pPr>
            <a:r>
              <a:rPr lang="en-US" dirty="0"/>
              <a:t>Press on one of the nail beds.</a:t>
            </a:r>
          </a:p>
          <a:p>
            <a:pPr lvl="2">
              <a:spcAft>
                <a:spcPts val="300"/>
              </a:spcAft>
            </a:pPr>
            <a:r>
              <a:rPr lang="en-US" dirty="0"/>
              <a:t>Does the color immediately return? </a:t>
            </a:r>
          </a:p>
          <a:p>
            <a:pPr lvl="1">
              <a:spcAft>
                <a:spcPts val="300"/>
              </a:spcAft>
            </a:pPr>
            <a:r>
              <a:rPr lang="en-US" dirty="0"/>
              <a:t>Ask patient to make a fist.</a:t>
            </a:r>
          </a:p>
          <a:p>
            <a:pPr lvl="2">
              <a:spcAft>
                <a:spcPts val="300"/>
              </a:spcAft>
            </a:pPr>
            <a:r>
              <a:rPr lang="en-US" dirty="0"/>
              <a:t>Then to straighten out the fingers and spread them apart </a:t>
            </a:r>
          </a:p>
          <a:p>
            <a:pPr lvl="1">
              <a:spcAft>
                <a:spcPts val="300"/>
              </a:spcAft>
            </a:pPr>
            <a:r>
              <a:rPr lang="en-US" dirty="0"/>
              <a:t>Check sensation on the palm side of the thumb and fifth (pinkie) finger as well as the back of the thumb.</a:t>
            </a:r>
          </a:p>
          <a:p>
            <a:pPr lvl="1">
              <a:spcAft>
                <a:spcPts val="300"/>
              </a:spcAft>
            </a:pPr>
            <a:endParaRPr lang="en-US" dirty="0"/>
          </a:p>
        </p:txBody>
      </p:sp>
      <p:pic>
        <p:nvPicPr>
          <p:cNvPr id="4" name="Picture 3"/>
          <p:cNvPicPr>
            <a:picLocks noChangeAspect="1"/>
          </p:cNvPicPr>
          <p:nvPr/>
        </p:nvPicPr>
        <p:blipFill>
          <a:blip r:embed="rId2" cstate="print"/>
          <a:stretch>
            <a:fillRect/>
          </a:stretch>
        </p:blipFill>
        <p:spPr>
          <a:xfrm>
            <a:off x="10476718" y="304932"/>
            <a:ext cx="1359526" cy="1365622"/>
          </a:xfrm>
          <a:prstGeom prst="rect">
            <a:avLst/>
          </a:prstGeom>
        </p:spPr>
      </p:pic>
      <p:sp>
        <p:nvSpPr>
          <p:cNvPr id="5" name="Rectangle 4"/>
          <p:cNvSpPr/>
          <p:nvPr/>
        </p:nvSpPr>
        <p:spPr>
          <a:xfrm>
            <a:off x="10476719" y="737420"/>
            <a:ext cx="1359525" cy="461665"/>
          </a:xfrm>
          <a:prstGeom prst="rect">
            <a:avLst/>
          </a:prstGeom>
        </p:spPr>
        <p:txBody>
          <a:bodyPr wrap="square">
            <a:spAutoFit/>
          </a:bodyPr>
          <a:lstStyle/>
          <a:p>
            <a:pPr algn="ctr"/>
            <a:r>
              <a:rPr lang="en-US" sz="2400" b="1" dirty="0"/>
              <a:t>7-1</a:t>
            </a:r>
          </a:p>
        </p:txBody>
      </p:sp>
    </p:spTree>
    <p:extLst>
      <p:ext uri="{BB962C8B-B14F-4D97-AF65-F5344CB8AC3E}">
        <p14:creationId xmlns:p14="http://schemas.microsoft.com/office/powerpoint/2010/main" val="9492127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kern="1600" dirty="0"/>
              <a:t>Secondary Patient Assessment: Examine the Arm</a:t>
            </a:r>
            <a:endParaRPr lang="en-US" dirty="0"/>
          </a:p>
        </p:txBody>
      </p:sp>
      <p:sp>
        <p:nvSpPr>
          <p:cNvPr id="3" name="Text Placeholder 2"/>
          <p:cNvSpPr>
            <a:spLocks noGrp="1"/>
          </p:cNvSpPr>
          <p:nvPr>
            <p:ph type="body" idx="1"/>
          </p:nvPr>
        </p:nvSpPr>
        <p:spPr>
          <a:xfrm>
            <a:off x="878205" y="2134367"/>
            <a:ext cx="10435590" cy="3986213"/>
          </a:xfrm>
        </p:spPr>
        <p:txBody>
          <a:bodyPr/>
          <a:lstStyle/>
          <a:p>
            <a:pPr>
              <a:buNone/>
            </a:pPr>
            <a:r>
              <a:rPr lang="en-US" dirty="0"/>
              <a:t>Repeat this entire exam for the other arm. </a:t>
            </a:r>
          </a:p>
          <a:p>
            <a:pPr>
              <a:spcAft>
                <a:spcPts val="300"/>
              </a:spcAft>
            </a:pPr>
            <a:r>
              <a:rPr lang="en-US" dirty="0"/>
              <a:t>Feel for equal pulses by checking both radial pulses at the same time. </a:t>
            </a:r>
          </a:p>
          <a:p>
            <a:pPr lvl="1">
              <a:spcAft>
                <a:spcPts val="300"/>
              </a:spcAft>
            </a:pPr>
            <a:r>
              <a:rPr lang="en-US" dirty="0"/>
              <a:t>Do they feel the same?</a:t>
            </a:r>
          </a:p>
          <a:p>
            <a:pPr>
              <a:spcAft>
                <a:spcPts val="300"/>
              </a:spcAft>
            </a:pPr>
            <a:r>
              <a:rPr lang="en-US" dirty="0"/>
              <a:t>Ask patient to grip and squeeze the middle and index fingers of both your hands simultaneously.</a:t>
            </a:r>
          </a:p>
          <a:p>
            <a:pPr lvl="1">
              <a:spcAft>
                <a:spcPts val="300"/>
              </a:spcAft>
            </a:pPr>
            <a:r>
              <a:rPr lang="en-US" dirty="0"/>
              <a:t>Is patient’s grip equal and strong on both sides?</a:t>
            </a:r>
          </a:p>
          <a:p>
            <a:endParaRPr lang="en-US" dirty="0"/>
          </a:p>
        </p:txBody>
      </p:sp>
      <p:pic>
        <p:nvPicPr>
          <p:cNvPr id="4" name="Picture 3"/>
          <p:cNvPicPr>
            <a:picLocks noChangeAspect="1"/>
          </p:cNvPicPr>
          <p:nvPr/>
        </p:nvPicPr>
        <p:blipFill>
          <a:blip r:embed="rId2" cstate="print"/>
          <a:stretch>
            <a:fillRect/>
          </a:stretch>
        </p:blipFill>
        <p:spPr>
          <a:xfrm>
            <a:off x="10476718" y="304932"/>
            <a:ext cx="1359526" cy="1365622"/>
          </a:xfrm>
          <a:prstGeom prst="rect">
            <a:avLst/>
          </a:prstGeom>
        </p:spPr>
      </p:pic>
      <p:sp>
        <p:nvSpPr>
          <p:cNvPr id="5" name="Rectangle 4"/>
          <p:cNvSpPr/>
          <p:nvPr/>
        </p:nvSpPr>
        <p:spPr>
          <a:xfrm>
            <a:off x="10476719" y="737420"/>
            <a:ext cx="1359525" cy="461665"/>
          </a:xfrm>
          <a:prstGeom prst="rect">
            <a:avLst/>
          </a:prstGeom>
        </p:spPr>
        <p:txBody>
          <a:bodyPr wrap="square">
            <a:spAutoFit/>
          </a:bodyPr>
          <a:lstStyle/>
          <a:p>
            <a:pPr algn="ctr"/>
            <a:r>
              <a:rPr lang="en-US" sz="2400" b="1" dirty="0"/>
              <a:t>7-1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kern="1600" dirty="0"/>
              <a:t>Secondary Patient Assessment: Examine the Legs</a:t>
            </a:r>
            <a:endParaRPr lang="en-US" dirty="0"/>
          </a:p>
        </p:txBody>
      </p:sp>
      <p:sp>
        <p:nvSpPr>
          <p:cNvPr id="3" name="Text Placeholder 2" descr="Photo shows the patroller examining the thigh of the patient"/>
          <p:cNvSpPr>
            <a:spLocks noGrp="1"/>
          </p:cNvSpPr>
          <p:nvPr>
            <p:ph type="body" idx="1"/>
          </p:nvPr>
        </p:nvSpPr>
        <p:spPr>
          <a:xfrm>
            <a:off x="924744" y="1471604"/>
            <a:ext cx="6046327" cy="4826682"/>
          </a:xfrm>
        </p:spPr>
        <p:txBody>
          <a:bodyPr/>
          <a:lstStyle/>
          <a:p>
            <a:pPr>
              <a:buNone/>
            </a:pPr>
            <a:r>
              <a:rPr lang="en-US" b="1" dirty="0"/>
              <a:t>Examine the legs</a:t>
            </a:r>
            <a:endParaRPr lang="en-US" dirty="0"/>
          </a:p>
          <a:p>
            <a:pPr>
              <a:spcAft>
                <a:spcPts val="300"/>
              </a:spcAft>
            </a:pPr>
            <a:r>
              <a:rPr lang="en-US" dirty="0"/>
              <a:t>Do they appear normal?</a:t>
            </a:r>
          </a:p>
          <a:p>
            <a:pPr lvl="1">
              <a:spcAft>
                <a:spcPts val="300"/>
              </a:spcAft>
            </a:pPr>
            <a:r>
              <a:rPr lang="en-US" dirty="0"/>
              <a:t>Does one or both look deformed? </a:t>
            </a:r>
          </a:p>
          <a:p>
            <a:pPr lvl="1">
              <a:spcAft>
                <a:spcPts val="300"/>
              </a:spcAft>
            </a:pPr>
            <a:r>
              <a:rPr lang="en-US" dirty="0"/>
              <a:t>Any evidence of bleeding or trauma?</a:t>
            </a:r>
          </a:p>
          <a:p>
            <a:pPr>
              <a:spcAft>
                <a:spcPts val="300"/>
              </a:spcAft>
            </a:pPr>
            <a:r>
              <a:rPr lang="en-US" dirty="0"/>
              <a:t>Feel for deformities and other signs of injury.</a:t>
            </a:r>
          </a:p>
          <a:p>
            <a:pPr lvl="1">
              <a:spcAft>
                <a:spcPts val="300"/>
              </a:spcAft>
            </a:pPr>
            <a:r>
              <a:rPr lang="en-US" dirty="0"/>
              <a:t>Palpate the entire length of one leg with one hand on either side of the leg.</a:t>
            </a:r>
          </a:p>
          <a:p>
            <a:pPr>
              <a:spcAft>
                <a:spcPts val="300"/>
              </a:spcAft>
            </a:pPr>
            <a:r>
              <a:rPr lang="en-US" dirty="0"/>
              <a:t>If conditions permit, inspect patient’s foot.</a:t>
            </a:r>
          </a:p>
          <a:p>
            <a:pPr lvl="1">
              <a:spcAft>
                <a:spcPts val="300"/>
              </a:spcAft>
            </a:pPr>
            <a:r>
              <a:rPr lang="en-US" dirty="0"/>
              <a:t>Note the color, overall skin temperature, and presence or absence of a pedal pulse.</a:t>
            </a:r>
          </a:p>
          <a:p>
            <a:pPr>
              <a:spcAft>
                <a:spcPts val="300"/>
              </a:spcAft>
            </a:pPr>
            <a:r>
              <a:rPr lang="en-US" dirty="0"/>
              <a:t>Repeat the exam on the other leg. </a:t>
            </a:r>
          </a:p>
        </p:txBody>
      </p:sp>
      <p:pic>
        <p:nvPicPr>
          <p:cNvPr id="5" name="Picture 4"/>
          <p:cNvPicPr>
            <a:picLocks noChangeAspect="1"/>
          </p:cNvPicPr>
          <p:nvPr/>
        </p:nvPicPr>
        <p:blipFill>
          <a:blip r:embed="rId2" cstate="print"/>
          <a:stretch>
            <a:fillRect/>
          </a:stretch>
        </p:blipFill>
        <p:spPr>
          <a:xfrm>
            <a:off x="10476718" y="304932"/>
            <a:ext cx="1359526" cy="1365622"/>
          </a:xfrm>
          <a:prstGeom prst="rect">
            <a:avLst/>
          </a:prstGeom>
        </p:spPr>
      </p:pic>
      <p:sp>
        <p:nvSpPr>
          <p:cNvPr id="6" name="Rectangle 5"/>
          <p:cNvSpPr/>
          <p:nvPr/>
        </p:nvSpPr>
        <p:spPr>
          <a:xfrm>
            <a:off x="10476719" y="737420"/>
            <a:ext cx="1359525" cy="461665"/>
          </a:xfrm>
          <a:prstGeom prst="rect">
            <a:avLst/>
          </a:prstGeom>
        </p:spPr>
        <p:txBody>
          <a:bodyPr wrap="square">
            <a:spAutoFit/>
          </a:bodyPr>
          <a:lstStyle/>
          <a:p>
            <a:pPr algn="ctr"/>
            <a:r>
              <a:rPr lang="en-US" sz="2400" b="1" dirty="0"/>
              <a:t>7-1</a:t>
            </a:r>
          </a:p>
        </p:txBody>
      </p:sp>
      <p:pic>
        <p:nvPicPr>
          <p:cNvPr id="12290" name="Picture 2" descr="Photo shows the patroller examining the thigh of the patient.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64375" y="2204587"/>
            <a:ext cx="3679826" cy="27973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9243989"/>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kern="1600" dirty="0"/>
              <a:t>Secondary Patient Assessment: Examine the Legs</a:t>
            </a:r>
            <a:endParaRPr lang="en-US" dirty="0"/>
          </a:p>
        </p:txBody>
      </p:sp>
      <p:sp>
        <p:nvSpPr>
          <p:cNvPr id="3" name="Text Placeholder 2"/>
          <p:cNvSpPr>
            <a:spLocks noGrp="1"/>
          </p:cNvSpPr>
          <p:nvPr>
            <p:ph type="body" idx="1"/>
          </p:nvPr>
        </p:nvSpPr>
        <p:spPr>
          <a:xfrm>
            <a:off x="816589" y="1619087"/>
            <a:ext cx="10435590" cy="5117879"/>
          </a:xfrm>
        </p:spPr>
        <p:txBody>
          <a:bodyPr/>
          <a:lstStyle/>
          <a:p>
            <a:pPr>
              <a:spcAft>
                <a:spcPts val="300"/>
              </a:spcAft>
            </a:pPr>
            <a:r>
              <a:rPr lang="en-US" dirty="0"/>
              <a:t>Next, evaluate strength.</a:t>
            </a:r>
          </a:p>
          <a:p>
            <a:pPr lvl="1">
              <a:spcAft>
                <a:spcPts val="300"/>
              </a:spcAft>
            </a:pPr>
            <a:r>
              <a:rPr lang="en-US" dirty="0"/>
              <a:t>Place one hand against the bottom of each of patient’s feet.</a:t>
            </a:r>
          </a:p>
          <a:p>
            <a:pPr lvl="1">
              <a:spcAft>
                <a:spcPts val="300"/>
              </a:spcAft>
            </a:pPr>
            <a:r>
              <a:rPr lang="en-US" dirty="0"/>
              <a:t>Ask patient to push against your hands with each foot. </a:t>
            </a:r>
          </a:p>
          <a:p>
            <a:pPr lvl="1">
              <a:spcAft>
                <a:spcPts val="300"/>
              </a:spcAft>
            </a:pPr>
            <a:r>
              <a:rPr lang="en-US" dirty="0"/>
              <a:t>Strength should be equal on both sides of patient’s body.</a:t>
            </a:r>
          </a:p>
          <a:p>
            <a:pPr>
              <a:spcAft>
                <a:spcPts val="300"/>
              </a:spcAft>
            </a:pPr>
            <a:r>
              <a:rPr lang="en-US" dirty="0"/>
              <a:t>Evaluate sensation.</a:t>
            </a:r>
          </a:p>
          <a:p>
            <a:pPr lvl="1">
              <a:spcAft>
                <a:spcPts val="300"/>
              </a:spcAft>
            </a:pPr>
            <a:r>
              <a:rPr lang="en-US" dirty="0"/>
              <a:t>Touch patient on both legs at the lateral and medial side of the ankle. </a:t>
            </a:r>
          </a:p>
          <a:p>
            <a:pPr lvl="1">
              <a:spcAft>
                <a:spcPts val="300"/>
              </a:spcAft>
            </a:pPr>
            <a:r>
              <a:rPr lang="en-US" dirty="0"/>
              <a:t>The sensation felt by patient should be equal.</a:t>
            </a:r>
          </a:p>
          <a:p>
            <a:pPr>
              <a:spcAft>
                <a:spcPts val="300"/>
              </a:spcAft>
            </a:pPr>
            <a:r>
              <a:rPr lang="en-US" dirty="0"/>
              <a:t>Evaluate movement.</a:t>
            </a:r>
          </a:p>
          <a:p>
            <a:pPr lvl="1">
              <a:spcAft>
                <a:spcPts val="300"/>
              </a:spcAft>
            </a:pPr>
            <a:r>
              <a:rPr lang="en-US" dirty="0"/>
              <a:t>If outdoor weather conditions do not permit a visual exam of the foot, have patient wiggle his or her toes inside the boot.</a:t>
            </a:r>
          </a:p>
          <a:p>
            <a:pPr lvl="2">
              <a:spcAft>
                <a:spcPts val="300"/>
              </a:spcAft>
            </a:pPr>
            <a:r>
              <a:rPr lang="en-US" dirty="0"/>
              <a:t>Note whether patient can FEEL the toes wiggle. </a:t>
            </a:r>
          </a:p>
          <a:p>
            <a:pPr lvl="1">
              <a:spcAft>
                <a:spcPts val="300"/>
              </a:spcAft>
            </a:pPr>
            <a:r>
              <a:rPr lang="en-US" dirty="0"/>
              <a:t>Although not ideal, may have to take off boot once in a more controlled environment.</a:t>
            </a:r>
          </a:p>
          <a:p>
            <a:endParaRPr lang="en-US" dirty="0"/>
          </a:p>
          <a:p>
            <a:pPr>
              <a:spcAft>
                <a:spcPts val="300"/>
              </a:spcAft>
            </a:pPr>
            <a:endParaRPr lang="en-US" dirty="0"/>
          </a:p>
          <a:p>
            <a:endParaRPr lang="en-US" dirty="0"/>
          </a:p>
        </p:txBody>
      </p:sp>
      <p:pic>
        <p:nvPicPr>
          <p:cNvPr id="5" name="Picture 4"/>
          <p:cNvPicPr>
            <a:picLocks noChangeAspect="1"/>
          </p:cNvPicPr>
          <p:nvPr/>
        </p:nvPicPr>
        <p:blipFill>
          <a:blip r:embed="rId2" cstate="print"/>
          <a:stretch>
            <a:fillRect/>
          </a:stretch>
        </p:blipFill>
        <p:spPr>
          <a:xfrm>
            <a:off x="10476718" y="304932"/>
            <a:ext cx="1359526" cy="1365622"/>
          </a:xfrm>
          <a:prstGeom prst="rect">
            <a:avLst/>
          </a:prstGeom>
        </p:spPr>
      </p:pic>
      <p:sp>
        <p:nvSpPr>
          <p:cNvPr id="6" name="Rectangle 5"/>
          <p:cNvSpPr/>
          <p:nvPr/>
        </p:nvSpPr>
        <p:spPr>
          <a:xfrm>
            <a:off x="10476719" y="737420"/>
            <a:ext cx="1359525" cy="461665"/>
          </a:xfrm>
          <a:prstGeom prst="rect">
            <a:avLst/>
          </a:prstGeom>
        </p:spPr>
        <p:txBody>
          <a:bodyPr wrap="square">
            <a:spAutoFit/>
          </a:bodyPr>
          <a:lstStyle/>
          <a:p>
            <a:pPr algn="ctr"/>
            <a:r>
              <a:rPr lang="en-US" sz="2400" b="1" dirty="0"/>
              <a:t>7-1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9A95232-DC82-4C59-8FA2-CBF333E792AA}"/>
              </a:ext>
            </a:extLst>
          </p:cNvPr>
          <p:cNvSpPr>
            <a:spLocks noGrp="1"/>
          </p:cNvSpPr>
          <p:nvPr>
            <p:ph type="title"/>
          </p:nvPr>
        </p:nvSpPr>
        <p:spPr/>
        <p:txBody>
          <a:bodyPr/>
          <a:lstStyle/>
          <a:p>
            <a:r>
              <a:rPr lang="en-US" kern="1600" dirty="0"/>
              <a:t>Secondary Patient Assessment: Vitals</a:t>
            </a:r>
            <a:endParaRPr lang="en-US" b="1" i="0" u="none" strike="noStrike" kern="1600" baseline="0" dirty="0">
              <a:latin typeface="Times New Roman" panose="02020603050405020304" pitchFamily="18" charset="0"/>
            </a:endParaRPr>
          </a:p>
        </p:txBody>
      </p:sp>
      <p:sp>
        <p:nvSpPr>
          <p:cNvPr id="3" name="Text Placeholder 2">
            <a:extLst>
              <a:ext uri="{FF2B5EF4-FFF2-40B4-BE49-F238E27FC236}">
                <a16:creationId xmlns="" xmlns:a16="http://schemas.microsoft.com/office/drawing/2014/main" id="{B6DA41AD-FA4F-4EB4-B2A0-6C4F4DCEAB6C}"/>
              </a:ext>
            </a:extLst>
          </p:cNvPr>
          <p:cNvSpPr>
            <a:spLocks noGrp="1"/>
          </p:cNvSpPr>
          <p:nvPr>
            <p:ph type="body" idx="1"/>
          </p:nvPr>
        </p:nvSpPr>
        <p:spPr>
          <a:xfrm>
            <a:off x="878205" y="1964366"/>
            <a:ext cx="10435590" cy="3986213"/>
          </a:xfrm>
        </p:spPr>
        <p:txBody>
          <a:bodyPr>
            <a:normAutofit/>
          </a:bodyPr>
          <a:lstStyle/>
          <a:p>
            <a:pPr>
              <a:buNone/>
            </a:pPr>
            <a:r>
              <a:rPr lang="en-US" b="1" u="none" strike="noStrike" baseline="0" dirty="0"/>
              <a:t>Assess Vital Signs</a:t>
            </a:r>
          </a:p>
          <a:p>
            <a:pPr>
              <a:lnSpc>
                <a:spcPct val="110000"/>
              </a:lnSpc>
              <a:spcBef>
                <a:spcPts val="600"/>
              </a:spcBef>
              <a:spcAft>
                <a:spcPts val="600"/>
              </a:spcAft>
            </a:pPr>
            <a:r>
              <a:rPr lang="en-US" u="none" strike="noStrike" baseline="0" dirty="0"/>
              <a:t>An essential step of the overall assessment process </a:t>
            </a:r>
          </a:p>
          <a:p>
            <a:pPr>
              <a:lnSpc>
                <a:spcPct val="110000"/>
              </a:lnSpc>
              <a:spcBef>
                <a:spcPts val="600"/>
              </a:spcBef>
              <a:spcAft>
                <a:spcPts val="600"/>
              </a:spcAft>
            </a:pPr>
            <a:r>
              <a:rPr lang="en-US" dirty="0">
                <a:solidFill>
                  <a:schemeClr val="tx2"/>
                </a:solidFill>
              </a:rPr>
              <a:t> </a:t>
            </a:r>
            <a:r>
              <a:rPr lang="en-US" u="dbl" dirty="0">
                <a:solidFill>
                  <a:srgbClr val="FF0000"/>
                </a:solidFill>
              </a:rPr>
              <a:t>V</a:t>
            </a:r>
            <a:r>
              <a:rPr lang="en-US" u="dbl" strike="noStrike" dirty="0">
                <a:solidFill>
                  <a:srgbClr val="FF0000"/>
                </a:solidFill>
              </a:rPr>
              <a:t>ital signs</a:t>
            </a:r>
            <a:r>
              <a:rPr lang="en-US" strike="noStrike" dirty="0">
                <a:solidFill>
                  <a:schemeClr val="tx2"/>
                </a:solidFill>
              </a:rPr>
              <a:t> </a:t>
            </a:r>
            <a:r>
              <a:rPr lang="en-US" u="none" strike="noStrike" baseline="0" dirty="0"/>
              <a:t>are key objective findings used to evaluate a patient’s overall condition. </a:t>
            </a:r>
          </a:p>
          <a:p>
            <a:pPr lvl="1">
              <a:lnSpc>
                <a:spcPct val="110000"/>
              </a:lnSpc>
              <a:spcBef>
                <a:spcPts val="600"/>
              </a:spcBef>
              <a:spcAft>
                <a:spcPts val="600"/>
              </a:spcAft>
            </a:pPr>
            <a:r>
              <a:rPr lang="en-US" dirty="0"/>
              <a:t>Also known as “vitals”</a:t>
            </a:r>
          </a:p>
          <a:p>
            <a:pPr lvl="1">
              <a:lnSpc>
                <a:spcPct val="110000"/>
              </a:lnSpc>
              <a:spcBef>
                <a:spcPts val="600"/>
              </a:spcBef>
              <a:spcAft>
                <a:spcPts val="600"/>
              </a:spcAft>
            </a:pPr>
            <a:r>
              <a:rPr lang="en-US" dirty="0"/>
              <a:t>Used in conjunction with medical history and physical exam to evaluate how well patient is doing</a:t>
            </a:r>
          </a:p>
          <a:p>
            <a:pPr lvl="1">
              <a:lnSpc>
                <a:spcPct val="110000"/>
              </a:lnSpc>
              <a:spcBef>
                <a:spcPts val="600"/>
              </a:spcBef>
              <a:spcAft>
                <a:spcPts val="600"/>
              </a:spcAft>
            </a:pPr>
            <a:r>
              <a:rPr lang="en-US" dirty="0"/>
              <a:t>By repeating the vital signs at intervals, you can see if patient is improving or getting worse. </a:t>
            </a:r>
          </a:p>
          <a:p>
            <a:pPr lvl="1">
              <a:lnSpc>
                <a:spcPct val="110000"/>
              </a:lnSpc>
              <a:spcBef>
                <a:spcPts val="600"/>
              </a:spcBef>
              <a:spcAft>
                <a:spcPts val="600"/>
              </a:spcAft>
            </a:pPr>
            <a:endParaRPr lang="en-US" dirty="0"/>
          </a:p>
          <a:p>
            <a:pPr lvl="1">
              <a:lnSpc>
                <a:spcPct val="110000"/>
              </a:lnSpc>
              <a:spcBef>
                <a:spcPts val="600"/>
              </a:spcBef>
              <a:spcAft>
                <a:spcPts val="600"/>
              </a:spcAft>
            </a:pPr>
            <a:endParaRPr lang="en-US" u="none" strike="noStrike" baseline="0" dirty="0"/>
          </a:p>
        </p:txBody>
      </p:sp>
      <p:pic>
        <p:nvPicPr>
          <p:cNvPr id="4" name="Picture 3"/>
          <p:cNvPicPr>
            <a:picLocks noChangeAspect="1"/>
          </p:cNvPicPr>
          <p:nvPr/>
        </p:nvPicPr>
        <p:blipFill>
          <a:blip r:embed="rId2" cstate="print"/>
          <a:stretch>
            <a:fillRect/>
          </a:stretch>
        </p:blipFill>
        <p:spPr>
          <a:xfrm>
            <a:off x="10476718" y="304932"/>
            <a:ext cx="1359526" cy="1365622"/>
          </a:xfrm>
          <a:prstGeom prst="rect">
            <a:avLst/>
          </a:prstGeom>
        </p:spPr>
      </p:pic>
      <p:sp>
        <p:nvSpPr>
          <p:cNvPr id="6" name="Rectangle 5"/>
          <p:cNvSpPr/>
          <p:nvPr/>
        </p:nvSpPr>
        <p:spPr>
          <a:xfrm>
            <a:off x="10476718" y="756910"/>
            <a:ext cx="1359526" cy="461665"/>
          </a:xfrm>
          <a:prstGeom prst="rect">
            <a:avLst/>
          </a:prstGeom>
        </p:spPr>
        <p:txBody>
          <a:bodyPr wrap="square">
            <a:spAutoFit/>
          </a:bodyPr>
          <a:lstStyle/>
          <a:p>
            <a:pPr algn="ctr"/>
            <a:r>
              <a:rPr lang="en-US" sz="2400" b="1" dirty="0">
                <a:latin typeface="Arial" pitchFamily="34" charset="0"/>
                <a:cs typeface="Arial" pitchFamily="34" charset="0"/>
              </a:rPr>
              <a:t>7-8</a:t>
            </a:r>
          </a:p>
        </p:txBody>
      </p:sp>
    </p:spTree>
    <p:extLst>
      <p:ext uri="{BB962C8B-B14F-4D97-AF65-F5344CB8AC3E}">
        <p14:creationId xmlns:p14="http://schemas.microsoft.com/office/powerpoint/2010/main" val="3872064179"/>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60939C4-EE17-492C-9EA4-899B243CECBE}"/>
              </a:ext>
            </a:extLst>
          </p:cNvPr>
          <p:cNvSpPr>
            <a:spLocks noGrp="1"/>
          </p:cNvSpPr>
          <p:nvPr>
            <p:ph type="title"/>
          </p:nvPr>
        </p:nvSpPr>
        <p:spPr/>
        <p:txBody>
          <a:bodyPr/>
          <a:lstStyle/>
          <a:p>
            <a:r>
              <a:rPr lang="en-US" kern="1600" dirty="0"/>
              <a:t>Secondary Patient Assessment: Vitals</a:t>
            </a:r>
            <a:endParaRPr lang="en-US" b="1" i="0" u="none" strike="noStrike" kern="1600" baseline="0" dirty="0">
              <a:latin typeface="Times New Roman" panose="02020603050405020304" pitchFamily="18" charset="0"/>
            </a:endParaRPr>
          </a:p>
        </p:txBody>
      </p:sp>
      <p:sp>
        <p:nvSpPr>
          <p:cNvPr id="3" name="Text Placeholder 2">
            <a:extLst>
              <a:ext uri="{FF2B5EF4-FFF2-40B4-BE49-F238E27FC236}">
                <a16:creationId xmlns="" xmlns:a16="http://schemas.microsoft.com/office/drawing/2014/main" id="{84FE5E4D-6C45-48AA-818C-17BCC2924430}"/>
              </a:ext>
            </a:extLst>
          </p:cNvPr>
          <p:cNvSpPr>
            <a:spLocks noGrp="1"/>
          </p:cNvSpPr>
          <p:nvPr>
            <p:ph type="body" idx="1"/>
          </p:nvPr>
        </p:nvSpPr>
        <p:spPr>
          <a:xfrm>
            <a:off x="913110" y="1589108"/>
            <a:ext cx="6280880" cy="4961594"/>
          </a:xfrm>
        </p:spPr>
        <p:txBody>
          <a:bodyPr>
            <a:noAutofit/>
          </a:bodyPr>
          <a:lstStyle/>
          <a:p>
            <a:pPr>
              <a:spcBef>
                <a:spcPts val="600"/>
              </a:spcBef>
              <a:spcAft>
                <a:spcPts val="600"/>
              </a:spcAft>
            </a:pPr>
            <a:r>
              <a:rPr lang="en-US" u="none" strike="noStrike" baseline="0" dirty="0"/>
              <a:t>Check vital</a:t>
            </a:r>
            <a:r>
              <a:rPr lang="en-US" dirty="0"/>
              <a:t>s:</a:t>
            </a:r>
          </a:p>
          <a:p>
            <a:pPr lvl="1">
              <a:spcBef>
                <a:spcPts val="600"/>
              </a:spcBef>
              <a:spcAft>
                <a:spcPts val="600"/>
              </a:spcAft>
            </a:pPr>
            <a:r>
              <a:rPr lang="en-US" u="none" strike="noStrike" baseline="0" dirty="0"/>
              <a:t>Every 5 minutes for critical or unstable patients</a:t>
            </a:r>
          </a:p>
          <a:p>
            <a:pPr lvl="1">
              <a:spcBef>
                <a:spcPts val="600"/>
              </a:spcBef>
              <a:spcAft>
                <a:spcPts val="600"/>
              </a:spcAft>
            </a:pPr>
            <a:r>
              <a:rPr lang="en-US" u="none" strike="noStrike" baseline="0" dirty="0"/>
              <a:t>Every 15 minutes for stable patients</a:t>
            </a:r>
          </a:p>
        </p:txBody>
      </p:sp>
      <p:pic>
        <p:nvPicPr>
          <p:cNvPr id="6" name="Picture 5"/>
          <p:cNvPicPr>
            <a:picLocks noChangeAspect="1"/>
          </p:cNvPicPr>
          <p:nvPr/>
        </p:nvPicPr>
        <p:blipFill>
          <a:blip r:embed="rId2" cstate="print"/>
          <a:stretch>
            <a:fillRect/>
          </a:stretch>
        </p:blipFill>
        <p:spPr>
          <a:xfrm>
            <a:off x="10476718" y="304932"/>
            <a:ext cx="1359526" cy="1365622"/>
          </a:xfrm>
          <a:prstGeom prst="rect">
            <a:avLst/>
          </a:prstGeom>
        </p:spPr>
      </p:pic>
      <p:sp>
        <p:nvSpPr>
          <p:cNvPr id="7" name="Rectangle 6"/>
          <p:cNvSpPr/>
          <p:nvPr/>
        </p:nvSpPr>
        <p:spPr>
          <a:xfrm>
            <a:off x="10476718" y="756910"/>
            <a:ext cx="1359526" cy="461665"/>
          </a:xfrm>
          <a:prstGeom prst="rect">
            <a:avLst/>
          </a:prstGeom>
        </p:spPr>
        <p:txBody>
          <a:bodyPr wrap="square">
            <a:spAutoFit/>
          </a:bodyPr>
          <a:lstStyle/>
          <a:p>
            <a:pPr algn="ctr"/>
            <a:r>
              <a:rPr lang="en-US" sz="2400" b="1" dirty="0">
                <a:latin typeface="Arial" pitchFamily="34" charset="0"/>
                <a:cs typeface="Arial" pitchFamily="34" charset="0"/>
              </a:rPr>
              <a:t>7-8</a:t>
            </a:r>
          </a:p>
        </p:txBody>
      </p:sp>
      <p:pic>
        <p:nvPicPr>
          <p:cNvPr id="3074" name="Picture 2" descr="The table shows three columns for normal vital signs: Adult, Child (1–8 years), and Infant (Birth–1 year). Row entries are as follows. Pulse (beats/min): 60–100; 70–150; 90–180. Respirations (breaths/min): 12–20; 15–30; 20–60. Systolic blood pressure (m m H g): 90–140; 80–110; 50–95. Temperature: 36.1–38.0 degree Celsius (97.0–100.4 degree Fahrenheit); 36.1–38.0 degree Celsius; 36.1-38.0 degree Celsius." title="A table shows normal vital sig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7012" y="3497695"/>
            <a:ext cx="8793160" cy="23236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4787591"/>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DCC5A76-1039-415C-AACA-676FE47557EA}"/>
              </a:ext>
            </a:extLst>
          </p:cNvPr>
          <p:cNvSpPr>
            <a:spLocks noGrp="1"/>
          </p:cNvSpPr>
          <p:nvPr>
            <p:ph type="title"/>
          </p:nvPr>
        </p:nvSpPr>
        <p:spPr/>
        <p:txBody>
          <a:bodyPr/>
          <a:lstStyle/>
          <a:p>
            <a:r>
              <a:rPr lang="en-US" kern="1600" dirty="0"/>
              <a:t>Secondary Patient Assessment: Vitals</a:t>
            </a:r>
            <a:endParaRPr lang="en-US" b="1" i="0" u="none" strike="noStrike" kern="1600" baseline="0" dirty="0">
              <a:latin typeface="Times New Roman" panose="02020603050405020304" pitchFamily="18" charset="0"/>
            </a:endParaRPr>
          </a:p>
        </p:txBody>
      </p:sp>
      <p:sp>
        <p:nvSpPr>
          <p:cNvPr id="3" name="Text Placeholder 2">
            <a:extLst>
              <a:ext uri="{FF2B5EF4-FFF2-40B4-BE49-F238E27FC236}">
                <a16:creationId xmlns="" xmlns:a16="http://schemas.microsoft.com/office/drawing/2014/main" id="{4323221B-EA78-4FF0-BF27-658D4CDB3A76}"/>
              </a:ext>
            </a:extLst>
          </p:cNvPr>
          <p:cNvSpPr>
            <a:spLocks noGrp="1"/>
          </p:cNvSpPr>
          <p:nvPr>
            <p:ph type="body" idx="1"/>
          </p:nvPr>
        </p:nvSpPr>
        <p:spPr>
          <a:xfrm>
            <a:off x="891540" y="1798970"/>
            <a:ext cx="10435590" cy="4616820"/>
          </a:xfrm>
        </p:spPr>
        <p:txBody>
          <a:bodyPr>
            <a:normAutofit/>
          </a:bodyPr>
          <a:lstStyle/>
          <a:p>
            <a:pPr lvl="0"/>
            <a:r>
              <a:rPr lang="en-US" u="none" strike="noStrike" baseline="0" dirty="0"/>
              <a:t>A</a:t>
            </a:r>
            <a:r>
              <a:rPr lang="en-US" u="none" strike="noStrike" dirty="0"/>
              <a:t> </a:t>
            </a:r>
            <a:r>
              <a:rPr lang="en-US" u="none" strike="noStrike" baseline="0" dirty="0"/>
              <a:t>complete set of vital </a:t>
            </a:r>
            <a:r>
              <a:rPr lang="en-US" dirty="0"/>
              <a:t>signs is obtained both at the beginning and at the end of the secondary assessment.</a:t>
            </a:r>
          </a:p>
          <a:p>
            <a:pPr lvl="1"/>
            <a:r>
              <a:rPr lang="en-US" dirty="0"/>
              <a:t>L</a:t>
            </a:r>
            <a:r>
              <a:rPr lang="en-US" u="none" strike="noStrike" baseline="0" dirty="0"/>
              <a:t>evel of Responsiveness</a:t>
            </a:r>
          </a:p>
          <a:p>
            <a:pPr lvl="1"/>
            <a:r>
              <a:rPr lang="en-US" dirty="0"/>
              <a:t>P</a:t>
            </a:r>
            <a:r>
              <a:rPr lang="en-US" u="none" strike="noStrike" baseline="0" dirty="0"/>
              <a:t>ulse rate</a:t>
            </a:r>
          </a:p>
          <a:p>
            <a:pPr lvl="1"/>
            <a:r>
              <a:rPr lang="en-US" dirty="0"/>
              <a:t>R</a:t>
            </a:r>
            <a:r>
              <a:rPr lang="en-US" u="none" strike="noStrike" baseline="0" dirty="0"/>
              <a:t>espiratory rate</a:t>
            </a:r>
          </a:p>
          <a:p>
            <a:pPr lvl="1"/>
            <a:r>
              <a:rPr lang="en-US" dirty="0"/>
              <a:t>B</a:t>
            </a:r>
            <a:r>
              <a:rPr lang="en-US" u="none" strike="noStrike" baseline="0" dirty="0"/>
              <a:t>lood pressure</a:t>
            </a:r>
          </a:p>
          <a:p>
            <a:pPr lvl="1"/>
            <a:r>
              <a:rPr lang="en-US" dirty="0"/>
              <a:t>B</a:t>
            </a:r>
            <a:r>
              <a:rPr lang="en-US" u="none" strike="noStrike" baseline="0" dirty="0"/>
              <a:t>ody temperature</a:t>
            </a:r>
          </a:p>
          <a:p>
            <a:pPr marL="228600" lvl="1">
              <a:spcBef>
                <a:spcPts val="1500"/>
              </a:spcBef>
              <a:spcAft>
                <a:spcPts val="300"/>
              </a:spcAft>
            </a:pPr>
            <a:r>
              <a:rPr lang="en-US" sz="2200" dirty="0"/>
              <a:t>When outdoors, you should obtain data on level of responsiveness, pulse rate, and respiratory rate. </a:t>
            </a:r>
          </a:p>
          <a:p>
            <a:pPr lvl="1">
              <a:spcAft>
                <a:spcPts val="300"/>
              </a:spcAft>
            </a:pPr>
            <a:r>
              <a:rPr lang="en-US" u="none" strike="noStrike" baseline="0" dirty="0"/>
              <a:t>Temperature and blood pressure may be difficult to obtain outdoors. </a:t>
            </a:r>
          </a:p>
        </p:txBody>
      </p:sp>
      <p:pic>
        <p:nvPicPr>
          <p:cNvPr id="4" name="Picture 3"/>
          <p:cNvPicPr>
            <a:picLocks noChangeAspect="1"/>
          </p:cNvPicPr>
          <p:nvPr/>
        </p:nvPicPr>
        <p:blipFill>
          <a:blip r:embed="rId2" cstate="print"/>
          <a:stretch>
            <a:fillRect/>
          </a:stretch>
        </p:blipFill>
        <p:spPr>
          <a:xfrm>
            <a:off x="10476718" y="304932"/>
            <a:ext cx="1359526" cy="1365622"/>
          </a:xfrm>
          <a:prstGeom prst="rect">
            <a:avLst/>
          </a:prstGeom>
        </p:spPr>
      </p:pic>
      <p:sp>
        <p:nvSpPr>
          <p:cNvPr id="5" name="Rectangle 4"/>
          <p:cNvSpPr/>
          <p:nvPr/>
        </p:nvSpPr>
        <p:spPr>
          <a:xfrm>
            <a:off x="10476718" y="756910"/>
            <a:ext cx="1359526" cy="461665"/>
          </a:xfrm>
          <a:prstGeom prst="rect">
            <a:avLst/>
          </a:prstGeom>
        </p:spPr>
        <p:txBody>
          <a:bodyPr wrap="square">
            <a:spAutoFit/>
          </a:bodyPr>
          <a:lstStyle/>
          <a:p>
            <a:pPr algn="ctr"/>
            <a:r>
              <a:rPr lang="en-US" sz="2400" b="1" dirty="0">
                <a:latin typeface="Arial" pitchFamily="34" charset="0"/>
                <a:cs typeface="Arial" pitchFamily="34" charset="0"/>
              </a:rPr>
              <a:t>7-8</a:t>
            </a:r>
          </a:p>
        </p:txBody>
      </p:sp>
    </p:spTree>
    <p:extLst>
      <p:ext uri="{BB962C8B-B14F-4D97-AF65-F5344CB8AC3E}">
        <p14:creationId xmlns:p14="http://schemas.microsoft.com/office/powerpoint/2010/main" val="3145722794"/>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DCC5A76-1039-415C-AACA-676FE47557EA}"/>
              </a:ext>
            </a:extLst>
          </p:cNvPr>
          <p:cNvSpPr>
            <a:spLocks noGrp="1"/>
          </p:cNvSpPr>
          <p:nvPr>
            <p:ph type="title"/>
          </p:nvPr>
        </p:nvSpPr>
        <p:spPr/>
        <p:txBody>
          <a:bodyPr/>
          <a:lstStyle/>
          <a:p>
            <a:r>
              <a:rPr lang="en-US" kern="1600" dirty="0"/>
              <a:t>Secondary Patient Assessment: Vitals</a:t>
            </a:r>
            <a:endParaRPr lang="en-US" b="1" i="0" u="none" strike="noStrike" kern="1600" baseline="0" dirty="0">
              <a:latin typeface="Times New Roman" panose="02020603050405020304" pitchFamily="18" charset="0"/>
            </a:endParaRPr>
          </a:p>
        </p:txBody>
      </p:sp>
      <p:sp>
        <p:nvSpPr>
          <p:cNvPr id="3" name="Text Placeholder 2">
            <a:extLst>
              <a:ext uri="{FF2B5EF4-FFF2-40B4-BE49-F238E27FC236}">
                <a16:creationId xmlns="" xmlns:a16="http://schemas.microsoft.com/office/drawing/2014/main" id="{4323221B-EA78-4FF0-BF27-658D4CDB3A76}"/>
              </a:ext>
            </a:extLst>
          </p:cNvPr>
          <p:cNvSpPr>
            <a:spLocks noGrp="1"/>
          </p:cNvSpPr>
          <p:nvPr>
            <p:ph type="body" idx="1"/>
          </p:nvPr>
        </p:nvSpPr>
        <p:spPr>
          <a:xfrm>
            <a:off x="891540" y="1798970"/>
            <a:ext cx="10435590" cy="4616820"/>
          </a:xfrm>
        </p:spPr>
        <p:txBody>
          <a:bodyPr>
            <a:normAutofit/>
          </a:bodyPr>
          <a:lstStyle/>
          <a:p>
            <a:pPr>
              <a:spcAft>
                <a:spcPts val="300"/>
              </a:spcAft>
            </a:pPr>
            <a:r>
              <a:rPr lang="en-US" u="none" strike="noStrike" baseline="0" dirty="0"/>
              <a:t>The first set of vital signs, known as “baseline vitals” </a:t>
            </a:r>
          </a:p>
          <a:p>
            <a:pPr lvl="1">
              <a:spcAft>
                <a:spcPts val="300"/>
              </a:spcAft>
            </a:pPr>
            <a:r>
              <a:rPr lang="en-US" dirty="0"/>
              <a:t>E</a:t>
            </a:r>
            <a:r>
              <a:rPr lang="en-US" u="none" strike="noStrike" baseline="0" dirty="0"/>
              <a:t>stablishes a reference point </a:t>
            </a:r>
          </a:p>
          <a:p>
            <a:pPr lvl="2">
              <a:spcAft>
                <a:spcPts val="300"/>
              </a:spcAft>
            </a:pPr>
            <a:r>
              <a:rPr lang="en-US" dirty="0"/>
              <a:t>A</a:t>
            </a:r>
            <a:r>
              <a:rPr lang="en-US" u="none" strike="noStrike" baseline="0" dirty="0"/>
              <a:t>ll other sets of vital signs </a:t>
            </a:r>
            <a:r>
              <a:rPr lang="en-US" dirty="0"/>
              <a:t>will be compared against</a:t>
            </a:r>
            <a:endParaRPr lang="en-US" u="none" strike="noStrike" baseline="0" dirty="0"/>
          </a:p>
          <a:p>
            <a:pPr lvl="1">
              <a:spcAft>
                <a:spcPts val="300"/>
              </a:spcAft>
            </a:pPr>
            <a:r>
              <a:rPr lang="en-US" dirty="0"/>
              <a:t>Assess vital signs in the following order: </a:t>
            </a:r>
          </a:p>
          <a:p>
            <a:pPr marL="1257300" lvl="2" indent="-342900">
              <a:spcAft>
                <a:spcPts val="300"/>
              </a:spcAft>
              <a:buFont typeface="+mj-lt"/>
              <a:buAutoNum type="arabicPeriod"/>
            </a:pPr>
            <a:r>
              <a:rPr lang="en-US" dirty="0"/>
              <a:t>Level of responsiveness</a:t>
            </a:r>
          </a:p>
          <a:p>
            <a:pPr marL="1257300" lvl="2" indent="-342900">
              <a:spcAft>
                <a:spcPts val="300"/>
              </a:spcAft>
              <a:buFont typeface="+mj-lt"/>
              <a:buAutoNum type="arabicPeriod"/>
            </a:pPr>
            <a:r>
              <a:rPr lang="en-US" dirty="0"/>
              <a:t>Pulse rate</a:t>
            </a:r>
          </a:p>
          <a:p>
            <a:pPr marL="1257300" lvl="2" indent="-342900">
              <a:spcAft>
                <a:spcPts val="300"/>
              </a:spcAft>
              <a:buFont typeface="+mj-lt"/>
              <a:buAutoNum type="arabicPeriod"/>
            </a:pPr>
            <a:r>
              <a:rPr lang="en-US" dirty="0"/>
              <a:t>Respiratory rate</a:t>
            </a:r>
          </a:p>
          <a:p>
            <a:pPr marL="1257300" lvl="2" indent="-342900">
              <a:spcAft>
                <a:spcPts val="300"/>
              </a:spcAft>
              <a:buFont typeface="+mj-lt"/>
              <a:buAutoNum type="arabicPeriod"/>
            </a:pPr>
            <a:r>
              <a:rPr lang="en-US" dirty="0"/>
              <a:t>Blood pressure</a:t>
            </a:r>
          </a:p>
          <a:p>
            <a:pPr marL="1257300" lvl="2" indent="-342900">
              <a:spcAft>
                <a:spcPts val="300"/>
              </a:spcAft>
              <a:buFont typeface="+mj-lt"/>
              <a:buAutoNum type="arabicPeriod"/>
            </a:pPr>
            <a:r>
              <a:rPr lang="en-US" dirty="0"/>
              <a:t>Temperature</a:t>
            </a:r>
          </a:p>
          <a:p>
            <a:pPr lvl="1">
              <a:spcAft>
                <a:spcPts val="300"/>
              </a:spcAft>
            </a:pPr>
            <a:r>
              <a:rPr lang="en-US" dirty="0"/>
              <a:t>Additionally, oxygen saturation is now considered a vital sign by many.</a:t>
            </a:r>
          </a:p>
          <a:p>
            <a:pPr lvl="2">
              <a:spcAft>
                <a:spcPts val="300"/>
              </a:spcAft>
            </a:pPr>
            <a:r>
              <a:rPr lang="en-US" dirty="0"/>
              <a:t>Taken with a pulse oximeter</a:t>
            </a:r>
          </a:p>
          <a:p>
            <a:pPr lvl="1">
              <a:spcBef>
                <a:spcPts val="600"/>
              </a:spcBef>
              <a:spcAft>
                <a:spcPts val="600"/>
              </a:spcAft>
            </a:pPr>
            <a:endParaRPr lang="en-US" u="none" strike="noStrike" baseline="0" dirty="0"/>
          </a:p>
        </p:txBody>
      </p:sp>
      <p:pic>
        <p:nvPicPr>
          <p:cNvPr id="4" name="Picture 3"/>
          <p:cNvPicPr>
            <a:picLocks noChangeAspect="1"/>
          </p:cNvPicPr>
          <p:nvPr/>
        </p:nvPicPr>
        <p:blipFill>
          <a:blip r:embed="rId2" cstate="print"/>
          <a:stretch>
            <a:fillRect/>
          </a:stretch>
        </p:blipFill>
        <p:spPr>
          <a:xfrm>
            <a:off x="10476718" y="304932"/>
            <a:ext cx="1359526" cy="1365622"/>
          </a:xfrm>
          <a:prstGeom prst="rect">
            <a:avLst/>
          </a:prstGeom>
        </p:spPr>
      </p:pic>
      <p:sp>
        <p:nvSpPr>
          <p:cNvPr id="5" name="Rectangle 4"/>
          <p:cNvSpPr/>
          <p:nvPr/>
        </p:nvSpPr>
        <p:spPr>
          <a:xfrm>
            <a:off x="10476718" y="756910"/>
            <a:ext cx="1359526" cy="461665"/>
          </a:xfrm>
          <a:prstGeom prst="rect">
            <a:avLst/>
          </a:prstGeom>
        </p:spPr>
        <p:txBody>
          <a:bodyPr wrap="square">
            <a:spAutoFit/>
          </a:bodyPr>
          <a:lstStyle/>
          <a:p>
            <a:pPr algn="ctr"/>
            <a:r>
              <a:rPr lang="en-US" sz="2400" b="1" dirty="0">
                <a:latin typeface="Arial" pitchFamily="34" charset="0"/>
                <a:cs typeface="Arial" pitchFamily="34" charset="0"/>
              </a:rPr>
              <a:t>7-8</a:t>
            </a:r>
          </a:p>
        </p:txBody>
      </p:sp>
    </p:spTree>
    <p:extLst>
      <p:ext uri="{BB962C8B-B14F-4D97-AF65-F5344CB8AC3E}">
        <p14:creationId xmlns:p14="http://schemas.microsoft.com/office/powerpoint/2010/main" val="1112847973"/>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C20C0A1-B026-4D79-AD38-784FFA620915}"/>
              </a:ext>
            </a:extLst>
          </p:cNvPr>
          <p:cNvSpPr>
            <a:spLocks noGrp="1"/>
          </p:cNvSpPr>
          <p:nvPr>
            <p:ph type="title"/>
          </p:nvPr>
        </p:nvSpPr>
        <p:spPr/>
        <p:txBody>
          <a:bodyPr/>
          <a:lstStyle/>
          <a:p>
            <a:r>
              <a:rPr lang="en-US" kern="1600" dirty="0"/>
              <a:t>Secondary Patient Assessment: Pulse</a:t>
            </a:r>
            <a:endParaRPr lang="en-US" b="1" i="0" u="none" strike="noStrike" kern="1600" baseline="0" dirty="0">
              <a:latin typeface="Times New Roman" panose="02020603050405020304" pitchFamily="18" charset="0"/>
            </a:endParaRPr>
          </a:p>
        </p:txBody>
      </p:sp>
      <p:sp>
        <p:nvSpPr>
          <p:cNvPr id="3" name="Text Placeholder 2">
            <a:extLst>
              <a:ext uri="{FF2B5EF4-FFF2-40B4-BE49-F238E27FC236}">
                <a16:creationId xmlns="" xmlns:a16="http://schemas.microsoft.com/office/drawing/2014/main" id="{D07989F0-517F-417B-8E30-BC04668BA3B7}"/>
              </a:ext>
            </a:extLst>
          </p:cNvPr>
          <p:cNvSpPr>
            <a:spLocks noGrp="1"/>
          </p:cNvSpPr>
          <p:nvPr>
            <p:ph type="body" idx="1"/>
          </p:nvPr>
        </p:nvSpPr>
        <p:spPr>
          <a:xfrm>
            <a:off x="876550" y="2104102"/>
            <a:ext cx="10435590" cy="4251727"/>
          </a:xfrm>
        </p:spPr>
        <p:txBody>
          <a:bodyPr>
            <a:normAutofit/>
          </a:bodyPr>
          <a:lstStyle/>
          <a:p>
            <a:pPr marR="0" lvl="0" rtl="0">
              <a:buNone/>
            </a:pPr>
            <a:r>
              <a:rPr lang="en-US" u="dbl" strike="noStrike" dirty="0">
                <a:solidFill>
                  <a:srgbClr val="FF0000"/>
                </a:solidFill>
              </a:rPr>
              <a:t>Pulse</a:t>
            </a:r>
          </a:p>
          <a:p>
            <a:pPr lvl="0"/>
            <a:r>
              <a:rPr lang="en-US" u="none" strike="noStrike" baseline="0" dirty="0"/>
              <a:t>Assess the </a:t>
            </a:r>
            <a:r>
              <a:rPr lang="en-US" dirty="0"/>
              <a:t>rate.</a:t>
            </a:r>
          </a:p>
          <a:p>
            <a:pPr lvl="1"/>
            <a:r>
              <a:rPr lang="en-US" dirty="0"/>
              <a:t>The number of times the heart beats in a minute</a:t>
            </a:r>
            <a:endParaRPr lang="en-US" u="none" strike="noStrike" baseline="0" dirty="0"/>
          </a:p>
          <a:p>
            <a:pPr lvl="0"/>
            <a:r>
              <a:rPr lang="en-US" dirty="0"/>
              <a:t>Assess the quality.</a:t>
            </a:r>
          </a:p>
          <a:p>
            <a:pPr lvl="1"/>
            <a:r>
              <a:rPr lang="en-US" dirty="0"/>
              <a:t>The strength of the heartbeat</a:t>
            </a:r>
            <a:endParaRPr lang="en-US" u="none" strike="noStrike" baseline="0" dirty="0"/>
          </a:p>
          <a:p>
            <a:pPr marR="0" lvl="0" rtl="0"/>
            <a:r>
              <a:rPr lang="en-US" dirty="0"/>
              <a:t>Assess the </a:t>
            </a:r>
            <a:r>
              <a:rPr lang="en-US" u="none" strike="noStrike" baseline="0" dirty="0"/>
              <a:t>rhythm of the pulse.</a:t>
            </a:r>
          </a:p>
          <a:p>
            <a:pPr lvl="1"/>
            <a:r>
              <a:rPr lang="en-US" u="none" strike="noStrike" baseline="0" dirty="0"/>
              <a:t>Regular or irregular</a:t>
            </a:r>
          </a:p>
        </p:txBody>
      </p:sp>
      <p:pic>
        <p:nvPicPr>
          <p:cNvPr id="4" name="Picture 3"/>
          <p:cNvPicPr>
            <a:picLocks noChangeAspect="1"/>
          </p:cNvPicPr>
          <p:nvPr/>
        </p:nvPicPr>
        <p:blipFill>
          <a:blip r:embed="rId2" cstate="print"/>
          <a:stretch>
            <a:fillRect/>
          </a:stretch>
        </p:blipFill>
        <p:spPr>
          <a:xfrm>
            <a:off x="10476718" y="304932"/>
            <a:ext cx="1359526" cy="1365622"/>
          </a:xfrm>
          <a:prstGeom prst="rect">
            <a:avLst/>
          </a:prstGeom>
        </p:spPr>
      </p:pic>
      <p:sp>
        <p:nvSpPr>
          <p:cNvPr id="7" name="Rectangle 6"/>
          <p:cNvSpPr/>
          <p:nvPr/>
        </p:nvSpPr>
        <p:spPr>
          <a:xfrm>
            <a:off x="10750328" y="591122"/>
            <a:ext cx="817853" cy="830997"/>
          </a:xfrm>
          <a:prstGeom prst="rect">
            <a:avLst/>
          </a:prstGeom>
        </p:spPr>
        <p:txBody>
          <a:bodyPr wrap="square">
            <a:spAutoFit/>
          </a:bodyPr>
          <a:lstStyle/>
          <a:p>
            <a:pPr algn="ctr"/>
            <a:r>
              <a:rPr lang="en-US" sz="2400" b="1" dirty="0">
                <a:latin typeface="Arial" pitchFamily="34" charset="0"/>
                <a:cs typeface="Arial" pitchFamily="34" charset="0"/>
              </a:rPr>
              <a:t>7-9</a:t>
            </a:r>
          </a:p>
          <a:p>
            <a:pPr algn="ctr"/>
            <a:r>
              <a:rPr lang="en-US" sz="2400" b="1" dirty="0">
                <a:latin typeface="Arial" pitchFamily="34" charset="0"/>
                <a:cs typeface="Arial" pitchFamily="34" charset="0"/>
              </a:rPr>
              <a:t>7-10</a:t>
            </a:r>
          </a:p>
        </p:txBody>
      </p:sp>
    </p:spTree>
    <p:extLst>
      <p:ext uri="{BB962C8B-B14F-4D97-AF65-F5344CB8AC3E}">
        <p14:creationId xmlns:p14="http://schemas.microsoft.com/office/powerpoint/2010/main" val="1777996117"/>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C20C0A1-B026-4D79-AD38-784FFA620915}"/>
              </a:ext>
            </a:extLst>
          </p:cNvPr>
          <p:cNvSpPr>
            <a:spLocks noGrp="1"/>
          </p:cNvSpPr>
          <p:nvPr>
            <p:ph type="title"/>
          </p:nvPr>
        </p:nvSpPr>
        <p:spPr/>
        <p:txBody>
          <a:bodyPr/>
          <a:lstStyle/>
          <a:p>
            <a:r>
              <a:rPr lang="en-US" kern="1600" dirty="0"/>
              <a:t>Secondary Patient Assessment: Pulse</a:t>
            </a:r>
            <a:endParaRPr lang="en-US" b="1" i="0" u="none" strike="noStrike" kern="1600" baseline="0" dirty="0">
              <a:latin typeface="Times New Roman" panose="02020603050405020304" pitchFamily="18" charset="0"/>
            </a:endParaRPr>
          </a:p>
        </p:txBody>
      </p:sp>
      <p:sp>
        <p:nvSpPr>
          <p:cNvPr id="3" name="Text Placeholder 2">
            <a:extLst>
              <a:ext uri="{FF2B5EF4-FFF2-40B4-BE49-F238E27FC236}">
                <a16:creationId xmlns="" xmlns:a16="http://schemas.microsoft.com/office/drawing/2014/main" id="{D07989F0-517F-417B-8E30-BC04668BA3B7}"/>
              </a:ext>
            </a:extLst>
          </p:cNvPr>
          <p:cNvSpPr>
            <a:spLocks noGrp="1"/>
          </p:cNvSpPr>
          <p:nvPr>
            <p:ph type="body" idx="1"/>
          </p:nvPr>
        </p:nvSpPr>
        <p:spPr>
          <a:xfrm>
            <a:off x="876550" y="2349910"/>
            <a:ext cx="10435590" cy="4005920"/>
          </a:xfrm>
        </p:spPr>
        <p:txBody>
          <a:bodyPr>
            <a:normAutofit/>
          </a:bodyPr>
          <a:lstStyle/>
          <a:p>
            <a:pPr marR="0" lvl="0" rtl="0"/>
            <a:r>
              <a:rPr lang="en-US" u="none" strike="noStrike" baseline="0" dirty="0"/>
              <a:t>The normal range of pulse rate for an adult is 60 to 100 beats per minute. </a:t>
            </a:r>
          </a:p>
          <a:p>
            <a:pPr lvl="0"/>
            <a:r>
              <a:rPr lang="en-US" dirty="0"/>
              <a:t>Abnormal: rate of less than 60 or greater than 100 beats per minute</a:t>
            </a:r>
          </a:p>
          <a:p>
            <a:pPr lvl="1"/>
            <a:r>
              <a:rPr lang="en-US" dirty="0"/>
              <a:t>May not mean there is a significant problem</a:t>
            </a:r>
          </a:p>
          <a:p>
            <a:pPr lvl="1"/>
            <a:r>
              <a:rPr lang="en-US" dirty="0"/>
              <a:t>Trained athletes frequently have a resting pulse rate less than 60 beats per minute.</a:t>
            </a:r>
          </a:p>
          <a:p>
            <a:pPr lvl="1"/>
            <a:r>
              <a:rPr lang="en-US" dirty="0"/>
              <a:t>High pulse rates can result from exercise, pain, or fear.</a:t>
            </a:r>
          </a:p>
        </p:txBody>
      </p:sp>
      <p:pic>
        <p:nvPicPr>
          <p:cNvPr id="4" name="Picture 3"/>
          <p:cNvPicPr>
            <a:picLocks noChangeAspect="1"/>
          </p:cNvPicPr>
          <p:nvPr/>
        </p:nvPicPr>
        <p:blipFill>
          <a:blip r:embed="rId2" cstate="print"/>
          <a:stretch>
            <a:fillRect/>
          </a:stretch>
        </p:blipFill>
        <p:spPr>
          <a:xfrm>
            <a:off x="10476718" y="304932"/>
            <a:ext cx="1359526" cy="1365622"/>
          </a:xfrm>
          <a:prstGeom prst="rect">
            <a:avLst/>
          </a:prstGeom>
        </p:spPr>
      </p:pic>
      <p:sp>
        <p:nvSpPr>
          <p:cNvPr id="7" name="Rectangle 6"/>
          <p:cNvSpPr/>
          <p:nvPr/>
        </p:nvSpPr>
        <p:spPr>
          <a:xfrm>
            <a:off x="10750328" y="591122"/>
            <a:ext cx="817853" cy="830997"/>
          </a:xfrm>
          <a:prstGeom prst="rect">
            <a:avLst/>
          </a:prstGeom>
        </p:spPr>
        <p:txBody>
          <a:bodyPr wrap="square">
            <a:spAutoFit/>
          </a:bodyPr>
          <a:lstStyle/>
          <a:p>
            <a:pPr algn="ctr"/>
            <a:r>
              <a:rPr lang="en-US" sz="2400" b="1" dirty="0">
                <a:latin typeface="Arial" pitchFamily="34" charset="0"/>
                <a:cs typeface="Arial" pitchFamily="34" charset="0"/>
              </a:rPr>
              <a:t>7-9</a:t>
            </a:r>
          </a:p>
          <a:p>
            <a:pPr algn="ctr"/>
            <a:r>
              <a:rPr lang="en-US" sz="2400" b="1" dirty="0">
                <a:latin typeface="Arial" pitchFamily="34" charset="0"/>
                <a:cs typeface="Arial" pitchFamily="34" charset="0"/>
              </a:rPr>
              <a:t>7-10</a:t>
            </a:r>
          </a:p>
        </p:txBody>
      </p:sp>
    </p:spTree>
    <p:extLst>
      <p:ext uri="{BB962C8B-B14F-4D97-AF65-F5344CB8AC3E}">
        <p14:creationId xmlns:p14="http://schemas.microsoft.com/office/powerpoint/2010/main" val="40594050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7BFF62C-69F5-194D-94FC-D6FA03F13F3A}"/>
              </a:ext>
            </a:extLst>
          </p:cNvPr>
          <p:cNvSpPr>
            <a:spLocks noGrp="1"/>
          </p:cNvSpPr>
          <p:nvPr>
            <p:ph type="title"/>
          </p:nvPr>
        </p:nvSpPr>
        <p:spPr/>
        <p:txBody>
          <a:bodyPr/>
          <a:lstStyle/>
          <a:p>
            <a:r>
              <a:rPr lang="en-US" dirty="0"/>
              <a:t>Patient Assessment</a:t>
            </a:r>
          </a:p>
        </p:txBody>
      </p:sp>
      <p:sp>
        <p:nvSpPr>
          <p:cNvPr id="4" name="Content Placeholder 3">
            <a:extLst>
              <a:ext uri="{FF2B5EF4-FFF2-40B4-BE49-F238E27FC236}">
                <a16:creationId xmlns="" xmlns:a16="http://schemas.microsoft.com/office/drawing/2014/main" id="{2A13DB06-899F-AC46-9CDA-CD013C1196A2}"/>
              </a:ext>
            </a:extLst>
          </p:cNvPr>
          <p:cNvSpPr>
            <a:spLocks noGrp="1"/>
          </p:cNvSpPr>
          <p:nvPr>
            <p:ph sz="half" idx="2"/>
          </p:nvPr>
        </p:nvSpPr>
        <p:spPr>
          <a:xfrm>
            <a:off x="777239" y="1757963"/>
            <a:ext cx="9847217" cy="4390833"/>
          </a:xfrm>
        </p:spPr>
        <p:txBody>
          <a:bodyPr/>
          <a:lstStyle/>
          <a:p>
            <a:r>
              <a:rPr lang="en-US" dirty="0"/>
              <a:t>The overall </a:t>
            </a:r>
            <a:r>
              <a:rPr lang="en-US" u="dbl" dirty="0">
                <a:solidFill>
                  <a:srgbClr val="FF0000"/>
                </a:solidFill>
              </a:rPr>
              <a:t>patient assessment</a:t>
            </a:r>
            <a:r>
              <a:rPr lang="en-US" dirty="0">
                <a:solidFill>
                  <a:srgbClr val="FF0000"/>
                </a:solidFill>
              </a:rPr>
              <a:t> </a:t>
            </a:r>
            <a:r>
              <a:rPr lang="en-US" dirty="0"/>
              <a:t>process consists of five parts: </a:t>
            </a:r>
          </a:p>
          <a:p>
            <a:pPr lvl="1">
              <a:spcBef>
                <a:spcPts val="600"/>
              </a:spcBef>
              <a:spcAft>
                <a:spcPts val="600"/>
              </a:spcAft>
            </a:pPr>
            <a:r>
              <a:rPr lang="en-US" dirty="0"/>
              <a:t>Scene size-up</a:t>
            </a:r>
          </a:p>
          <a:p>
            <a:pPr lvl="1">
              <a:spcBef>
                <a:spcPts val="600"/>
              </a:spcBef>
              <a:spcAft>
                <a:spcPts val="600"/>
              </a:spcAft>
            </a:pPr>
            <a:r>
              <a:rPr lang="en-US" dirty="0"/>
              <a:t>Primary patient assessment</a:t>
            </a:r>
          </a:p>
          <a:p>
            <a:pPr lvl="1">
              <a:spcBef>
                <a:spcPts val="600"/>
              </a:spcBef>
              <a:spcAft>
                <a:spcPts val="600"/>
              </a:spcAft>
            </a:pPr>
            <a:r>
              <a:rPr lang="en-US" dirty="0"/>
              <a:t>History taking</a:t>
            </a:r>
          </a:p>
          <a:p>
            <a:pPr lvl="1">
              <a:spcBef>
                <a:spcPts val="600"/>
              </a:spcBef>
              <a:spcAft>
                <a:spcPts val="600"/>
              </a:spcAft>
            </a:pPr>
            <a:r>
              <a:rPr lang="en-US" dirty="0"/>
              <a:t>Secondary patient assessment</a:t>
            </a:r>
          </a:p>
          <a:p>
            <a:pPr lvl="1">
              <a:spcBef>
                <a:spcPts val="600"/>
              </a:spcBef>
              <a:spcAft>
                <a:spcPts val="600"/>
              </a:spcAft>
            </a:pPr>
            <a:r>
              <a:rPr lang="en-US" dirty="0"/>
              <a:t>Reassessment</a:t>
            </a:r>
          </a:p>
          <a:p>
            <a:pPr lvl="1">
              <a:spcBef>
                <a:spcPts val="600"/>
              </a:spcBef>
              <a:spcAft>
                <a:spcPts val="600"/>
              </a:spcAft>
            </a:pPr>
            <a:endParaRPr lang="en-US" dirty="0"/>
          </a:p>
          <a:p>
            <a:pPr lvl="0">
              <a:spcBef>
                <a:spcPts val="600"/>
              </a:spcBef>
              <a:spcAft>
                <a:spcPts val="600"/>
              </a:spcAft>
            </a:pPr>
            <a:r>
              <a:rPr lang="en-US" dirty="0"/>
              <a:t>Uses a systematic, standardized approach for every patient evaluation </a:t>
            </a:r>
          </a:p>
          <a:p>
            <a:pPr lvl="1">
              <a:spcBef>
                <a:spcPts val="600"/>
              </a:spcBef>
              <a:spcAft>
                <a:spcPts val="600"/>
              </a:spcAft>
            </a:pPr>
            <a:r>
              <a:rPr lang="en-US" dirty="0"/>
              <a:t>Makes sure key medical information is not overlooked</a:t>
            </a:r>
          </a:p>
          <a:p>
            <a:pPr>
              <a:spcBef>
                <a:spcPts val="600"/>
              </a:spcBef>
              <a:spcAft>
                <a:spcPts val="600"/>
              </a:spcAft>
            </a:pPr>
            <a:endParaRPr lang="en-US" dirty="0"/>
          </a:p>
        </p:txBody>
      </p:sp>
      <p:pic>
        <p:nvPicPr>
          <p:cNvPr id="5" name="Picture 4"/>
          <p:cNvPicPr>
            <a:picLocks noChangeAspect="1"/>
          </p:cNvPicPr>
          <p:nvPr/>
        </p:nvPicPr>
        <p:blipFill>
          <a:blip r:embed="rId2" cstate="print"/>
          <a:stretch>
            <a:fillRect/>
          </a:stretch>
        </p:blipFill>
        <p:spPr>
          <a:xfrm>
            <a:off x="10476718" y="304932"/>
            <a:ext cx="1359526" cy="1365622"/>
          </a:xfrm>
          <a:prstGeom prst="rect">
            <a:avLst/>
          </a:prstGeom>
        </p:spPr>
      </p:pic>
      <p:sp>
        <p:nvSpPr>
          <p:cNvPr id="6" name="Rectangle 5"/>
          <p:cNvSpPr/>
          <p:nvPr/>
        </p:nvSpPr>
        <p:spPr>
          <a:xfrm>
            <a:off x="10750328" y="756014"/>
            <a:ext cx="817853" cy="461665"/>
          </a:xfrm>
          <a:prstGeom prst="rect">
            <a:avLst/>
          </a:prstGeom>
        </p:spPr>
        <p:txBody>
          <a:bodyPr wrap="square">
            <a:spAutoFit/>
          </a:bodyPr>
          <a:lstStyle/>
          <a:p>
            <a:pPr algn="ctr"/>
            <a:r>
              <a:rPr lang="en-US" sz="2400" b="1" dirty="0">
                <a:latin typeface="Arial" pitchFamily="34" charset="0"/>
                <a:cs typeface="Arial" pitchFamily="34" charset="0"/>
              </a:rPr>
              <a:t>7-1</a:t>
            </a:r>
          </a:p>
        </p:txBody>
      </p:sp>
    </p:spTree>
    <p:extLst>
      <p:ext uri="{BB962C8B-B14F-4D97-AF65-F5344CB8AC3E}">
        <p14:creationId xmlns:p14="http://schemas.microsoft.com/office/powerpoint/2010/main" val="3787462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DB7E663-8040-49D6-B27E-53917B4CC9BF}"/>
              </a:ext>
            </a:extLst>
          </p:cNvPr>
          <p:cNvSpPr>
            <a:spLocks noGrp="1"/>
          </p:cNvSpPr>
          <p:nvPr>
            <p:ph type="title"/>
          </p:nvPr>
        </p:nvSpPr>
        <p:spPr/>
        <p:txBody>
          <a:bodyPr/>
          <a:lstStyle/>
          <a:p>
            <a:r>
              <a:rPr lang="en-US" kern="1600" dirty="0"/>
              <a:t>Secondary Patient Assessment: Pulse</a:t>
            </a:r>
            <a:endParaRPr lang="en-US" b="1" i="0" u="none" strike="noStrike" kern="1600" baseline="0" dirty="0">
              <a:latin typeface="Times New Roman" panose="02020603050405020304" pitchFamily="18" charset="0"/>
            </a:endParaRPr>
          </a:p>
        </p:txBody>
      </p:sp>
      <p:sp>
        <p:nvSpPr>
          <p:cNvPr id="3" name="Text Placeholder 2">
            <a:extLst>
              <a:ext uri="{FF2B5EF4-FFF2-40B4-BE49-F238E27FC236}">
                <a16:creationId xmlns="" xmlns:a16="http://schemas.microsoft.com/office/drawing/2014/main" id="{A48D7CD8-0D03-4B11-9B2E-4BD71C4EBB96}"/>
              </a:ext>
            </a:extLst>
          </p:cNvPr>
          <p:cNvSpPr>
            <a:spLocks noGrp="1"/>
          </p:cNvSpPr>
          <p:nvPr>
            <p:ph type="body" idx="1"/>
          </p:nvPr>
        </p:nvSpPr>
        <p:spPr/>
        <p:txBody>
          <a:bodyPr/>
          <a:lstStyle/>
          <a:p>
            <a:pPr marR="0" lvl="0" rtl="0"/>
            <a:r>
              <a:rPr lang="en-US" u="none" strike="noStrike" baseline="0" dirty="0"/>
              <a:t>Always use the tip of your index and middle fingers when assessing a pulse.</a:t>
            </a:r>
          </a:p>
          <a:p>
            <a:pPr lvl="1"/>
            <a:r>
              <a:rPr lang="en-US" dirty="0"/>
              <a:t>Not your thumb</a:t>
            </a:r>
            <a:endParaRPr lang="en-US" u="none" strike="noStrike" baseline="0" dirty="0"/>
          </a:p>
          <a:p>
            <a:pPr lvl="1">
              <a:spcBef>
                <a:spcPts val="600"/>
              </a:spcBef>
              <a:spcAft>
                <a:spcPts val="600"/>
              </a:spcAft>
            </a:pPr>
            <a:r>
              <a:rPr lang="en-US" dirty="0"/>
              <a:t>When checking for a pulse, press gently.</a:t>
            </a:r>
          </a:p>
          <a:p>
            <a:pPr lvl="2">
              <a:spcBef>
                <a:spcPts val="600"/>
              </a:spcBef>
              <a:spcAft>
                <a:spcPts val="600"/>
              </a:spcAft>
            </a:pPr>
            <a:r>
              <a:rPr lang="en-US" sz="2000" dirty="0"/>
              <a:t>If too hard, you will close off the flow of blood through the artery</a:t>
            </a:r>
          </a:p>
          <a:p>
            <a:pPr lvl="3">
              <a:spcBef>
                <a:spcPts val="600"/>
              </a:spcBef>
              <a:spcAft>
                <a:spcPts val="600"/>
              </a:spcAft>
            </a:pPr>
            <a:r>
              <a:rPr lang="en-US" sz="2000" dirty="0"/>
              <a:t>Will not be able to feel the pulse</a:t>
            </a:r>
          </a:p>
          <a:p>
            <a:pPr lvl="1">
              <a:spcBef>
                <a:spcPts val="600"/>
              </a:spcBef>
              <a:spcAft>
                <a:spcPts val="600"/>
              </a:spcAft>
            </a:pPr>
            <a:r>
              <a:rPr lang="en-US" dirty="0"/>
              <a:t>Assess pulse quality by determining whether it is:</a:t>
            </a:r>
          </a:p>
          <a:p>
            <a:pPr lvl="2">
              <a:spcBef>
                <a:spcPts val="600"/>
              </a:spcBef>
              <a:spcAft>
                <a:spcPts val="600"/>
              </a:spcAft>
            </a:pPr>
            <a:r>
              <a:rPr lang="en-US" sz="2000" dirty="0"/>
              <a:t>Strong, bounding, very strong or forceful, or weak</a:t>
            </a:r>
          </a:p>
          <a:p>
            <a:pPr marR="0" lvl="0" rtl="0"/>
            <a:endParaRPr lang="en-US" b="1" i="1" u="none" strike="noStrike" baseline="0" dirty="0">
              <a:latin typeface="Times New Roman" panose="02020603050405020304" pitchFamily="18" charset="0"/>
            </a:endParaRPr>
          </a:p>
        </p:txBody>
      </p:sp>
      <p:pic>
        <p:nvPicPr>
          <p:cNvPr id="4" name="Picture 3"/>
          <p:cNvPicPr>
            <a:picLocks noChangeAspect="1"/>
          </p:cNvPicPr>
          <p:nvPr/>
        </p:nvPicPr>
        <p:blipFill>
          <a:blip r:embed="rId2" cstate="print"/>
          <a:stretch>
            <a:fillRect/>
          </a:stretch>
        </p:blipFill>
        <p:spPr>
          <a:xfrm>
            <a:off x="10476718" y="304932"/>
            <a:ext cx="1359526" cy="1365622"/>
          </a:xfrm>
          <a:prstGeom prst="rect">
            <a:avLst/>
          </a:prstGeom>
        </p:spPr>
      </p:pic>
      <p:sp>
        <p:nvSpPr>
          <p:cNvPr id="5" name="Rectangle 4"/>
          <p:cNvSpPr/>
          <p:nvPr/>
        </p:nvSpPr>
        <p:spPr>
          <a:xfrm>
            <a:off x="10750328" y="591122"/>
            <a:ext cx="817853" cy="830997"/>
          </a:xfrm>
          <a:prstGeom prst="rect">
            <a:avLst/>
          </a:prstGeom>
        </p:spPr>
        <p:txBody>
          <a:bodyPr wrap="square">
            <a:spAutoFit/>
          </a:bodyPr>
          <a:lstStyle/>
          <a:p>
            <a:pPr algn="ctr"/>
            <a:r>
              <a:rPr lang="en-US" sz="2400" b="1" dirty="0">
                <a:latin typeface="Arial" pitchFamily="34" charset="0"/>
                <a:cs typeface="Arial" pitchFamily="34" charset="0"/>
              </a:rPr>
              <a:t>7-9</a:t>
            </a:r>
          </a:p>
          <a:p>
            <a:pPr algn="ctr"/>
            <a:r>
              <a:rPr lang="en-US" sz="2400" b="1" dirty="0">
                <a:latin typeface="Arial" pitchFamily="34" charset="0"/>
                <a:cs typeface="Arial" pitchFamily="34" charset="0"/>
              </a:rPr>
              <a:t>7-10</a:t>
            </a:r>
          </a:p>
        </p:txBody>
      </p:sp>
    </p:spTree>
    <p:extLst>
      <p:ext uri="{BB962C8B-B14F-4D97-AF65-F5344CB8AC3E}">
        <p14:creationId xmlns:p14="http://schemas.microsoft.com/office/powerpoint/2010/main" val="3220243783"/>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EE3B7AB-68D6-4E5E-B152-FD8F7FC0472E}"/>
              </a:ext>
            </a:extLst>
          </p:cNvPr>
          <p:cNvSpPr>
            <a:spLocks noGrp="1"/>
          </p:cNvSpPr>
          <p:nvPr>
            <p:ph type="title"/>
          </p:nvPr>
        </p:nvSpPr>
        <p:spPr/>
        <p:txBody>
          <a:bodyPr/>
          <a:lstStyle/>
          <a:p>
            <a:r>
              <a:rPr lang="en-US" kern="1600" dirty="0"/>
              <a:t>Secondary Patient Assessment: Radial Pulse</a:t>
            </a:r>
            <a:endParaRPr lang="en-US" b="1" i="0" u="none" strike="noStrike" kern="1600" baseline="0" dirty="0">
              <a:latin typeface="Times New Roman" panose="02020603050405020304" pitchFamily="18" charset="0"/>
            </a:endParaRPr>
          </a:p>
        </p:txBody>
      </p:sp>
      <p:sp>
        <p:nvSpPr>
          <p:cNvPr id="3" name="Text Placeholder 2">
            <a:extLst>
              <a:ext uri="{FF2B5EF4-FFF2-40B4-BE49-F238E27FC236}">
                <a16:creationId xmlns="" xmlns:a16="http://schemas.microsoft.com/office/drawing/2014/main" id="{C3706303-1803-4DE3-B56C-97F54B97EFAC}"/>
              </a:ext>
            </a:extLst>
          </p:cNvPr>
          <p:cNvSpPr>
            <a:spLocks noGrp="1"/>
          </p:cNvSpPr>
          <p:nvPr>
            <p:ph type="body" idx="1"/>
          </p:nvPr>
        </p:nvSpPr>
        <p:spPr>
          <a:xfrm>
            <a:off x="801599" y="1731438"/>
            <a:ext cx="5734112" cy="4317017"/>
          </a:xfrm>
        </p:spPr>
        <p:txBody>
          <a:bodyPr/>
          <a:lstStyle/>
          <a:p>
            <a:pPr marR="0" lvl="0" rtl="0">
              <a:spcBef>
                <a:spcPts val="600"/>
              </a:spcBef>
              <a:spcAft>
                <a:spcPts val="600"/>
              </a:spcAft>
              <a:buNone/>
            </a:pPr>
            <a:r>
              <a:rPr lang="en-US" sz="2000" b="1" dirty="0"/>
              <a:t>Radial pulse</a:t>
            </a:r>
            <a:endParaRPr lang="en-US" sz="2000" dirty="0"/>
          </a:p>
          <a:p>
            <a:pPr>
              <a:spcBef>
                <a:spcPts val="600"/>
              </a:spcBef>
              <a:spcAft>
                <a:spcPts val="600"/>
              </a:spcAft>
            </a:pPr>
            <a:r>
              <a:rPr lang="en-US" sz="2000" dirty="0"/>
              <a:t>The radial artery is the most common site used.</a:t>
            </a:r>
          </a:p>
          <a:p>
            <a:pPr>
              <a:spcBef>
                <a:spcPts val="600"/>
              </a:spcBef>
              <a:spcAft>
                <a:spcPts val="600"/>
              </a:spcAft>
            </a:pPr>
            <a:r>
              <a:rPr lang="en-US" sz="2000" dirty="0"/>
              <a:t>Responsive patient</a:t>
            </a:r>
          </a:p>
          <a:p>
            <a:pPr>
              <a:spcBef>
                <a:spcPts val="600"/>
              </a:spcBef>
              <a:spcAft>
                <a:spcPts val="600"/>
              </a:spcAft>
            </a:pPr>
            <a:r>
              <a:rPr lang="en-US" sz="2000" dirty="0"/>
              <a:t>Feel for the radial pulse:</a:t>
            </a:r>
          </a:p>
          <a:p>
            <a:pPr lvl="1">
              <a:spcBef>
                <a:spcPts val="600"/>
              </a:spcBef>
              <a:spcAft>
                <a:spcPts val="600"/>
              </a:spcAft>
            </a:pPr>
            <a:r>
              <a:rPr lang="en-US" sz="1800" dirty="0"/>
              <a:t>Place your index and middle fingers on the bony prominence of the thumb or radial side of the wrist.</a:t>
            </a:r>
          </a:p>
          <a:p>
            <a:pPr lvl="1">
              <a:spcBef>
                <a:spcPts val="600"/>
              </a:spcBef>
              <a:spcAft>
                <a:spcPts val="600"/>
              </a:spcAft>
            </a:pPr>
            <a:r>
              <a:rPr lang="en-US" sz="1800" dirty="0"/>
              <a:t>Slide them toward the palm side of the wrist until they fall into a groove.</a:t>
            </a:r>
          </a:p>
          <a:p>
            <a:pPr lvl="1"/>
            <a:endParaRPr lang="en-US" u="none" strike="noStrike" baseline="0" dirty="0"/>
          </a:p>
        </p:txBody>
      </p:sp>
      <p:pic>
        <p:nvPicPr>
          <p:cNvPr id="4" name="Picture 1" descr="Photo shows the patroller locating the radial pulse on the wrist of the patient. "/>
          <p:cNvPicPr>
            <a:picLocks noChangeAspect="1" noChangeArrowheads="1"/>
          </p:cNvPicPr>
          <p:nvPr/>
        </p:nvPicPr>
        <p:blipFill>
          <a:blip r:embed="rId2" cstate="print"/>
          <a:srcRect/>
          <a:stretch>
            <a:fillRect/>
          </a:stretch>
        </p:blipFill>
        <p:spPr bwMode="auto">
          <a:xfrm>
            <a:off x="7140955" y="2398426"/>
            <a:ext cx="4472328" cy="2983043"/>
          </a:xfrm>
          <a:prstGeom prst="rect">
            <a:avLst/>
          </a:prstGeom>
          <a:noFill/>
        </p:spPr>
      </p:pic>
      <p:pic>
        <p:nvPicPr>
          <p:cNvPr id="5" name="Picture 4"/>
          <p:cNvPicPr>
            <a:picLocks noChangeAspect="1"/>
          </p:cNvPicPr>
          <p:nvPr/>
        </p:nvPicPr>
        <p:blipFill>
          <a:blip r:embed="rId3" cstate="print"/>
          <a:stretch>
            <a:fillRect/>
          </a:stretch>
        </p:blipFill>
        <p:spPr>
          <a:xfrm>
            <a:off x="10476718" y="304932"/>
            <a:ext cx="1359526" cy="1365622"/>
          </a:xfrm>
          <a:prstGeom prst="rect">
            <a:avLst/>
          </a:prstGeom>
        </p:spPr>
      </p:pic>
      <p:sp>
        <p:nvSpPr>
          <p:cNvPr id="6" name="Rectangle 5"/>
          <p:cNvSpPr/>
          <p:nvPr/>
        </p:nvSpPr>
        <p:spPr>
          <a:xfrm>
            <a:off x="10750328" y="591122"/>
            <a:ext cx="817853" cy="830997"/>
          </a:xfrm>
          <a:prstGeom prst="rect">
            <a:avLst/>
          </a:prstGeom>
        </p:spPr>
        <p:txBody>
          <a:bodyPr wrap="square">
            <a:spAutoFit/>
          </a:bodyPr>
          <a:lstStyle/>
          <a:p>
            <a:pPr algn="ctr"/>
            <a:r>
              <a:rPr lang="en-US" sz="2400" b="1" dirty="0">
                <a:latin typeface="Arial" pitchFamily="34" charset="0"/>
                <a:cs typeface="Arial" pitchFamily="34" charset="0"/>
              </a:rPr>
              <a:t>7-9</a:t>
            </a:r>
          </a:p>
          <a:p>
            <a:pPr algn="ctr"/>
            <a:r>
              <a:rPr lang="en-US" sz="2400" b="1" dirty="0">
                <a:latin typeface="Arial" pitchFamily="34" charset="0"/>
                <a:cs typeface="Arial" pitchFamily="34" charset="0"/>
              </a:rPr>
              <a:t>7-10</a:t>
            </a:r>
          </a:p>
        </p:txBody>
      </p:sp>
    </p:spTree>
    <p:extLst>
      <p:ext uri="{BB962C8B-B14F-4D97-AF65-F5344CB8AC3E}">
        <p14:creationId xmlns:p14="http://schemas.microsoft.com/office/powerpoint/2010/main" val="1595368040"/>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3F12285-94B0-4BF9-BB1D-0ADB66A93550}"/>
              </a:ext>
            </a:extLst>
          </p:cNvPr>
          <p:cNvSpPr>
            <a:spLocks noGrp="1"/>
          </p:cNvSpPr>
          <p:nvPr>
            <p:ph type="title"/>
          </p:nvPr>
        </p:nvSpPr>
        <p:spPr>
          <a:xfrm>
            <a:off x="0" y="121033"/>
            <a:ext cx="12192000" cy="1002089"/>
          </a:xfrm>
        </p:spPr>
        <p:txBody>
          <a:bodyPr anchor="ctr">
            <a:normAutofit/>
          </a:bodyPr>
          <a:lstStyle/>
          <a:p>
            <a:r>
              <a:rPr lang="en-US" kern="1600" dirty="0"/>
              <a:t>Secondary Patient Assessment: Carotid Pulse</a:t>
            </a:r>
            <a:endParaRPr lang="en-US" b="1" i="0" u="none" strike="noStrike" kern="1600" baseline="0" dirty="0"/>
          </a:p>
        </p:txBody>
      </p:sp>
      <p:sp>
        <p:nvSpPr>
          <p:cNvPr id="3" name="Text Placeholder 2">
            <a:extLst>
              <a:ext uri="{FF2B5EF4-FFF2-40B4-BE49-F238E27FC236}">
                <a16:creationId xmlns="" xmlns:a16="http://schemas.microsoft.com/office/drawing/2014/main" id="{F5DFCA0E-6B7F-4C45-B64B-DB2D63528550}"/>
              </a:ext>
            </a:extLst>
          </p:cNvPr>
          <p:cNvSpPr>
            <a:spLocks noGrp="1"/>
          </p:cNvSpPr>
          <p:nvPr>
            <p:ph sz="half" idx="1"/>
          </p:nvPr>
        </p:nvSpPr>
        <p:spPr>
          <a:xfrm>
            <a:off x="884420" y="1685905"/>
            <a:ext cx="5742522" cy="4596908"/>
          </a:xfrm>
        </p:spPr>
        <p:txBody>
          <a:bodyPr>
            <a:normAutofit/>
          </a:bodyPr>
          <a:lstStyle/>
          <a:p>
            <a:pPr marR="0" lvl="0" rtl="0">
              <a:lnSpc>
                <a:spcPct val="90000"/>
              </a:lnSpc>
              <a:buNone/>
            </a:pPr>
            <a:r>
              <a:rPr lang="en-US" b="1" u="none" strike="noStrike" baseline="0" dirty="0"/>
              <a:t>Carotid pulse </a:t>
            </a:r>
          </a:p>
          <a:p>
            <a:pPr>
              <a:spcBef>
                <a:spcPts val="600"/>
              </a:spcBef>
              <a:spcAft>
                <a:spcPts val="600"/>
              </a:spcAft>
            </a:pPr>
            <a:r>
              <a:rPr lang="en-US" dirty="0"/>
              <a:t>L</a:t>
            </a:r>
            <a:r>
              <a:rPr lang="en-US" u="none" strike="noStrike" baseline="0" dirty="0"/>
              <a:t>ocate the carotid pulse</a:t>
            </a:r>
            <a:r>
              <a:rPr lang="en-US" dirty="0"/>
              <a:t>:</a:t>
            </a:r>
          </a:p>
          <a:p>
            <a:pPr lvl="1">
              <a:spcBef>
                <a:spcPts val="600"/>
              </a:spcBef>
              <a:spcAft>
                <a:spcPts val="600"/>
              </a:spcAft>
            </a:pPr>
            <a:r>
              <a:rPr lang="en-US" dirty="0"/>
              <a:t>P</a:t>
            </a:r>
            <a:r>
              <a:rPr lang="en-US" u="none" strike="noStrike" baseline="0" dirty="0"/>
              <a:t>lace index and middle fingers on the thyroid cartilage. </a:t>
            </a:r>
          </a:p>
          <a:p>
            <a:pPr lvl="2">
              <a:spcBef>
                <a:spcPts val="600"/>
              </a:spcBef>
              <a:spcAft>
                <a:spcPts val="600"/>
              </a:spcAft>
            </a:pPr>
            <a:r>
              <a:rPr lang="en-US" sz="2000" u="none" strike="noStrike" baseline="0" dirty="0"/>
              <a:t>Also known as the Adam’s apple</a:t>
            </a:r>
          </a:p>
          <a:p>
            <a:pPr lvl="1">
              <a:spcBef>
                <a:spcPts val="600"/>
              </a:spcBef>
              <a:spcAft>
                <a:spcPts val="600"/>
              </a:spcAft>
            </a:pPr>
            <a:r>
              <a:rPr lang="en-US" dirty="0"/>
              <a:t>S</a:t>
            </a:r>
            <a:r>
              <a:rPr lang="en-US" u="none" strike="noStrike" baseline="0" dirty="0"/>
              <a:t>lide them laterally into the first groove. </a:t>
            </a:r>
          </a:p>
          <a:p>
            <a:pPr>
              <a:spcBef>
                <a:spcPts val="600"/>
              </a:spcBef>
              <a:spcAft>
                <a:spcPts val="600"/>
              </a:spcAft>
            </a:pPr>
            <a:r>
              <a:rPr lang="en-US" dirty="0"/>
              <a:t>T</a:t>
            </a:r>
            <a:r>
              <a:rPr lang="en-US" u="none" strike="noStrike" baseline="0" dirty="0"/>
              <a:t>he carotid pulse is usually the strongest arterial pulse.</a:t>
            </a:r>
          </a:p>
          <a:p>
            <a:pPr lvl="1">
              <a:spcBef>
                <a:spcPts val="600"/>
              </a:spcBef>
              <a:spcAft>
                <a:spcPts val="600"/>
              </a:spcAft>
            </a:pPr>
            <a:r>
              <a:rPr lang="en-US" dirty="0"/>
              <a:t>Due to the proximity of this site to the heart</a:t>
            </a:r>
          </a:p>
          <a:p>
            <a:pPr>
              <a:spcBef>
                <a:spcPts val="600"/>
              </a:spcBef>
              <a:spcAft>
                <a:spcPts val="600"/>
              </a:spcAft>
            </a:pPr>
            <a:r>
              <a:rPr lang="en-US" dirty="0"/>
              <a:t>F</a:t>
            </a:r>
            <a:r>
              <a:rPr lang="en-US" u="none" strike="noStrike" baseline="0" dirty="0"/>
              <a:t>requently used for an unresponsive patient</a:t>
            </a:r>
          </a:p>
        </p:txBody>
      </p:sp>
      <p:pic>
        <p:nvPicPr>
          <p:cNvPr id="6146" name="Picture 2" descr="Photo shows the patroller feeling the carotid pulse on the neck of the patient. "/>
          <p:cNvPicPr>
            <a:picLocks noChangeAspect="1" noChangeArrowheads="1"/>
          </p:cNvPicPr>
          <p:nvPr/>
        </p:nvPicPr>
        <p:blipFill>
          <a:blip r:embed="rId2" cstate="print"/>
          <a:srcRect/>
          <a:stretch>
            <a:fillRect/>
          </a:stretch>
        </p:blipFill>
        <p:spPr bwMode="auto">
          <a:xfrm>
            <a:off x="7482252" y="2385128"/>
            <a:ext cx="3595478" cy="2934949"/>
          </a:xfrm>
          <a:prstGeom prst="rect">
            <a:avLst/>
          </a:prstGeom>
          <a:noFill/>
          <a:ln w="9525">
            <a:noFill/>
            <a:miter lim="800000"/>
            <a:headEnd/>
            <a:tailEnd/>
          </a:ln>
        </p:spPr>
      </p:pic>
      <p:pic>
        <p:nvPicPr>
          <p:cNvPr id="5" name="Picture 4"/>
          <p:cNvPicPr>
            <a:picLocks noChangeAspect="1"/>
          </p:cNvPicPr>
          <p:nvPr/>
        </p:nvPicPr>
        <p:blipFill>
          <a:blip r:embed="rId3" cstate="print"/>
          <a:stretch>
            <a:fillRect/>
          </a:stretch>
        </p:blipFill>
        <p:spPr>
          <a:xfrm>
            <a:off x="10476718" y="304932"/>
            <a:ext cx="1359526" cy="1365622"/>
          </a:xfrm>
          <a:prstGeom prst="rect">
            <a:avLst/>
          </a:prstGeom>
        </p:spPr>
      </p:pic>
      <p:sp>
        <p:nvSpPr>
          <p:cNvPr id="6" name="Rectangle 5"/>
          <p:cNvSpPr/>
          <p:nvPr/>
        </p:nvSpPr>
        <p:spPr>
          <a:xfrm>
            <a:off x="10750328" y="591122"/>
            <a:ext cx="817853" cy="830997"/>
          </a:xfrm>
          <a:prstGeom prst="rect">
            <a:avLst/>
          </a:prstGeom>
        </p:spPr>
        <p:txBody>
          <a:bodyPr wrap="square">
            <a:spAutoFit/>
          </a:bodyPr>
          <a:lstStyle/>
          <a:p>
            <a:pPr algn="ctr"/>
            <a:r>
              <a:rPr lang="en-US" sz="2400" b="1" dirty="0">
                <a:latin typeface="Arial" pitchFamily="34" charset="0"/>
                <a:cs typeface="Arial" pitchFamily="34" charset="0"/>
              </a:rPr>
              <a:t>7-9</a:t>
            </a:r>
          </a:p>
          <a:p>
            <a:pPr algn="ctr"/>
            <a:r>
              <a:rPr lang="en-US" sz="2400" b="1" dirty="0">
                <a:latin typeface="Arial" pitchFamily="34" charset="0"/>
                <a:cs typeface="Arial" pitchFamily="34" charset="0"/>
              </a:rPr>
              <a:t>7-10</a:t>
            </a:r>
          </a:p>
        </p:txBody>
      </p:sp>
    </p:spTree>
    <p:extLst>
      <p:ext uri="{BB962C8B-B14F-4D97-AF65-F5344CB8AC3E}">
        <p14:creationId xmlns:p14="http://schemas.microsoft.com/office/powerpoint/2010/main" val="722924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9188279-DAB5-47E8-826B-57DFFC8E87AA}"/>
              </a:ext>
            </a:extLst>
          </p:cNvPr>
          <p:cNvSpPr>
            <a:spLocks noGrp="1"/>
          </p:cNvSpPr>
          <p:nvPr>
            <p:ph type="title"/>
          </p:nvPr>
        </p:nvSpPr>
        <p:spPr>
          <a:xfrm>
            <a:off x="0" y="121033"/>
            <a:ext cx="12192000" cy="1002089"/>
          </a:xfrm>
        </p:spPr>
        <p:txBody>
          <a:bodyPr anchor="ctr">
            <a:normAutofit/>
          </a:bodyPr>
          <a:lstStyle/>
          <a:p>
            <a:r>
              <a:rPr lang="en-US" kern="1600" dirty="0"/>
              <a:t>Secondary Patient Assessment: Brachial Pulse</a:t>
            </a:r>
            <a:endParaRPr lang="en-US" b="1" i="0" u="none" strike="noStrike" kern="1600" baseline="0" dirty="0"/>
          </a:p>
        </p:txBody>
      </p:sp>
      <p:sp>
        <p:nvSpPr>
          <p:cNvPr id="3" name="Text Placeholder 2">
            <a:extLst>
              <a:ext uri="{FF2B5EF4-FFF2-40B4-BE49-F238E27FC236}">
                <a16:creationId xmlns="" xmlns:a16="http://schemas.microsoft.com/office/drawing/2014/main" id="{A633CF61-047E-4FB2-B8B1-70B8E1D38847}"/>
              </a:ext>
            </a:extLst>
          </p:cNvPr>
          <p:cNvSpPr>
            <a:spLocks noGrp="1"/>
          </p:cNvSpPr>
          <p:nvPr>
            <p:ph sz="half" idx="1"/>
          </p:nvPr>
        </p:nvSpPr>
        <p:spPr>
          <a:xfrm>
            <a:off x="898442" y="1774441"/>
            <a:ext cx="4855464" cy="4167305"/>
          </a:xfrm>
        </p:spPr>
        <p:txBody>
          <a:bodyPr>
            <a:normAutofit/>
          </a:bodyPr>
          <a:lstStyle/>
          <a:p>
            <a:pPr marR="0" lvl="0" rtl="0">
              <a:spcBef>
                <a:spcPts val="600"/>
              </a:spcBef>
              <a:spcAft>
                <a:spcPts val="600"/>
              </a:spcAft>
              <a:buNone/>
            </a:pPr>
            <a:r>
              <a:rPr lang="en-US" b="1" u="none" strike="noStrike" baseline="0" dirty="0"/>
              <a:t>Brachial pulse</a:t>
            </a:r>
            <a:r>
              <a:rPr lang="en-US" u="none" strike="noStrike" baseline="0" dirty="0"/>
              <a:t> </a:t>
            </a:r>
          </a:p>
          <a:p>
            <a:pPr>
              <a:spcBef>
                <a:spcPts val="600"/>
              </a:spcBef>
              <a:spcAft>
                <a:spcPts val="600"/>
              </a:spcAft>
            </a:pPr>
            <a:r>
              <a:rPr lang="en-US" sz="2000" dirty="0"/>
              <a:t>L</a:t>
            </a:r>
            <a:r>
              <a:rPr lang="en-US" sz="2000" u="none" strike="noStrike" baseline="0" dirty="0"/>
              <a:t>ocate the brachial pulse:</a:t>
            </a:r>
          </a:p>
          <a:p>
            <a:pPr lvl="1">
              <a:spcBef>
                <a:spcPts val="600"/>
              </a:spcBef>
              <a:spcAft>
                <a:spcPts val="600"/>
              </a:spcAft>
            </a:pPr>
            <a:r>
              <a:rPr lang="en-US" dirty="0"/>
              <a:t>P</a:t>
            </a:r>
            <a:r>
              <a:rPr lang="en-US" u="none" strike="noStrike" baseline="0" dirty="0"/>
              <a:t>lace your hand at the bony prominence at the ulnar side (medial side) of the elbow.</a:t>
            </a:r>
            <a:r>
              <a:rPr lang="en-US" u="none" strike="noStrike" dirty="0"/>
              <a:t> </a:t>
            </a:r>
          </a:p>
          <a:p>
            <a:pPr lvl="1">
              <a:spcBef>
                <a:spcPts val="600"/>
              </a:spcBef>
              <a:spcAft>
                <a:spcPts val="600"/>
              </a:spcAft>
            </a:pPr>
            <a:r>
              <a:rPr lang="en-US" dirty="0"/>
              <a:t>S</a:t>
            </a:r>
            <a:r>
              <a:rPr lang="en-US" u="none" strike="noStrike" baseline="0" dirty="0"/>
              <a:t>lide your fingers into the groove at the base of the biceps muscle in the medial aspect of the elbow. </a:t>
            </a:r>
          </a:p>
          <a:p>
            <a:pPr>
              <a:spcBef>
                <a:spcPts val="600"/>
              </a:spcBef>
              <a:spcAft>
                <a:spcPts val="600"/>
              </a:spcAft>
            </a:pPr>
            <a:r>
              <a:rPr lang="en-US" dirty="0"/>
              <a:t>U</a:t>
            </a:r>
            <a:r>
              <a:rPr lang="en-US" u="none" strike="noStrike" baseline="0" dirty="0"/>
              <a:t>sed when assessing a child</a:t>
            </a:r>
          </a:p>
        </p:txBody>
      </p:sp>
      <p:pic>
        <p:nvPicPr>
          <p:cNvPr id="7170" name="Picture 2" descr="Photo shows the patroller feeling the brachial pulse on the inside of the upper arm of the patient."/>
          <p:cNvPicPr>
            <a:picLocks noChangeAspect="1" noChangeArrowheads="1"/>
          </p:cNvPicPr>
          <p:nvPr/>
        </p:nvPicPr>
        <p:blipFill>
          <a:blip r:embed="rId2" cstate="print"/>
          <a:srcRect/>
          <a:stretch>
            <a:fillRect/>
          </a:stretch>
        </p:blipFill>
        <p:spPr bwMode="auto">
          <a:xfrm>
            <a:off x="6729048" y="1992912"/>
            <a:ext cx="3584184" cy="3074102"/>
          </a:xfrm>
          <a:prstGeom prst="rect">
            <a:avLst/>
          </a:prstGeom>
          <a:noFill/>
          <a:ln w="9525">
            <a:noFill/>
            <a:miter lim="800000"/>
            <a:headEnd/>
            <a:tailEnd/>
          </a:ln>
        </p:spPr>
      </p:pic>
      <p:pic>
        <p:nvPicPr>
          <p:cNvPr id="5" name="Picture 4"/>
          <p:cNvPicPr>
            <a:picLocks noChangeAspect="1"/>
          </p:cNvPicPr>
          <p:nvPr/>
        </p:nvPicPr>
        <p:blipFill>
          <a:blip r:embed="rId3" cstate="print"/>
          <a:stretch>
            <a:fillRect/>
          </a:stretch>
        </p:blipFill>
        <p:spPr>
          <a:xfrm>
            <a:off x="10476718" y="304932"/>
            <a:ext cx="1359526" cy="1365622"/>
          </a:xfrm>
          <a:prstGeom prst="rect">
            <a:avLst/>
          </a:prstGeom>
        </p:spPr>
      </p:pic>
      <p:sp>
        <p:nvSpPr>
          <p:cNvPr id="6" name="Rectangle 5"/>
          <p:cNvSpPr/>
          <p:nvPr/>
        </p:nvSpPr>
        <p:spPr>
          <a:xfrm>
            <a:off x="10750328" y="591122"/>
            <a:ext cx="817853" cy="830997"/>
          </a:xfrm>
          <a:prstGeom prst="rect">
            <a:avLst/>
          </a:prstGeom>
        </p:spPr>
        <p:txBody>
          <a:bodyPr wrap="square">
            <a:spAutoFit/>
          </a:bodyPr>
          <a:lstStyle/>
          <a:p>
            <a:pPr algn="ctr"/>
            <a:r>
              <a:rPr lang="en-US" sz="2400" b="1" dirty="0">
                <a:latin typeface="Arial" pitchFamily="34" charset="0"/>
                <a:cs typeface="Arial" pitchFamily="34" charset="0"/>
              </a:rPr>
              <a:t>7-9</a:t>
            </a:r>
          </a:p>
          <a:p>
            <a:pPr algn="ctr"/>
            <a:r>
              <a:rPr lang="en-US" sz="2400" b="1" dirty="0">
                <a:latin typeface="Arial" pitchFamily="34" charset="0"/>
                <a:cs typeface="Arial" pitchFamily="34" charset="0"/>
              </a:rPr>
              <a:t>7-10</a:t>
            </a:r>
          </a:p>
        </p:txBody>
      </p:sp>
    </p:spTree>
    <p:extLst>
      <p:ext uri="{BB962C8B-B14F-4D97-AF65-F5344CB8AC3E}">
        <p14:creationId xmlns:p14="http://schemas.microsoft.com/office/powerpoint/2010/main" val="897890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3629FF4-81A5-4023-B802-4D95E4540C4B}"/>
              </a:ext>
            </a:extLst>
          </p:cNvPr>
          <p:cNvSpPr>
            <a:spLocks noGrp="1"/>
          </p:cNvSpPr>
          <p:nvPr>
            <p:ph type="title"/>
          </p:nvPr>
        </p:nvSpPr>
        <p:spPr>
          <a:xfrm>
            <a:off x="0" y="121033"/>
            <a:ext cx="12192000" cy="1002089"/>
          </a:xfrm>
        </p:spPr>
        <p:txBody>
          <a:bodyPr anchor="ctr">
            <a:normAutofit/>
          </a:bodyPr>
          <a:lstStyle/>
          <a:p>
            <a:r>
              <a:rPr lang="en-US" kern="1600" dirty="0"/>
              <a:t>Secondary Patient Assessment: Femoral Pulse</a:t>
            </a:r>
            <a:endParaRPr lang="en-US" b="1" i="0" u="none" strike="noStrike" kern="1600" baseline="0" dirty="0"/>
          </a:p>
        </p:txBody>
      </p:sp>
      <p:sp>
        <p:nvSpPr>
          <p:cNvPr id="3" name="Text Placeholder 2">
            <a:extLst>
              <a:ext uri="{FF2B5EF4-FFF2-40B4-BE49-F238E27FC236}">
                <a16:creationId xmlns="" xmlns:a16="http://schemas.microsoft.com/office/drawing/2014/main" id="{3571552C-C73E-46EF-9BF1-6DC98B818832}"/>
              </a:ext>
            </a:extLst>
          </p:cNvPr>
          <p:cNvSpPr>
            <a:spLocks noGrp="1"/>
          </p:cNvSpPr>
          <p:nvPr>
            <p:ph sz="half" idx="1"/>
          </p:nvPr>
        </p:nvSpPr>
        <p:spPr>
          <a:xfrm>
            <a:off x="914400" y="1850796"/>
            <a:ext cx="4855464" cy="4055329"/>
          </a:xfrm>
        </p:spPr>
        <p:txBody>
          <a:bodyPr>
            <a:normAutofit/>
          </a:bodyPr>
          <a:lstStyle/>
          <a:p>
            <a:pPr marR="0" lvl="0" rtl="0">
              <a:buNone/>
            </a:pPr>
            <a:r>
              <a:rPr lang="en-US" b="1" u="none" strike="noStrike" baseline="0" dirty="0"/>
              <a:t>Femoral pulse</a:t>
            </a:r>
          </a:p>
          <a:p>
            <a:pPr marL="228600" lvl="1">
              <a:spcBef>
                <a:spcPts val="600"/>
              </a:spcBef>
              <a:spcAft>
                <a:spcPts val="600"/>
              </a:spcAft>
            </a:pPr>
            <a:r>
              <a:rPr lang="en-US" sz="2200" dirty="0"/>
              <a:t>Detect along the crease between the leg and the lower abdomen</a:t>
            </a:r>
          </a:p>
          <a:p>
            <a:pPr>
              <a:spcBef>
                <a:spcPts val="600"/>
              </a:spcBef>
              <a:spcAft>
                <a:spcPts val="600"/>
              </a:spcAft>
            </a:pPr>
            <a:r>
              <a:rPr lang="en-US" dirty="0"/>
              <a:t>L</a:t>
            </a:r>
            <a:r>
              <a:rPr lang="en-US" u="none" strike="noStrike" baseline="0" dirty="0"/>
              <a:t>ocate the femoral pulse:</a:t>
            </a:r>
          </a:p>
          <a:p>
            <a:pPr lvl="1">
              <a:spcBef>
                <a:spcPts val="600"/>
              </a:spcBef>
              <a:spcAft>
                <a:spcPts val="600"/>
              </a:spcAft>
            </a:pPr>
            <a:r>
              <a:rPr lang="en-US" dirty="0"/>
              <a:t>D</a:t>
            </a:r>
            <a:r>
              <a:rPr lang="en-US" u="none" strike="noStrike" baseline="0" dirty="0"/>
              <a:t>raw an imaginary line on patient from the middle of the groin to the hip bone, or iliac crest.</a:t>
            </a:r>
          </a:p>
          <a:p>
            <a:pPr lvl="1">
              <a:spcBef>
                <a:spcPts val="600"/>
              </a:spcBef>
              <a:spcAft>
                <a:spcPts val="600"/>
              </a:spcAft>
            </a:pPr>
            <a:r>
              <a:rPr lang="en-US" dirty="0"/>
              <a:t>S</a:t>
            </a:r>
            <a:r>
              <a:rPr lang="en-US" u="none" strike="noStrike" baseline="0" dirty="0"/>
              <a:t>lide your fingers along this line about one-third of the way from the groin endpoint.</a:t>
            </a:r>
          </a:p>
        </p:txBody>
      </p:sp>
      <p:pic>
        <p:nvPicPr>
          <p:cNvPr id="8194" name="Picture 2" descr="Photo shows the patroller feeling the femoral pulse in the groin area of the patient. "/>
          <p:cNvPicPr>
            <a:picLocks noChangeAspect="1" noChangeArrowheads="1"/>
          </p:cNvPicPr>
          <p:nvPr/>
        </p:nvPicPr>
        <p:blipFill>
          <a:blip r:embed="rId2" cstate="print"/>
          <a:srcRect/>
          <a:stretch>
            <a:fillRect/>
          </a:stretch>
        </p:blipFill>
        <p:spPr bwMode="auto">
          <a:xfrm>
            <a:off x="7058832" y="2179662"/>
            <a:ext cx="3299371" cy="2927906"/>
          </a:xfrm>
          <a:prstGeom prst="rect">
            <a:avLst/>
          </a:prstGeom>
          <a:noFill/>
          <a:ln w="9525">
            <a:noFill/>
            <a:miter lim="800000"/>
            <a:headEnd/>
            <a:tailEnd/>
          </a:ln>
        </p:spPr>
      </p:pic>
      <p:pic>
        <p:nvPicPr>
          <p:cNvPr id="5" name="Picture 4"/>
          <p:cNvPicPr>
            <a:picLocks noChangeAspect="1"/>
          </p:cNvPicPr>
          <p:nvPr/>
        </p:nvPicPr>
        <p:blipFill>
          <a:blip r:embed="rId3" cstate="print"/>
          <a:stretch>
            <a:fillRect/>
          </a:stretch>
        </p:blipFill>
        <p:spPr>
          <a:xfrm>
            <a:off x="10476718" y="304932"/>
            <a:ext cx="1359526" cy="1365622"/>
          </a:xfrm>
          <a:prstGeom prst="rect">
            <a:avLst/>
          </a:prstGeom>
        </p:spPr>
      </p:pic>
      <p:sp>
        <p:nvSpPr>
          <p:cNvPr id="6" name="Rectangle 5"/>
          <p:cNvSpPr/>
          <p:nvPr/>
        </p:nvSpPr>
        <p:spPr>
          <a:xfrm>
            <a:off x="10750328" y="591122"/>
            <a:ext cx="817853" cy="830997"/>
          </a:xfrm>
          <a:prstGeom prst="rect">
            <a:avLst/>
          </a:prstGeom>
        </p:spPr>
        <p:txBody>
          <a:bodyPr wrap="square">
            <a:spAutoFit/>
          </a:bodyPr>
          <a:lstStyle/>
          <a:p>
            <a:pPr algn="ctr"/>
            <a:r>
              <a:rPr lang="en-US" sz="2400" b="1" dirty="0">
                <a:latin typeface="Arial" pitchFamily="34" charset="0"/>
                <a:cs typeface="Arial" pitchFamily="34" charset="0"/>
              </a:rPr>
              <a:t>7-9</a:t>
            </a:r>
          </a:p>
          <a:p>
            <a:pPr algn="ctr"/>
            <a:r>
              <a:rPr lang="en-US" sz="2400" b="1" dirty="0">
                <a:latin typeface="Arial" pitchFamily="34" charset="0"/>
                <a:cs typeface="Arial" pitchFamily="34" charset="0"/>
              </a:rPr>
              <a:t>7-10</a:t>
            </a:r>
          </a:p>
        </p:txBody>
      </p:sp>
    </p:spTree>
    <p:extLst>
      <p:ext uri="{BB962C8B-B14F-4D97-AF65-F5344CB8AC3E}">
        <p14:creationId xmlns:p14="http://schemas.microsoft.com/office/powerpoint/2010/main" val="2550946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kern="1600" dirty="0"/>
              <a:t>Secondary Patient Assessment: Dorsalis Pedis</a:t>
            </a:r>
            <a:endParaRPr lang="en-US" dirty="0"/>
          </a:p>
        </p:txBody>
      </p:sp>
      <p:sp>
        <p:nvSpPr>
          <p:cNvPr id="3" name="Content Placeholder 2"/>
          <p:cNvSpPr>
            <a:spLocks noGrp="1"/>
          </p:cNvSpPr>
          <p:nvPr>
            <p:ph sz="half" idx="1"/>
          </p:nvPr>
        </p:nvSpPr>
        <p:spPr>
          <a:xfrm>
            <a:off x="854439" y="2222090"/>
            <a:ext cx="4855464" cy="3069438"/>
          </a:xfrm>
        </p:spPr>
        <p:txBody>
          <a:bodyPr/>
          <a:lstStyle/>
          <a:p>
            <a:pPr lvl="0">
              <a:buNone/>
            </a:pPr>
            <a:r>
              <a:rPr lang="en-US" b="1" dirty="0"/>
              <a:t>Dorsalis pedis pulse</a:t>
            </a:r>
          </a:p>
          <a:p>
            <a:pPr marL="114300" indent="-342900">
              <a:spcBef>
                <a:spcPts val="600"/>
              </a:spcBef>
              <a:spcAft>
                <a:spcPts val="600"/>
              </a:spcAft>
            </a:pPr>
            <a:r>
              <a:rPr lang="en-US" dirty="0"/>
              <a:t>Located in the middle of the top of the foot between the ankle and the toes</a:t>
            </a:r>
          </a:p>
          <a:p>
            <a:pPr marL="0" lvl="0">
              <a:spcBef>
                <a:spcPts val="600"/>
              </a:spcBef>
              <a:spcAft>
                <a:spcPts val="600"/>
              </a:spcAft>
              <a:buNone/>
            </a:pPr>
            <a:endParaRPr lang="en-US" sz="2000" dirty="0"/>
          </a:p>
        </p:txBody>
      </p:sp>
      <p:pic>
        <p:nvPicPr>
          <p:cNvPr id="9218" name="Picture 2" descr="Photo shows the patroller feeling the dorsalis pedis pulse on the top of the foot of the patient. "/>
          <p:cNvPicPr>
            <a:picLocks noChangeAspect="1" noChangeArrowheads="1"/>
          </p:cNvPicPr>
          <p:nvPr/>
        </p:nvPicPr>
        <p:blipFill>
          <a:blip r:embed="rId2" cstate="print"/>
          <a:srcRect/>
          <a:stretch>
            <a:fillRect/>
          </a:stretch>
        </p:blipFill>
        <p:spPr bwMode="auto">
          <a:xfrm>
            <a:off x="6664325" y="2074889"/>
            <a:ext cx="3334114" cy="3224868"/>
          </a:xfrm>
          <a:prstGeom prst="rect">
            <a:avLst/>
          </a:prstGeom>
          <a:noFill/>
          <a:ln w="9525">
            <a:noFill/>
            <a:miter lim="800000"/>
            <a:headEnd/>
            <a:tailEnd/>
          </a:ln>
        </p:spPr>
      </p:pic>
      <p:pic>
        <p:nvPicPr>
          <p:cNvPr id="5" name="Picture 4"/>
          <p:cNvPicPr>
            <a:picLocks noChangeAspect="1"/>
          </p:cNvPicPr>
          <p:nvPr/>
        </p:nvPicPr>
        <p:blipFill>
          <a:blip r:embed="rId3" cstate="print"/>
          <a:stretch>
            <a:fillRect/>
          </a:stretch>
        </p:blipFill>
        <p:spPr>
          <a:xfrm>
            <a:off x="10476718" y="304932"/>
            <a:ext cx="1359526" cy="1365622"/>
          </a:xfrm>
          <a:prstGeom prst="rect">
            <a:avLst/>
          </a:prstGeom>
        </p:spPr>
      </p:pic>
      <p:sp>
        <p:nvSpPr>
          <p:cNvPr id="6" name="Rectangle 5"/>
          <p:cNvSpPr/>
          <p:nvPr/>
        </p:nvSpPr>
        <p:spPr>
          <a:xfrm>
            <a:off x="10750328" y="591122"/>
            <a:ext cx="817853" cy="830997"/>
          </a:xfrm>
          <a:prstGeom prst="rect">
            <a:avLst/>
          </a:prstGeom>
        </p:spPr>
        <p:txBody>
          <a:bodyPr wrap="square">
            <a:spAutoFit/>
          </a:bodyPr>
          <a:lstStyle/>
          <a:p>
            <a:pPr algn="ctr"/>
            <a:r>
              <a:rPr lang="en-US" sz="2400" b="1" dirty="0">
                <a:latin typeface="Arial" pitchFamily="34" charset="0"/>
                <a:cs typeface="Arial" pitchFamily="34" charset="0"/>
              </a:rPr>
              <a:t>7-9</a:t>
            </a:r>
          </a:p>
          <a:p>
            <a:pPr algn="ctr"/>
            <a:r>
              <a:rPr lang="en-US" sz="2400" b="1" dirty="0">
                <a:latin typeface="Arial" pitchFamily="34" charset="0"/>
                <a:cs typeface="Arial" pitchFamily="34" charset="0"/>
              </a:rPr>
              <a:t>7-10</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D7C79C0-B71E-42E0-B628-39B4384AC802}"/>
              </a:ext>
            </a:extLst>
          </p:cNvPr>
          <p:cNvSpPr>
            <a:spLocks noGrp="1"/>
          </p:cNvSpPr>
          <p:nvPr>
            <p:ph type="title"/>
          </p:nvPr>
        </p:nvSpPr>
        <p:spPr/>
        <p:txBody>
          <a:bodyPr/>
          <a:lstStyle/>
          <a:p>
            <a:r>
              <a:rPr lang="en-US" kern="1600" dirty="0"/>
              <a:t>Secondary Patient Assessment: Breathing</a:t>
            </a:r>
            <a:endParaRPr lang="en-US" b="1" i="0" u="none" strike="noStrike" kern="1600" baseline="0" dirty="0">
              <a:latin typeface="Times New Roman" panose="02020603050405020304" pitchFamily="18" charset="0"/>
            </a:endParaRPr>
          </a:p>
        </p:txBody>
      </p:sp>
      <p:sp>
        <p:nvSpPr>
          <p:cNvPr id="3" name="Text Placeholder 2">
            <a:extLst>
              <a:ext uri="{FF2B5EF4-FFF2-40B4-BE49-F238E27FC236}">
                <a16:creationId xmlns="" xmlns:a16="http://schemas.microsoft.com/office/drawing/2014/main" id="{12A9E947-8C23-4DA6-9177-7530027195E0}"/>
              </a:ext>
            </a:extLst>
          </p:cNvPr>
          <p:cNvSpPr>
            <a:spLocks noGrp="1"/>
          </p:cNvSpPr>
          <p:nvPr>
            <p:ph type="body" idx="1"/>
          </p:nvPr>
        </p:nvSpPr>
        <p:spPr>
          <a:xfrm>
            <a:off x="906530" y="1724019"/>
            <a:ext cx="10435590" cy="3986213"/>
          </a:xfrm>
        </p:spPr>
        <p:txBody>
          <a:bodyPr>
            <a:normAutofit lnSpcReduction="10000"/>
          </a:bodyPr>
          <a:lstStyle/>
          <a:p>
            <a:pPr marR="0" lvl="0" rtl="0">
              <a:buNone/>
            </a:pPr>
            <a:r>
              <a:rPr lang="en-US" sz="2400" b="1" u="none" strike="noStrike" baseline="0" dirty="0"/>
              <a:t>Breathing</a:t>
            </a:r>
          </a:p>
          <a:p>
            <a:pPr>
              <a:spcBef>
                <a:spcPts val="600"/>
              </a:spcBef>
              <a:spcAft>
                <a:spcPts val="600"/>
              </a:spcAft>
            </a:pPr>
            <a:r>
              <a:rPr lang="en-US" u="none" strike="noStrike" baseline="0" dirty="0"/>
              <a:t>Assessment of </a:t>
            </a:r>
            <a:r>
              <a:rPr lang="en-US" u="dbl" strike="noStrike" dirty="0">
                <a:solidFill>
                  <a:srgbClr val="FF0000"/>
                </a:solidFill>
              </a:rPr>
              <a:t>breath sounds </a:t>
            </a:r>
            <a:r>
              <a:rPr lang="en-US" u="none" strike="noStrike" baseline="0" dirty="0"/>
              <a:t>consists of evaluating:</a:t>
            </a:r>
          </a:p>
          <a:p>
            <a:pPr lvl="1">
              <a:spcBef>
                <a:spcPts val="600"/>
              </a:spcBef>
              <a:spcAft>
                <a:spcPts val="600"/>
              </a:spcAft>
            </a:pPr>
            <a:r>
              <a:rPr lang="en-US" u="none" strike="noStrike" baseline="0" dirty="0"/>
              <a:t>The rate</a:t>
            </a:r>
          </a:p>
          <a:p>
            <a:pPr lvl="1">
              <a:spcBef>
                <a:spcPts val="600"/>
              </a:spcBef>
              <a:spcAft>
                <a:spcPts val="600"/>
              </a:spcAft>
            </a:pPr>
            <a:r>
              <a:rPr lang="en-US" u="none" strike="noStrike" baseline="0" dirty="0"/>
              <a:t>The quality of breaths</a:t>
            </a:r>
          </a:p>
          <a:p>
            <a:pPr>
              <a:spcBef>
                <a:spcPts val="600"/>
              </a:spcBef>
              <a:spcAft>
                <a:spcPts val="600"/>
              </a:spcAft>
            </a:pPr>
            <a:r>
              <a:rPr lang="en-US" u="none" strike="noStrike" baseline="0" dirty="0"/>
              <a:t>Rate:</a:t>
            </a:r>
          </a:p>
          <a:p>
            <a:pPr lvl="1">
              <a:spcBef>
                <a:spcPts val="600"/>
              </a:spcBef>
              <a:spcAft>
                <a:spcPts val="600"/>
              </a:spcAft>
            </a:pPr>
            <a:r>
              <a:rPr lang="en-US" dirty="0"/>
              <a:t>A</a:t>
            </a:r>
            <a:r>
              <a:rPr lang="en-US" u="none" strike="noStrike" baseline="0" dirty="0"/>
              <a:t>n objective measure of the number of times patient takes a breath in a minute </a:t>
            </a:r>
          </a:p>
          <a:p>
            <a:pPr lvl="1">
              <a:spcBef>
                <a:spcPts val="600"/>
              </a:spcBef>
              <a:spcAft>
                <a:spcPts val="600"/>
              </a:spcAft>
            </a:pPr>
            <a:r>
              <a:rPr lang="en-US" u="none" strike="noStrike" baseline="0" dirty="0"/>
              <a:t>One breath consists of one inhalation and one exhalation. </a:t>
            </a:r>
          </a:p>
          <a:p>
            <a:pPr lvl="1">
              <a:spcBef>
                <a:spcPts val="600"/>
              </a:spcBef>
              <a:spcAft>
                <a:spcPts val="600"/>
              </a:spcAft>
            </a:pPr>
            <a:r>
              <a:rPr lang="en-US" dirty="0"/>
              <a:t>N</a:t>
            </a:r>
            <a:r>
              <a:rPr lang="en-US" u="none" strike="noStrike" baseline="0" dirty="0"/>
              <a:t>ormal respiratory rate of an adult is 12 to 20 breaths per minute. </a:t>
            </a:r>
          </a:p>
          <a:p>
            <a:pPr lvl="1">
              <a:spcBef>
                <a:spcPts val="600"/>
              </a:spcBef>
              <a:spcAft>
                <a:spcPts val="600"/>
              </a:spcAft>
            </a:pPr>
            <a:r>
              <a:rPr lang="en-US" u="none" strike="noStrike" baseline="0" dirty="0"/>
              <a:t>Abnormal: less than 12 or greater than 20 breaths per minute</a:t>
            </a:r>
          </a:p>
        </p:txBody>
      </p:sp>
      <p:pic>
        <p:nvPicPr>
          <p:cNvPr id="4" name="Picture 3"/>
          <p:cNvPicPr>
            <a:picLocks noChangeAspect="1"/>
          </p:cNvPicPr>
          <p:nvPr/>
        </p:nvPicPr>
        <p:blipFill>
          <a:blip r:embed="rId2" cstate="print"/>
          <a:stretch>
            <a:fillRect/>
          </a:stretch>
        </p:blipFill>
        <p:spPr>
          <a:xfrm>
            <a:off x="10476718" y="304932"/>
            <a:ext cx="1359526" cy="1365622"/>
          </a:xfrm>
          <a:prstGeom prst="rect">
            <a:avLst/>
          </a:prstGeom>
        </p:spPr>
      </p:pic>
      <p:sp>
        <p:nvSpPr>
          <p:cNvPr id="7" name="Rectangle 6"/>
          <p:cNvSpPr/>
          <p:nvPr/>
        </p:nvSpPr>
        <p:spPr>
          <a:xfrm>
            <a:off x="10750328" y="756014"/>
            <a:ext cx="817853" cy="461665"/>
          </a:xfrm>
          <a:prstGeom prst="rect">
            <a:avLst/>
          </a:prstGeom>
        </p:spPr>
        <p:txBody>
          <a:bodyPr wrap="square">
            <a:spAutoFit/>
          </a:bodyPr>
          <a:lstStyle/>
          <a:p>
            <a:pPr algn="ctr"/>
            <a:r>
              <a:rPr lang="en-US" sz="2400" b="1" dirty="0">
                <a:latin typeface="Arial" pitchFamily="34" charset="0"/>
                <a:cs typeface="Arial" pitchFamily="34" charset="0"/>
              </a:rPr>
              <a:t>7-10</a:t>
            </a:r>
          </a:p>
        </p:txBody>
      </p:sp>
    </p:spTree>
    <p:extLst>
      <p:ext uri="{BB962C8B-B14F-4D97-AF65-F5344CB8AC3E}">
        <p14:creationId xmlns:p14="http://schemas.microsoft.com/office/powerpoint/2010/main" val="3583518661"/>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D8D45DA-38B2-4A23-AD21-5355ADFE43E3}"/>
              </a:ext>
            </a:extLst>
          </p:cNvPr>
          <p:cNvSpPr>
            <a:spLocks noGrp="1"/>
          </p:cNvSpPr>
          <p:nvPr>
            <p:ph type="title"/>
          </p:nvPr>
        </p:nvSpPr>
        <p:spPr/>
        <p:txBody>
          <a:bodyPr/>
          <a:lstStyle/>
          <a:p>
            <a:r>
              <a:rPr lang="en-US" kern="1600" dirty="0"/>
              <a:t>Secondary Patient Assessment: Breathing</a:t>
            </a:r>
            <a:endParaRPr lang="en-US" b="1" i="0" u="none" strike="noStrike" kern="1600" baseline="0" dirty="0">
              <a:latin typeface="Times New Roman" panose="02020603050405020304" pitchFamily="18" charset="0"/>
            </a:endParaRPr>
          </a:p>
        </p:txBody>
      </p:sp>
      <p:sp>
        <p:nvSpPr>
          <p:cNvPr id="3" name="Text Placeholder 2">
            <a:extLst>
              <a:ext uri="{FF2B5EF4-FFF2-40B4-BE49-F238E27FC236}">
                <a16:creationId xmlns="" xmlns:a16="http://schemas.microsoft.com/office/drawing/2014/main" id="{F1ABF6FC-2237-464A-9846-058CE7415662}"/>
              </a:ext>
            </a:extLst>
          </p:cNvPr>
          <p:cNvSpPr>
            <a:spLocks noGrp="1"/>
          </p:cNvSpPr>
          <p:nvPr>
            <p:ph type="body" idx="1"/>
          </p:nvPr>
        </p:nvSpPr>
        <p:spPr>
          <a:xfrm>
            <a:off x="944923" y="2121636"/>
            <a:ext cx="10302154" cy="3714284"/>
          </a:xfrm>
        </p:spPr>
        <p:txBody>
          <a:bodyPr>
            <a:noAutofit/>
          </a:bodyPr>
          <a:lstStyle/>
          <a:p>
            <a:pPr marR="0" lvl="0" rtl="0"/>
            <a:r>
              <a:rPr lang="en-US" u="none" strike="noStrike" baseline="0" dirty="0"/>
              <a:t>To count the number of breaths in 1 minute:</a:t>
            </a:r>
          </a:p>
          <a:p>
            <a:pPr lvl="1"/>
            <a:r>
              <a:rPr lang="en-US" dirty="0"/>
              <a:t>W</a:t>
            </a:r>
            <a:r>
              <a:rPr lang="en-US" u="none" strike="noStrike" baseline="0" dirty="0"/>
              <a:t>atch patient breathe for 30 seconds.</a:t>
            </a:r>
          </a:p>
          <a:p>
            <a:pPr lvl="2"/>
            <a:r>
              <a:rPr lang="en-US" sz="2000" dirty="0"/>
              <a:t>C</a:t>
            </a:r>
            <a:r>
              <a:rPr lang="en-US" sz="2000" u="none" strike="noStrike" baseline="0" dirty="0"/>
              <a:t>ount each time patient inhales.</a:t>
            </a:r>
          </a:p>
          <a:p>
            <a:pPr lvl="1"/>
            <a:r>
              <a:rPr lang="en-US" u="none" strike="noStrike" baseline="0" dirty="0"/>
              <a:t>Multiplying this number</a:t>
            </a:r>
            <a:r>
              <a:rPr lang="en-US" u="none" strike="noStrike" dirty="0"/>
              <a:t> </a:t>
            </a:r>
            <a:r>
              <a:rPr lang="en-US" u="none" strike="noStrike" baseline="0" dirty="0"/>
              <a:t>by 2 provides the respiratory rate.</a:t>
            </a:r>
          </a:p>
          <a:p>
            <a:r>
              <a:rPr lang="en-US" dirty="0"/>
              <a:t>C</a:t>
            </a:r>
            <a:r>
              <a:rPr lang="en-US" u="none" strike="noStrike" baseline="0" dirty="0"/>
              <a:t>ount by watching or palpating the rise and fall of patient’s chest.</a:t>
            </a:r>
          </a:p>
          <a:p>
            <a:pPr lvl="1"/>
            <a:r>
              <a:rPr lang="en-US" dirty="0"/>
              <a:t>Or by u</a:t>
            </a:r>
            <a:r>
              <a:rPr lang="en-US" u="none" strike="noStrike" baseline="0" dirty="0"/>
              <a:t>sing your stethoscope</a:t>
            </a:r>
          </a:p>
          <a:p>
            <a:pPr marR="0" lvl="0" rtl="0"/>
            <a:r>
              <a:rPr lang="en-US" u="none" strike="noStrike" baseline="0" dirty="0"/>
              <a:t>Assess the quality of breaths:</a:t>
            </a:r>
            <a:r>
              <a:rPr lang="en-US" u="none" strike="noStrike" dirty="0"/>
              <a:t> </a:t>
            </a:r>
            <a:r>
              <a:rPr lang="en-US" u="none" strike="noStrike" baseline="0" dirty="0"/>
              <a:t>normal, deep, or shallow.</a:t>
            </a:r>
          </a:p>
        </p:txBody>
      </p:sp>
      <p:pic>
        <p:nvPicPr>
          <p:cNvPr id="4" name="Picture 3"/>
          <p:cNvPicPr>
            <a:picLocks noChangeAspect="1"/>
          </p:cNvPicPr>
          <p:nvPr/>
        </p:nvPicPr>
        <p:blipFill>
          <a:blip r:embed="rId2" cstate="print"/>
          <a:stretch>
            <a:fillRect/>
          </a:stretch>
        </p:blipFill>
        <p:spPr>
          <a:xfrm>
            <a:off x="10476718" y="304932"/>
            <a:ext cx="1359526" cy="1365622"/>
          </a:xfrm>
          <a:prstGeom prst="rect">
            <a:avLst/>
          </a:prstGeom>
        </p:spPr>
      </p:pic>
      <p:sp>
        <p:nvSpPr>
          <p:cNvPr id="5" name="Rectangle 4"/>
          <p:cNvSpPr/>
          <p:nvPr/>
        </p:nvSpPr>
        <p:spPr>
          <a:xfrm>
            <a:off x="10750328" y="756014"/>
            <a:ext cx="817853" cy="461665"/>
          </a:xfrm>
          <a:prstGeom prst="rect">
            <a:avLst/>
          </a:prstGeom>
        </p:spPr>
        <p:txBody>
          <a:bodyPr wrap="square">
            <a:spAutoFit/>
          </a:bodyPr>
          <a:lstStyle/>
          <a:p>
            <a:pPr algn="ctr"/>
            <a:r>
              <a:rPr lang="en-US" sz="2400" b="1" dirty="0">
                <a:latin typeface="Arial" pitchFamily="34" charset="0"/>
                <a:cs typeface="Arial" pitchFamily="34" charset="0"/>
              </a:rPr>
              <a:t>7-10</a:t>
            </a:r>
          </a:p>
        </p:txBody>
      </p:sp>
    </p:spTree>
    <p:extLst>
      <p:ext uri="{BB962C8B-B14F-4D97-AF65-F5344CB8AC3E}">
        <p14:creationId xmlns:p14="http://schemas.microsoft.com/office/powerpoint/2010/main" val="500376998"/>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E56671C-ECB9-4BD4-ACE2-FBF03A2EA670}"/>
              </a:ext>
            </a:extLst>
          </p:cNvPr>
          <p:cNvSpPr>
            <a:spLocks noGrp="1"/>
          </p:cNvSpPr>
          <p:nvPr>
            <p:ph type="title"/>
          </p:nvPr>
        </p:nvSpPr>
        <p:spPr/>
        <p:txBody>
          <a:bodyPr/>
          <a:lstStyle/>
          <a:p>
            <a:r>
              <a:rPr lang="en-US" kern="1600" dirty="0"/>
              <a:t>Secondary Patient Assessment: Breathing</a:t>
            </a:r>
            <a:endParaRPr lang="en-US" b="1" i="0" u="none" strike="noStrike" kern="1600" baseline="0" dirty="0">
              <a:latin typeface="Times New Roman" panose="02020603050405020304" pitchFamily="18" charset="0"/>
            </a:endParaRPr>
          </a:p>
        </p:txBody>
      </p:sp>
      <p:sp>
        <p:nvSpPr>
          <p:cNvPr id="3" name="Text Placeholder 2">
            <a:extLst>
              <a:ext uri="{FF2B5EF4-FFF2-40B4-BE49-F238E27FC236}">
                <a16:creationId xmlns="" xmlns:a16="http://schemas.microsoft.com/office/drawing/2014/main" id="{E81C85BD-E99E-4518-91D7-3ECD71520B2A}"/>
              </a:ext>
            </a:extLst>
          </p:cNvPr>
          <p:cNvSpPr>
            <a:spLocks noGrp="1"/>
          </p:cNvSpPr>
          <p:nvPr>
            <p:ph type="body" idx="1"/>
          </p:nvPr>
        </p:nvSpPr>
        <p:spPr>
          <a:xfrm>
            <a:off x="771618" y="2487561"/>
            <a:ext cx="10435590" cy="4018170"/>
          </a:xfrm>
        </p:spPr>
        <p:txBody>
          <a:bodyPr/>
          <a:lstStyle/>
          <a:p>
            <a:pPr marL="228600" lvl="1">
              <a:spcBef>
                <a:spcPts val="1500"/>
              </a:spcBef>
            </a:pPr>
            <a:r>
              <a:rPr lang="en-US" sz="2200" dirty="0"/>
              <a:t>If patient is unresponsive or is wearing heavy clothing:</a:t>
            </a:r>
          </a:p>
          <a:p>
            <a:pPr marL="685800" lvl="2">
              <a:spcBef>
                <a:spcPts val="1500"/>
              </a:spcBef>
            </a:pPr>
            <a:r>
              <a:rPr lang="en-US" sz="2000" dirty="0"/>
              <a:t>You may have to be more creative to count breaths.</a:t>
            </a:r>
          </a:p>
          <a:p>
            <a:pPr marL="685800" lvl="2">
              <a:spcBef>
                <a:spcPts val="1500"/>
              </a:spcBef>
            </a:pPr>
            <a:r>
              <a:rPr lang="en-US" sz="2000" dirty="0"/>
              <a:t>Put a small mirror up to patient’s mouth to count the number of exhalations.</a:t>
            </a:r>
          </a:p>
          <a:p>
            <a:pPr marL="1143000" lvl="3">
              <a:spcBef>
                <a:spcPts val="1500"/>
              </a:spcBef>
            </a:pPr>
            <a:r>
              <a:rPr lang="en-US" sz="2000" dirty="0"/>
              <a:t>Fogs during each breath</a:t>
            </a:r>
            <a:endParaRPr lang="en-US" sz="2000" b="1" i="1" u="none" strike="noStrike" baseline="0" dirty="0">
              <a:latin typeface="Times New Roman" panose="02020603050405020304" pitchFamily="18" charset="0"/>
            </a:endParaRPr>
          </a:p>
          <a:p>
            <a:pPr marL="457200" lvl="1" indent="0">
              <a:spcBef>
                <a:spcPts val="600"/>
              </a:spcBef>
              <a:spcAft>
                <a:spcPts val="600"/>
              </a:spcAft>
              <a:buNone/>
            </a:pPr>
            <a:endParaRPr lang="en-US" u="none" strike="noStrike" baseline="0" dirty="0"/>
          </a:p>
        </p:txBody>
      </p:sp>
      <p:pic>
        <p:nvPicPr>
          <p:cNvPr id="4" name="Picture 3"/>
          <p:cNvPicPr>
            <a:picLocks noChangeAspect="1"/>
          </p:cNvPicPr>
          <p:nvPr/>
        </p:nvPicPr>
        <p:blipFill>
          <a:blip r:embed="rId2" cstate="print"/>
          <a:stretch>
            <a:fillRect/>
          </a:stretch>
        </p:blipFill>
        <p:spPr>
          <a:xfrm>
            <a:off x="10476718" y="304932"/>
            <a:ext cx="1359526" cy="1365622"/>
          </a:xfrm>
          <a:prstGeom prst="rect">
            <a:avLst/>
          </a:prstGeom>
        </p:spPr>
      </p:pic>
      <p:sp>
        <p:nvSpPr>
          <p:cNvPr id="5" name="Rectangle 4"/>
          <p:cNvSpPr/>
          <p:nvPr/>
        </p:nvSpPr>
        <p:spPr>
          <a:xfrm>
            <a:off x="10750328" y="756014"/>
            <a:ext cx="817853" cy="461665"/>
          </a:xfrm>
          <a:prstGeom prst="rect">
            <a:avLst/>
          </a:prstGeom>
        </p:spPr>
        <p:txBody>
          <a:bodyPr wrap="square">
            <a:spAutoFit/>
          </a:bodyPr>
          <a:lstStyle/>
          <a:p>
            <a:pPr algn="ctr"/>
            <a:r>
              <a:rPr lang="en-US" sz="2400" b="1" dirty="0">
                <a:latin typeface="Arial" pitchFamily="34" charset="0"/>
                <a:cs typeface="Arial" pitchFamily="34" charset="0"/>
              </a:rPr>
              <a:t>7-10</a:t>
            </a:r>
          </a:p>
        </p:txBody>
      </p:sp>
    </p:spTree>
    <p:extLst>
      <p:ext uri="{BB962C8B-B14F-4D97-AF65-F5344CB8AC3E}">
        <p14:creationId xmlns:p14="http://schemas.microsoft.com/office/powerpoint/2010/main" val="1228939798"/>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E56671C-ECB9-4BD4-ACE2-FBF03A2EA670}"/>
              </a:ext>
            </a:extLst>
          </p:cNvPr>
          <p:cNvSpPr>
            <a:spLocks noGrp="1"/>
          </p:cNvSpPr>
          <p:nvPr>
            <p:ph type="title"/>
          </p:nvPr>
        </p:nvSpPr>
        <p:spPr/>
        <p:txBody>
          <a:bodyPr/>
          <a:lstStyle/>
          <a:p>
            <a:r>
              <a:rPr lang="en-US" kern="1600" dirty="0"/>
              <a:t>Secondary Patient Assessment: Breathing</a:t>
            </a:r>
            <a:endParaRPr lang="en-US" b="1" i="0" u="none" strike="noStrike" kern="1600" baseline="0" dirty="0">
              <a:latin typeface="Times New Roman" panose="02020603050405020304" pitchFamily="18" charset="0"/>
            </a:endParaRPr>
          </a:p>
        </p:txBody>
      </p:sp>
      <p:sp>
        <p:nvSpPr>
          <p:cNvPr id="3" name="Text Placeholder 2">
            <a:extLst>
              <a:ext uri="{FF2B5EF4-FFF2-40B4-BE49-F238E27FC236}">
                <a16:creationId xmlns="" xmlns:a16="http://schemas.microsoft.com/office/drawing/2014/main" id="{E81C85BD-E99E-4518-91D7-3ECD71520B2A}"/>
              </a:ext>
            </a:extLst>
          </p:cNvPr>
          <p:cNvSpPr>
            <a:spLocks noGrp="1"/>
          </p:cNvSpPr>
          <p:nvPr>
            <p:ph type="body" idx="1"/>
          </p:nvPr>
        </p:nvSpPr>
        <p:spPr>
          <a:xfrm>
            <a:off x="878205" y="1778254"/>
            <a:ext cx="10435590" cy="4646962"/>
          </a:xfrm>
        </p:spPr>
        <p:txBody>
          <a:bodyPr/>
          <a:lstStyle/>
          <a:p>
            <a:pPr>
              <a:spcBef>
                <a:spcPts val="600"/>
              </a:spcBef>
              <a:spcAft>
                <a:spcPts val="600"/>
              </a:spcAft>
            </a:pPr>
            <a:r>
              <a:rPr lang="en-US" u="none" strike="noStrike" baseline="0" dirty="0"/>
              <a:t>A conscious patient who knows that you are evaluating the respiratory rate will often override the automatic rate and depth by breathing more slowly and deeply.</a:t>
            </a:r>
          </a:p>
          <a:p>
            <a:pPr lvl="1">
              <a:spcBef>
                <a:spcPts val="600"/>
              </a:spcBef>
              <a:spcAft>
                <a:spcPts val="600"/>
              </a:spcAft>
            </a:pPr>
            <a:r>
              <a:rPr lang="en-US" dirty="0"/>
              <a:t>B</a:t>
            </a:r>
            <a:r>
              <a:rPr lang="en-US" u="none" strike="noStrike" baseline="0" dirty="0"/>
              <a:t>est to count breaths without the person’s knowledge</a:t>
            </a:r>
          </a:p>
          <a:p>
            <a:pPr lvl="1">
              <a:spcBef>
                <a:spcPts val="600"/>
              </a:spcBef>
              <a:spcAft>
                <a:spcPts val="600"/>
              </a:spcAft>
            </a:pPr>
            <a:r>
              <a:rPr lang="en-US" dirty="0"/>
              <a:t>P</a:t>
            </a:r>
            <a:r>
              <a:rPr lang="en-US" u="none" strike="noStrike" baseline="0" dirty="0"/>
              <a:t>lace your fingers on patient’s wrist as if you were checking the pulse.</a:t>
            </a:r>
            <a:endParaRPr lang="en-US" dirty="0"/>
          </a:p>
          <a:p>
            <a:pPr marL="1257300" lvl="2" indent="-342900">
              <a:spcBef>
                <a:spcPts val="600"/>
              </a:spcBef>
              <a:spcAft>
                <a:spcPts val="600"/>
              </a:spcAft>
              <a:buFont typeface="+mj-lt"/>
              <a:buAutoNum type="arabicPeriod"/>
            </a:pPr>
            <a:r>
              <a:rPr lang="en-US" u="none" strike="noStrike" baseline="0" dirty="0"/>
              <a:t>At the same time, tip your head slightly downward while moving your eyes upward to subtly watch the chest. </a:t>
            </a:r>
          </a:p>
          <a:p>
            <a:pPr marL="1257300" lvl="2" indent="-342900">
              <a:spcBef>
                <a:spcPts val="600"/>
              </a:spcBef>
              <a:spcAft>
                <a:spcPts val="600"/>
              </a:spcAft>
              <a:buFont typeface="+mj-lt"/>
              <a:buAutoNum type="arabicPeriod"/>
            </a:pPr>
            <a:r>
              <a:rPr lang="en-US" dirty="0"/>
              <a:t>You may want to check the pulse first for 15 seconds and then count the number of breaths for 30 seconds with your fingers still on the wrist. </a:t>
            </a:r>
          </a:p>
          <a:p>
            <a:pPr>
              <a:spcBef>
                <a:spcPts val="600"/>
              </a:spcBef>
              <a:spcAft>
                <a:spcPts val="600"/>
              </a:spcAft>
            </a:pPr>
            <a:r>
              <a:rPr lang="en-US" dirty="0"/>
              <a:t>Remember not to ask patient questions while you are counting the number of breaths, as the count will not be accurate if patient is talking.</a:t>
            </a:r>
          </a:p>
          <a:p>
            <a:pPr lvl="1">
              <a:spcBef>
                <a:spcPts val="600"/>
              </a:spcBef>
              <a:spcAft>
                <a:spcPts val="600"/>
              </a:spcAft>
            </a:pPr>
            <a:endParaRPr lang="en-US" u="none" strike="noStrike" baseline="0" dirty="0"/>
          </a:p>
        </p:txBody>
      </p:sp>
      <p:pic>
        <p:nvPicPr>
          <p:cNvPr id="4" name="Picture 3"/>
          <p:cNvPicPr>
            <a:picLocks noChangeAspect="1"/>
          </p:cNvPicPr>
          <p:nvPr/>
        </p:nvPicPr>
        <p:blipFill>
          <a:blip r:embed="rId2" cstate="print"/>
          <a:stretch>
            <a:fillRect/>
          </a:stretch>
        </p:blipFill>
        <p:spPr>
          <a:xfrm>
            <a:off x="10476718" y="304932"/>
            <a:ext cx="1359526" cy="1365622"/>
          </a:xfrm>
          <a:prstGeom prst="rect">
            <a:avLst/>
          </a:prstGeom>
        </p:spPr>
      </p:pic>
      <p:sp>
        <p:nvSpPr>
          <p:cNvPr id="5" name="Rectangle 4"/>
          <p:cNvSpPr/>
          <p:nvPr/>
        </p:nvSpPr>
        <p:spPr>
          <a:xfrm>
            <a:off x="10750328" y="756014"/>
            <a:ext cx="817853" cy="461665"/>
          </a:xfrm>
          <a:prstGeom prst="rect">
            <a:avLst/>
          </a:prstGeom>
        </p:spPr>
        <p:txBody>
          <a:bodyPr wrap="square">
            <a:spAutoFit/>
          </a:bodyPr>
          <a:lstStyle/>
          <a:p>
            <a:pPr algn="ctr"/>
            <a:r>
              <a:rPr lang="en-US" sz="2400" b="1" dirty="0">
                <a:latin typeface="Arial" pitchFamily="34" charset="0"/>
                <a:cs typeface="Arial" pitchFamily="34" charset="0"/>
              </a:rPr>
              <a:t>7-10</a:t>
            </a:r>
          </a:p>
        </p:txBody>
      </p:sp>
    </p:spTree>
    <p:extLst>
      <p:ext uri="{BB962C8B-B14F-4D97-AF65-F5344CB8AC3E}">
        <p14:creationId xmlns:p14="http://schemas.microsoft.com/office/powerpoint/2010/main" val="14049220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0"/>
          </p:nvPr>
        </p:nvSpPr>
        <p:spPr/>
        <p:txBody>
          <a:bodyPr/>
          <a:lstStyle/>
          <a:p>
            <a:r>
              <a:rPr lang="en-US" dirty="0"/>
              <a:t>Scene Size-Up</a:t>
            </a:r>
          </a:p>
        </p:txBody>
      </p:sp>
    </p:spTree>
    <p:extLst>
      <p:ext uri="{BB962C8B-B14F-4D97-AF65-F5344CB8AC3E}">
        <p14:creationId xmlns:p14="http://schemas.microsoft.com/office/powerpoint/2010/main" val="1496540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D850677-83EE-4E9B-B8FC-D259B537BB0A}"/>
              </a:ext>
            </a:extLst>
          </p:cNvPr>
          <p:cNvSpPr>
            <a:spLocks noGrp="1"/>
          </p:cNvSpPr>
          <p:nvPr>
            <p:ph type="title"/>
          </p:nvPr>
        </p:nvSpPr>
        <p:spPr/>
        <p:txBody>
          <a:bodyPr/>
          <a:lstStyle/>
          <a:p>
            <a:r>
              <a:rPr lang="en-US" kern="1600" dirty="0"/>
              <a:t>Secondary Patient Assessment: Breathing</a:t>
            </a:r>
            <a:endParaRPr lang="en-US" b="1" i="0" u="none" strike="noStrike" kern="1600" baseline="0" dirty="0">
              <a:latin typeface="Times New Roman" panose="02020603050405020304" pitchFamily="18" charset="0"/>
            </a:endParaRPr>
          </a:p>
        </p:txBody>
      </p:sp>
      <p:sp>
        <p:nvSpPr>
          <p:cNvPr id="3" name="Text Placeholder 2">
            <a:extLst>
              <a:ext uri="{FF2B5EF4-FFF2-40B4-BE49-F238E27FC236}">
                <a16:creationId xmlns="" xmlns:a16="http://schemas.microsoft.com/office/drawing/2014/main" id="{5522AF5D-C489-47B9-8AC6-0F4796DD693E}"/>
              </a:ext>
            </a:extLst>
          </p:cNvPr>
          <p:cNvSpPr>
            <a:spLocks noGrp="1"/>
          </p:cNvSpPr>
          <p:nvPr>
            <p:ph type="body" idx="1"/>
          </p:nvPr>
        </p:nvSpPr>
        <p:spPr>
          <a:xfrm>
            <a:off x="878205" y="1898904"/>
            <a:ext cx="10435590" cy="3986213"/>
          </a:xfrm>
        </p:spPr>
        <p:txBody>
          <a:bodyPr>
            <a:normAutofit/>
          </a:bodyPr>
          <a:lstStyle/>
          <a:p>
            <a:pPr marR="0" lvl="0" rtl="0"/>
            <a:r>
              <a:rPr lang="en-US" u="none" strike="noStrike" baseline="0" dirty="0"/>
              <a:t>Normal breathing is almost silent. </a:t>
            </a:r>
          </a:p>
          <a:p>
            <a:pPr lvl="1">
              <a:spcBef>
                <a:spcPts val="600"/>
              </a:spcBef>
            </a:pPr>
            <a:r>
              <a:rPr lang="en-US" dirty="0"/>
              <a:t>Snoring </a:t>
            </a:r>
          </a:p>
          <a:p>
            <a:pPr lvl="2">
              <a:spcBef>
                <a:spcPts val="600"/>
              </a:spcBef>
            </a:pPr>
            <a:r>
              <a:rPr lang="en-US" sz="2000" dirty="0"/>
              <a:t>Caused by an upper airway obstruction</a:t>
            </a:r>
          </a:p>
          <a:p>
            <a:pPr lvl="1">
              <a:spcBef>
                <a:spcPts val="600"/>
              </a:spcBef>
            </a:pPr>
            <a:r>
              <a:rPr lang="en-US" dirty="0"/>
              <a:t>A harsh, high-pitched crowing sound</a:t>
            </a:r>
          </a:p>
          <a:p>
            <a:pPr lvl="2">
              <a:spcBef>
                <a:spcPts val="600"/>
              </a:spcBef>
            </a:pPr>
            <a:r>
              <a:rPr lang="en-US" sz="2000" dirty="0"/>
              <a:t>Caused by a partial obstruction by a foreign body</a:t>
            </a:r>
          </a:p>
          <a:p>
            <a:pPr lvl="1">
              <a:spcBef>
                <a:spcPts val="600"/>
              </a:spcBef>
            </a:pPr>
            <a:r>
              <a:rPr lang="en-US" dirty="0"/>
              <a:t>Bubbling or gurgling </a:t>
            </a:r>
          </a:p>
          <a:p>
            <a:pPr lvl="2">
              <a:spcBef>
                <a:spcPts val="600"/>
              </a:spcBef>
            </a:pPr>
            <a:r>
              <a:rPr lang="en-US" sz="2000" dirty="0"/>
              <a:t>Indicates fluid in the upper airway </a:t>
            </a:r>
          </a:p>
          <a:p>
            <a:pPr lvl="1">
              <a:spcBef>
                <a:spcPts val="600"/>
              </a:spcBef>
            </a:pPr>
            <a:r>
              <a:rPr lang="en-US" dirty="0"/>
              <a:t>Wheezes or musical sounds </a:t>
            </a:r>
          </a:p>
          <a:p>
            <a:pPr lvl="2">
              <a:spcBef>
                <a:spcPts val="600"/>
              </a:spcBef>
            </a:pPr>
            <a:r>
              <a:rPr lang="en-US" sz="2000" dirty="0"/>
              <a:t>Indicate lower airway obstruction</a:t>
            </a:r>
          </a:p>
        </p:txBody>
      </p:sp>
      <p:pic>
        <p:nvPicPr>
          <p:cNvPr id="4" name="Picture 3"/>
          <p:cNvPicPr>
            <a:picLocks noChangeAspect="1"/>
          </p:cNvPicPr>
          <p:nvPr/>
        </p:nvPicPr>
        <p:blipFill>
          <a:blip r:embed="rId2" cstate="print"/>
          <a:stretch>
            <a:fillRect/>
          </a:stretch>
        </p:blipFill>
        <p:spPr>
          <a:xfrm>
            <a:off x="10476718" y="304932"/>
            <a:ext cx="1359526" cy="1365622"/>
          </a:xfrm>
          <a:prstGeom prst="rect">
            <a:avLst/>
          </a:prstGeom>
        </p:spPr>
      </p:pic>
      <p:sp>
        <p:nvSpPr>
          <p:cNvPr id="5" name="Rectangle 4"/>
          <p:cNvSpPr/>
          <p:nvPr/>
        </p:nvSpPr>
        <p:spPr>
          <a:xfrm>
            <a:off x="10750328" y="756014"/>
            <a:ext cx="817853" cy="461665"/>
          </a:xfrm>
          <a:prstGeom prst="rect">
            <a:avLst/>
          </a:prstGeom>
        </p:spPr>
        <p:txBody>
          <a:bodyPr wrap="square">
            <a:spAutoFit/>
          </a:bodyPr>
          <a:lstStyle/>
          <a:p>
            <a:pPr algn="ctr"/>
            <a:r>
              <a:rPr lang="en-US" sz="2400" b="1" dirty="0">
                <a:latin typeface="Arial" pitchFamily="34" charset="0"/>
                <a:cs typeface="Arial" pitchFamily="34" charset="0"/>
              </a:rPr>
              <a:t>7-10</a:t>
            </a:r>
          </a:p>
        </p:txBody>
      </p:sp>
    </p:spTree>
    <p:extLst>
      <p:ext uri="{BB962C8B-B14F-4D97-AF65-F5344CB8AC3E}">
        <p14:creationId xmlns:p14="http://schemas.microsoft.com/office/powerpoint/2010/main" val="4220835835"/>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kern="1600" dirty="0"/>
              <a:t>Secondary Patient Assessment: Blood Pressure</a:t>
            </a:r>
            <a:endParaRPr lang="en-US" dirty="0"/>
          </a:p>
        </p:txBody>
      </p:sp>
      <p:sp>
        <p:nvSpPr>
          <p:cNvPr id="3" name="Text Placeholder 2"/>
          <p:cNvSpPr>
            <a:spLocks noGrp="1"/>
          </p:cNvSpPr>
          <p:nvPr>
            <p:ph type="body" idx="1"/>
          </p:nvPr>
        </p:nvSpPr>
        <p:spPr>
          <a:xfrm>
            <a:off x="795958" y="2236263"/>
            <a:ext cx="10435590" cy="3986213"/>
          </a:xfrm>
        </p:spPr>
        <p:txBody>
          <a:bodyPr/>
          <a:lstStyle/>
          <a:p>
            <a:pPr>
              <a:buNone/>
            </a:pPr>
            <a:r>
              <a:rPr lang="en-US" b="1" u="dbl" dirty="0">
                <a:solidFill>
                  <a:srgbClr val="FF0000"/>
                </a:solidFill>
              </a:rPr>
              <a:t>Blood Pressure</a:t>
            </a:r>
            <a:endParaRPr lang="en-US" u="dbl" dirty="0">
              <a:solidFill>
                <a:srgbClr val="FF0000"/>
              </a:solidFill>
            </a:endParaRPr>
          </a:p>
          <a:p>
            <a:pPr>
              <a:spcBef>
                <a:spcPts val="600"/>
              </a:spcBef>
              <a:spcAft>
                <a:spcPts val="600"/>
              </a:spcAft>
            </a:pPr>
            <a:r>
              <a:rPr lang="en-US" dirty="0"/>
              <a:t>Adequate blood pressure is needed to perfuse vital organs with blood. </a:t>
            </a:r>
          </a:p>
          <a:p>
            <a:pPr lvl="0">
              <a:spcBef>
                <a:spcPts val="600"/>
              </a:spcBef>
              <a:spcAft>
                <a:spcPts val="600"/>
              </a:spcAft>
            </a:pPr>
            <a:r>
              <a:rPr lang="en-US" dirty="0"/>
              <a:t>A measure of the pressure of blood on the interior walls of the arteries </a:t>
            </a:r>
          </a:p>
          <a:p>
            <a:pPr lvl="0">
              <a:spcBef>
                <a:spcPts val="600"/>
              </a:spcBef>
              <a:spcAft>
                <a:spcPts val="600"/>
              </a:spcAft>
            </a:pPr>
            <a:r>
              <a:rPr lang="en-US" dirty="0"/>
              <a:t>The unit used for blood pressure is millimeters of mercury, abbreviated mm Hg.</a:t>
            </a:r>
          </a:p>
          <a:p>
            <a:pPr lvl="1">
              <a:spcBef>
                <a:spcPts val="600"/>
              </a:spcBef>
              <a:spcAft>
                <a:spcPts val="600"/>
              </a:spcAft>
            </a:pPr>
            <a:r>
              <a:rPr lang="en-US" dirty="0"/>
              <a:t>Old-fashioned mercury blood pressure machines are rarely seen today, as modern electronic devices or cuffs with a gauge are used.</a:t>
            </a:r>
          </a:p>
          <a:p>
            <a:endParaRPr lang="en-US" dirty="0"/>
          </a:p>
        </p:txBody>
      </p:sp>
      <p:pic>
        <p:nvPicPr>
          <p:cNvPr id="4" name="Picture 3"/>
          <p:cNvPicPr>
            <a:picLocks noChangeAspect="1"/>
          </p:cNvPicPr>
          <p:nvPr/>
        </p:nvPicPr>
        <p:blipFill>
          <a:blip r:embed="rId2" cstate="print"/>
          <a:stretch>
            <a:fillRect/>
          </a:stretch>
        </p:blipFill>
        <p:spPr>
          <a:xfrm>
            <a:off x="10476718" y="304932"/>
            <a:ext cx="1359526" cy="1365622"/>
          </a:xfrm>
          <a:prstGeom prst="rect">
            <a:avLst/>
          </a:prstGeom>
        </p:spPr>
      </p:pic>
      <p:sp>
        <p:nvSpPr>
          <p:cNvPr id="5" name="Rectangle 4"/>
          <p:cNvSpPr/>
          <p:nvPr/>
        </p:nvSpPr>
        <p:spPr>
          <a:xfrm>
            <a:off x="10750328" y="756014"/>
            <a:ext cx="817853" cy="461665"/>
          </a:xfrm>
          <a:prstGeom prst="rect">
            <a:avLst/>
          </a:prstGeom>
        </p:spPr>
        <p:txBody>
          <a:bodyPr wrap="square">
            <a:spAutoFit/>
          </a:bodyPr>
          <a:lstStyle/>
          <a:p>
            <a:pPr algn="ctr"/>
            <a:r>
              <a:rPr lang="en-US" sz="2400" b="1" dirty="0">
                <a:latin typeface="Arial" pitchFamily="34" charset="0"/>
                <a:cs typeface="Arial" pitchFamily="34" charset="0"/>
              </a:rPr>
              <a:t>7-10</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kern="1600" dirty="0"/>
              <a:t>Secondary Patient Assessment: Blood Pressure</a:t>
            </a:r>
            <a:endParaRPr lang="en-US" dirty="0"/>
          </a:p>
        </p:txBody>
      </p:sp>
      <p:sp>
        <p:nvSpPr>
          <p:cNvPr id="3" name="Text Placeholder 2"/>
          <p:cNvSpPr>
            <a:spLocks noGrp="1"/>
          </p:cNvSpPr>
          <p:nvPr>
            <p:ph type="body" idx="1"/>
          </p:nvPr>
        </p:nvSpPr>
        <p:spPr>
          <a:xfrm>
            <a:off x="906531" y="1843941"/>
            <a:ext cx="10435590" cy="3986213"/>
          </a:xfrm>
        </p:spPr>
        <p:txBody>
          <a:bodyPr/>
          <a:lstStyle/>
          <a:p>
            <a:pPr>
              <a:spcBef>
                <a:spcPts val="600"/>
              </a:spcBef>
              <a:spcAft>
                <a:spcPts val="600"/>
              </a:spcAft>
            </a:pPr>
            <a:r>
              <a:rPr lang="en-US" dirty="0"/>
              <a:t>A blood pressure reading consists of two values: </a:t>
            </a:r>
          </a:p>
          <a:p>
            <a:pPr lvl="1">
              <a:spcBef>
                <a:spcPts val="600"/>
              </a:spcBef>
              <a:spcAft>
                <a:spcPts val="600"/>
              </a:spcAft>
            </a:pPr>
            <a:r>
              <a:rPr lang="en-US" dirty="0"/>
              <a:t>The systolic pressure, the pressure within the arteries just after the left ventricle maximally contracts</a:t>
            </a:r>
          </a:p>
          <a:p>
            <a:pPr lvl="1">
              <a:spcBef>
                <a:spcPts val="600"/>
              </a:spcBef>
              <a:spcAft>
                <a:spcPts val="600"/>
              </a:spcAft>
            </a:pPr>
            <a:r>
              <a:rPr lang="en-US" dirty="0"/>
              <a:t>The diastolic pressure, the pressure within the arteries while the heart is at rest</a:t>
            </a:r>
          </a:p>
          <a:p>
            <a:pPr lvl="0">
              <a:spcBef>
                <a:spcPts val="600"/>
              </a:spcBef>
              <a:spcAft>
                <a:spcPts val="600"/>
              </a:spcAft>
            </a:pPr>
            <a:r>
              <a:rPr lang="en-US" dirty="0"/>
              <a:t>A blood pressure that is too high or too low may indicate serious illness. </a:t>
            </a:r>
          </a:p>
          <a:p>
            <a:pPr lvl="0">
              <a:spcBef>
                <a:spcPts val="600"/>
              </a:spcBef>
              <a:spcAft>
                <a:spcPts val="600"/>
              </a:spcAft>
            </a:pPr>
            <a:r>
              <a:rPr lang="en-US" dirty="0"/>
              <a:t>A normal blood pressure for a healthy adult is 120/80.</a:t>
            </a:r>
          </a:p>
          <a:p>
            <a:pPr lvl="1">
              <a:spcBef>
                <a:spcPts val="600"/>
              </a:spcBef>
              <a:spcAft>
                <a:spcPts val="600"/>
              </a:spcAft>
            </a:pPr>
            <a:r>
              <a:rPr lang="en-US" dirty="0"/>
              <a:t>Read as “one hundred twenty over eighty” </a:t>
            </a:r>
          </a:p>
          <a:p>
            <a:pPr lvl="1">
              <a:spcBef>
                <a:spcPts val="600"/>
              </a:spcBef>
              <a:spcAft>
                <a:spcPts val="600"/>
              </a:spcAft>
            </a:pPr>
            <a:r>
              <a:rPr lang="en-US" dirty="0"/>
              <a:t>The systolic pressure is 120 mm Hg.</a:t>
            </a:r>
          </a:p>
          <a:p>
            <a:pPr lvl="1">
              <a:spcBef>
                <a:spcPts val="600"/>
              </a:spcBef>
              <a:spcAft>
                <a:spcPts val="600"/>
              </a:spcAft>
            </a:pPr>
            <a:r>
              <a:rPr lang="en-US" dirty="0"/>
              <a:t>The diastolic pressure is 80 mm Hg.</a:t>
            </a:r>
          </a:p>
        </p:txBody>
      </p:sp>
      <p:pic>
        <p:nvPicPr>
          <p:cNvPr id="4" name="Picture 3"/>
          <p:cNvPicPr>
            <a:picLocks noChangeAspect="1"/>
          </p:cNvPicPr>
          <p:nvPr/>
        </p:nvPicPr>
        <p:blipFill>
          <a:blip r:embed="rId2" cstate="print"/>
          <a:stretch>
            <a:fillRect/>
          </a:stretch>
        </p:blipFill>
        <p:spPr>
          <a:xfrm>
            <a:off x="10476718" y="304932"/>
            <a:ext cx="1359526" cy="1365622"/>
          </a:xfrm>
          <a:prstGeom prst="rect">
            <a:avLst/>
          </a:prstGeom>
        </p:spPr>
      </p:pic>
      <p:sp>
        <p:nvSpPr>
          <p:cNvPr id="5" name="Rectangle 4"/>
          <p:cNvSpPr/>
          <p:nvPr/>
        </p:nvSpPr>
        <p:spPr>
          <a:xfrm>
            <a:off x="10750328" y="756014"/>
            <a:ext cx="817853" cy="461665"/>
          </a:xfrm>
          <a:prstGeom prst="rect">
            <a:avLst/>
          </a:prstGeom>
        </p:spPr>
        <p:txBody>
          <a:bodyPr wrap="square">
            <a:spAutoFit/>
          </a:bodyPr>
          <a:lstStyle/>
          <a:p>
            <a:pPr algn="ctr"/>
            <a:r>
              <a:rPr lang="en-US" sz="2400" b="1" dirty="0">
                <a:latin typeface="Arial" pitchFamily="34" charset="0"/>
                <a:cs typeface="Arial" pitchFamily="34" charset="0"/>
              </a:rPr>
              <a:t>7-10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kern="1600" dirty="0"/>
              <a:t>Secondary Patient Assessment: Blood Pressure</a:t>
            </a:r>
            <a:endParaRPr lang="en-US" dirty="0"/>
          </a:p>
        </p:txBody>
      </p:sp>
      <p:sp>
        <p:nvSpPr>
          <p:cNvPr id="3" name="Text Placeholder 2"/>
          <p:cNvSpPr>
            <a:spLocks noGrp="1"/>
          </p:cNvSpPr>
          <p:nvPr>
            <p:ph type="body" idx="1"/>
          </p:nvPr>
        </p:nvSpPr>
        <p:spPr>
          <a:xfrm>
            <a:off x="899922" y="1497877"/>
            <a:ext cx="6484104" cy="4588291"/>
          </a:xfrm>
        </p:spPr>
        <p:txBody>
          <a:bodyPr/>
          <a:lstStyle/>
          <a:p>
            <a:pPr>
              <a:spcBef>
                <a:spcPts val="600"/>
              </a:spcBef>
              <a:spcAft>
                <a:spcPts val="600"/>
              </a:spcAft>
            </a:pPr>
            <a:r>
              <a:rPr lang="en-US" dirty="0"/>
              <a:t>The most common place to check a blood pressure is over the brachial artery in the arm.</a:t>
            </a:r>
          </a:p>
          <a:p>
            <a:pPr lvl="0">
              <a:spcBef>
                <a:spcPts val="600"/>
              </a:spcBef>
              <a:spcAft>
                <a:spcPts val="600"/>
              </a:spcAft>
            </a:pPr>
            <a:r>
              <a:rPr lang="en-US" dirty="0"/>
              <a:t>To listen (auscultate) need a blood pressure cuff and a stethoscope</a:t>
            </a:r>
          </a:p>
          <a:p>
            <a:pPr lvl="0">
              <a:spcBef>
                <a:spcPts val="600"/>
              </a:spcBef>
              <a:spcAft>
                <a:spcPts val="600"/>
              </a:spcAft>
            </a:pPr>
            <a:r>
              <a:rPr lang="en-US" dirty="0"/>
              <a:t>A blood pressure cuff consists of four parts: </a:t>
            </a:r>
          </a:p>
          <a:p>
            <a:pPr marL="914400" lvl="1" indent="-457200">
              <a:spcBef>
                <a:spcPts val="600"/>
              </a:spcBef>
              <a:spcAft>
                <a:spcPts val="600"/>
              </a:spcAft>
              <a:buFont typeface="+mj-lt"/>
              <a:buAutoNum type="arabicPeriod"/>
            </a:pPr>
            <a:r>
              <a:rPr lang="en-US" dirty="0"/>
              <a:t>A flexible rubber bulb with an attached thumbscrew valve</a:t>
            </a:r>
          </a:p>
          <a:p>
            <a:pPr marL="914400" lvl="1" indent="-457200">
              <a:spcBef>
                <a:spcPts val="600"/>
              </a:spcBef>
              <a:spcAft>
                <a:spcPts val="600"/>
              </a:spcAft>
              <a:buFont typeface="+mj-lt"/>
              <a:buAutoNum type="arabicPeriod"/>
            </a:pPr>
            <a:r>
              <a:rPr lang="en-US" dirty="0"/>
              <a:t>A rubber bladder (cuff) with hoses </a:t>
            </a:r>
          </a:p>
          <a:p>
            <a:pPr marL="914400" lvl="1" indent="-457200">
              <a:spcBef>
                <a:spcPts val="600"/>
              </a:spcBef>
              <a:spcAft>
                <a:spcPts val="600"/>
              </a:spcAft>
              <a:buFont typeface="+mj-lt"/>
              <a:buAutoNum type="arabicPeriod"/>
            </a:pPr>
            <a:r>
              <a:rPr lang="en-US" dirty="0"/>
              <a:t>A sphygmomanometer (blood pressure gauge) </a:t>
            </a:r>
          </a:p>
          <a:p>
            <a:pPr marL="914400" lvl="1" indent="-457200">
              <a:spcBef>
                <a:spcPts val="600"/>
              </a:spcBef>
              <a:spcAft>
                <a:spcPts val="600"/>
              </a:spcAft>
              <a:buFont typeface="+mj-lt"/>
              <a:buAutoNum type="arabicPeriod"/>
            </a:pPr>
            <a:r>
              <a:rPr lang="en-US" dirty="0"/>
              <a:t>A nylon or cloth bladder covering</a:t>
            </a:r>
          </a:p>
          <a:p>
            <a:endParaRPr lang="en-US" dirty="0"/>
          </a:p>
        </p:txBody>
      </p:sp>
      <p:pic>
        <p:nvPicPr>
          <p:cNvPr id="5" name="Picture 4"/>
          <p:cNvPicPr>
            <a:picLocks noChangeAspect="1"/>
          </p:cNvPicPr>
          <p:nvPr/>
        </p:nvPicPr>
        <p:blipFill>
          <a:blip r:embed="rId2" cstate="print"/>
          <a:stretch>
            <a:fillRect/>
          </a:stretch>
        </p:blipFill>
        <p:spPr>
          <a:xfrm>
            <a:off x="10476718" y="304932"/>
            <a:ext cx="1359526" cy="1365622"/>
          </a:xfrm>
          <a:prstGeom prst="rect">
            <a:avLst/>
          </a:prstGeom>
        </p:spPr>
      </p:pic>
      <p:sp>
        <p:nvSpPr>
          <p:cNvPr id="6" name="Rectangle 5"/>
          <p:cNvSpPr/>
          <p:nvPr/>
        </p:nvSpPr>
        <p:spPr>
          <a:xfrm>
            <a:off x="10750328" y="756014"/>
            <a:ext cx="817853" cy="461665"/>
          </a:xfrm>
          <a:prstGeom prst="rect">
            <a:avLst/>
          </a:prstGeom>
        </p:spPr>
        <p:txBody>
          <a:bodyPr wrap="square">
            <a:spAutoFit/>
          </a:bodyPr>
          <a:lstStyle/>
          <a:p>
            <a:pPr algn="ctr"/>
            <a:r>
              <a:rPr lang="en-US" sz="2400" b="1" dirty="0">
                <a:latin typeface="Arial" pitchFamily="34" charset="0"/>
                <a:cs typeface="Arial" pitchFamily="34" charset="0"/>
              </a:rPr>
              <a:t>7-10</a:t>
            </a:r>
          </a:p>
        </p:txBody>
      </p:sp>
      <p:pic>
        <p:nvPicPr>
          <p:cNvPr id="13314" name="Picture 2" descr="Photo shows a patroller using the blood pressure cuff on a patient's arm.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75160" y="2547537"/>
            <a:ext cx="3684094" cy="228703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kern="1600" dirty="0"/>
              <a:t>Secondary Patient Assessment: Blood Pressure</a:t>
            </a:r>
            <a:endParaRPr lang="en-US" dirty="0"/>
          </a:p>
        </p:txBody>
      </p:sp>
      <p:sp>
        <p:nvSpPr>
          <p:cNvPr id="3" name="Text Placeholder 2"/>
          <p:cNvSpPr>
            <a:spLocks noGrp="1"/>
          </p:cNvSpPr>
          <p:nvPr>
            <p:ph type="body" idx="1"/>
          </p:nvPr>
        </p:nvSpPr>
        <p:spPr>
          <a:xfrm>
            <a:off x="1017894" y="2013846"/>
            <a:ext cx="10156211" cy="3760221"/>
          </a:xfrm>
        </p:spPr>
        <p:txBody>
          <a:bodyPr/>
          <a:lstStyle/>
          <a:p>
            <a:r>
              <a:rPr lang="en-US" dirty="0"/>
              <a:t>Do not immediately re-inflate the cuff if you:</a:t>
            </a:r>
          </a:p>
          <a:p>
            <a:pPr lvl="1"/>
            <a:r>
              <a:rPr lang="en-US" dirty="0"/>
              <a:t>Inadvertently deflate the blood pressure cuff too quickly </a:t>
            </a:r>
          </a:p>
          <a:p>
            <a:pPr lvl="1"/>
            <a:r>
              <a:rPr lang="en-US" dirty="0"/>
              <a:t>Fail to detect the systolic or diastolic pressure </a:t>
            </a:r>
          </a:p>
          <a:p>
            <a:pPr lvl="1"/>
            <a:r>
              <a:rPr lang="en-US" dirty="0"/>
              <a:t>Simply forget one of the two numbers</a:t>
            </a:r>
          </a:p>
          <a:p>
            <a:r>
              <a:rPr lang="en-US" dirty="0"/>
              <a:t>Instead, deflate the cuff completely.</a:t>
            </a:r>
          </a:p>
          <a:p>
            <a:pPr lvl="1"/>
            <a:r>
              <a:rPr lang="en-US" dirty="0"/>
              <a:t>Wait a few seconds before re-inflating it.</a:t>
            </a:r>
          </a:p>
          <a:p>
            <a:pPr lvl="0"/>
            <a:r>
              <a:rPr lang="en-US" dirty="0"/>
              <a:t>These steps will help ensure accurate readings when you repeat the procedure.</a:t>
            </a:r>
          </a:p>
        </p:txBody>
      </p:sp>
      <p:pic>
        <p:nvPicPr>
          <p:cNvPr id="4" name="Picture 3"/>
          <p:cNvPicPr>
            <a:picLocks noChangeAspect="1"/>
          </p:cNvPicPr>
          <p:nvPr/>
        </p:nvPicPr>
        <p:blipFill>
          <a:blip r:embed="rId2" cstate="print"/>
          <a:stretch>
            <a:fillRect/>
          </a:stretch>
        </p:blipFill>
        <p:spPr>
          <a:xfrm>
            <a:off x="10476718" y="304932"/>
            <a:ext cx="1359526" cy="1365622"/>
          </a:xfrm>
          <a:prstGeom prst="rect">
            <a:avLst/>
          </a:prstGeom>
        </p:spPr>
      </p:pic>
      <p:sp>
        <p:nvSpPr>
          <p:cNvPr id="5" name="Rectangle 4"/>
          <p:cNvSpPr/>
          <p:nvPr/>
        </p:nvSpPr>
        <p:spPr>
          <a:xfrm>
            <a:off x="10750328" y="756014"/>
            <a:ext cx="817853" cy="461665"/>
          </a:xfrm>
          <a:prstGeom prst="rect">
            <a:avLst/>
          </a:prstGeom>
        </p:spPr>
        <p:txBody>
          <a:bodyPr wrap="square">
            <a:spAutoFit/>
          </a:bodyPr>
          <a:lstStyle/>
          <a:p>
            <a:pPr algn="ctr"/>
            <a:r>
              <a:rPr lang="en-US" sz="2400" b="1" dirty="0">
                <a:latin typeface="Arial" pitchFamily="34" charset="0"/>
                <a:cs typeface="Arial" pitchFamily="34" charset="0"/>
              </a:rPr>
              <a:t>7-10</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kern="1600" dirty="0"/>
              <a:t>Secondary Patient Assessment: Blood Pressure</a:t>
            </a:r>
            <a:endParaRPr lang="en-US" dirty="0"/>
          </a:p>
        </p:txBody>
      </p:sp>
      <p:sp>
        <p:nvSpPr>
          <p:cNvPr id="3" name="Text Placeholder 2"/>
          <p:cNvSpPr>
            <a:spLocks noGrp="1"/>
          </p:cNvSpPr>
          <p:nvPr>
            <p:ph type="body" idx="1"/>
          </p:nvPr>
        </p:nvSpPr>
        <p:spPr>
          <a:xfrm>
            <a:off x="878205" y="2325716"/>
            <a:ext cx="10435590" cy="3510005"/>
          </a:xfrm>
        </p:spPr>
        <p:txBody>
          <a:bodyPr/>
          <a:lstStyle/>
          <a:p>
            <a:pPr>
              <a:spcBef>
                <a:spcPts val="600"/>
              </a:spcBef>
            </a:pPr>
            <a:r>
              <a:rPr lang="en-US" dirty="0"/>
              <a:t>Rarely, you may continue to hear the pulse sound down to a reading of 0 mm Hg. </a:t>
            </a:r>
          </a:p>
          <a:p>
            <a:pPr lvl="1">
              <a:spcAft>
                <a:spcPts val="300"/>
              </a:spcAft>
            </a:pPr>
            <a:r>
              <a:rPr lang="en-US" dirty="0"/>
              <a:t>Wait a few seconds, re-inflate the cuff, and slowly release the pressure again. </a:t>
            </a:r>
          </a:p>
          <a:p>
            <a:pPr lvl="1">
              <a:spcAft>
                <a:spcPts val="300"/>
              </a:spcAft>
            </a:pPr>
            <a:r>
              <a:rPr lang="en-US" dirty="0"/>
              <a:t>This time deflate until you detect a subtle change in the sound of the pulse sound. </a:t>
            </a:r>
          </a:p>
          <a:p>
            <a:pPr lvl="2">
              <a:spcAft>
                <a:spcPts val="300"/>
              </a:spcAft>
            </a:pPr>
            <a:r>
              <a:rPr lang="en-US" sz="2000" dirty="0"/>
              <a:t>The number at which this change occurs is the diastolic blood pressure.</a:t>
            </a:r>
          </a:p>
        </p:txBody>
      </p:sp>
      <p:pic>
        <p:nvPicPr>
          <p:cNvPr id="4" name="Picture 3"/>
          <p:cNvPicPr>
            <a:picLocks noChangeAspect="1"/>
          </p:cNvPicPr>
          <p:nvPr/>
        </p:nvPicPr>
        <p:blipFill>
          <a:blip r:embed="rId2" cstate="print"/>
          <a:stretch>
            <a:fillRect/>
          </a:stretch>
        </p:blipFill>
        <p:spPr>
          <a:xfrm>
            <a:off x="10476718" y="304932"/>
            <a:ext cx="1359526" cy="1365622"/>
          </a:xfrm>
          <a:prstGeom prst="rect">
            <a:avLst/>
          </a:prstGeom>
        </p:spPr>
      </p:pic>
      <p:sp>
        <p:nvSpPr>
          <p:cNvPr id="5" name="Rectangle 4"/>
          <p:cNvSpPr/>
          <p:nvPr/>
        </p:nvSpPr>
        <p:spPr>
          <a:xfrm>
            <a:off x="10750328" y="756014"/>
            <a:ext cx="817853" cy="461665"/>
          </a:xfrm>
          <a:prstGeom prst="rect">
            <a:avLst/>
          </a:prstGeom>
        </p:spPr>
        <p:txBody>
          <a:bodyPr wrap="square">
            <a:spAutoFit/>
          </a:bodyPr>
          <a:lstStyle/>
          <a:p>
            <a:pPr algn="ctr"/>
            <a:r>
              <a:rPr lang="en-US" sz="2400" b="1" dirty="0">
                <a:latin typeface="Arial" pitchFamily="34" charset="0"/>
                <a:cs typeface="Arial" pitchFamily="34" charset="0"/>
              </a:rPr>
              <a:t>7-10</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kern="1600" dirty="0"/>
              <a:t>Secondary Patient Assessment: Blood Pressure</a:t>
            </a:r>
            <a:endParaRPr lang="en-US" dirty="0"/>
          </a:p>
        </p:txBody>
      </p:sp>
      <p:sp>
        <p:nvSpPr>
          <p:cNvPr id="3" name="Text Placeholder 2"/>
          <p:cNvSpPr>
            <a:spLocks noGrp="1"/>
          </p:cNvSpPr>
          <p:nvPr>
            <p:ph type="body" idx="1"/>
          </p:nvPr>
        </p:nvSpPr>
        <p:spPr>
          <a:xfrm>
            <a:off x="878205" y="2115773"/>
            <a:ext cx="10435590" cy="3986213"/>
          </a:xfrm>
        </p:spPr>
        <p:txBody>
          <a:bodyPr/>
          <a:lstStyle/>
          <a:p>
            <a:pPr>
              <a:spcBef>
                <a:spcPts val="300"/>
              </a:spcBef>
              <a:spcAft>
                <a:spcPts val="300"/>
              </a:spcAft>
            </a:pPr>
            <a:r>
              <a:rPr lang="en-US" dirty="0"/>
              <a:t>Once finished measuring the blood pressure:</a:t>
            </a:r>
          </a:p>
          <a:p>
            <a:pPr lvl="1">
              <a:spcAft>
                <a:spcPts val="300"/>
              </a:spcAft>
            </a:pPr>
            <a:r>
              <a:rPr lang="en-US" dirty="0"/>
              <a:t>May remove the cuff </a:t>
            </a:r>
            <a:r>
              <a:rPr lang="en-US" i="1" dirty="0"/>
              <a:t>OR</a:t>
            </a:r>
          </a:p>
          <a:p>
            <a:pPr lvl="1">
              <a:spcAft>
                <a:spcPts val="300"/>
              </a:spcAft>
            </a:pPr>
            <a:r>
              <a:rPr lang="en-US" dirty="0"/>
              <a:t>May leave it on the arm deflated if you anticipate taking additional readings in a potentially unstable patient</a:t>
            </a:r>
          </a:p>
          <a:p>
            <a:pPr>
              <a:spcAft>
                <a:spcPts val="300"/>
              </a:spcAft>
            </a:pPr>
            <a:r>
              <a:rPr lang="en-US" dirty="0"/>
              <a:t>Do not leave an inflated blood pressure cuff on the arm for more than a few minutes. </a:t>
            </a:r>
          </a:p>
          <a:p>
            <a:pPr lvl="1">
              <a:spcAft>
                <a:spcPts val="300"/>
              </a:spcAft>
            </a:pPr>
            <a:r>
              <a:rPr lang="en-US" dirty="0"/>
              <a:t>Can cut off blood flow to the distal arm and hand, which is painful</a:t>
            </a:r>
          </a:p>
        </p:txBody>
      </p:sp>
      <p:pic>
        <p:nvPicPr>
          <p:cNvPr id="4" name="Picture 3"/>
          <p:cNvPicPr>
            <a:picLocks noChangeAspect="1"/>
          </p:cNvPicPr>
          <p:nvPr/>
        </p:nvPicPr>
        <p:blipFill>
          <a:blip r:embed="rId2" cstate="print"/>
          <a:stretch>
            <a:fillRect/>
          </a:stretch>
        </p:blipFill>
        <p:spPr>
          <a:xfrm>
            <a:off x="10476718" y="304932"/>
            <a:ext cx="1359526" cy="1365622"/>
          </a:xfrm>
          <a:prstGeom prst="rect">
            <a:avLst/>
          </a:prstGeom>
        </p:spPr>
      </p:pic>
      <p:sp>
        <p:nvSpPr>
          <p:cNvPr id="5" name="Rectangle 4"/>
          <p:cNvSpPr/>
          <p:nvPr/>
        </p:nvSpPr>
        <p:spPr>
          <a:xfrm>
            <a:off x="10750328" y="756014"/>
            <a:ext cx="817853" cy="461665"/>
          </a:xfrm>
          <a:prstGeom prst="rect">
            <a:avLst/>
          </a:prstGeom>
        </p:spPr>
        <p:txBody>
          <a:bodyPr wrap="square">
            <a:spAutoFit/>
          </a:bodyPr>
          <a:lstStyle/>
          <a:p>
            <a:pPr algn="ctr"/>
            <a:r>
              <a:rPr lang="en-US" sz="2400" b="1" dirty="0">
                <a:latin typeface="Arial" pitchFamily="34" charset="0"/>
                <a:cs typeface="Arial" pitchFamily="34" charset="0"/>
              </a:rPr>
              <a:t>7-10</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kern="1600" dirty="0"/>
              <a:t>Secondary Patient Assessment: Blood Pressure</a:t>
            </a:r>
            <a:endParaRPr lang="en-US" dirty="0"/>
          </a:p>
        </p:txBody>
      </p:sp>
      <p:sp>
        <p:nvSpPr>
          <p:cNvPr id="3" name="Text Placeholder 2"/>
          <p:cNvSpPr>
            <a:spLocks noGrp="1"/>
          </p:cNvSpPr>
          <p:nvPr>
            <p:ph type="body" idx="1"/>
          </p:nvPr>
        </p:nvSpPr>
        <p:spPr>
          <a:xfrm>
            <a:off x="878205" y="2115773"/>
            <a:ext cx="10435590" cy="3986213"/>
          </a:xfrm>
        </p:spPr>
        <p:txBody>
          <a:bodyPr/>
          <a:lstStyle/>
          <a:p>
            <a:pPr>
              <a:spcBef>
                <a:spcPts val="300"/>
              </a:spcBef>
              <a:spcAft>
                <a:spcPts val="300"/>
              </a:spcAft>
            </a:pPr>
            <a:r>
              <a:rPr lang="en-US" dirty="0"/>
              <a:t>Palpated blood pressure:</a:t>
            </a:r>
          </a:p>
          <a:p>
            <a:pPr lvl="1">
              <a:spcAft>
                <a:spcPts val="300"/>
              </a:spcAft>
            </a:pPr>
            <a:r>
              <a:rPr lang="en-US" dirty="0"/>
              <a:t>Can obtain an approximate systolic pressure with just blood pressure cuff and fingers if:</a:t>
            </a:r>
          </a:p>
          <a:p>
            <a:pPr lvl="2">
              <a:spcAft>
                <a:spcPts val="300"/>
              </a:spcAft>
            </a:pPr>
            <a:r>
              <a:rPr lang="en-US" sz="1900" dirty="0"/>
              <a:t>Do not have a stethoscope</a:t>
            </a:r>
          </a:p>
          <a:p>
            <a:pPr lvl="2">
              <a:spcAft>
                <a:spcPts val="300"/>
              </a:spcAft>
            </a:pPr>
            <a:r>
              <a:rPr lang="en-US" sz="1900" dirty="0"/>
              <a:t>Too noisy to hear the pulse sound using the stethoscope</a:t>
            </a:r>
          </a:p>
          <a:p>
            <a:pPr lvl="1">
              <a:spcAft>
                <a:spcPts val="300"/>
              </a:spcAft>
            </a:pPr>
            <a:r>
              <a:rPr lang="en-US" dirty="0"/>
              <a:t>Not as accurate but provides a useful estimate</a:t>
            </a:r>
          </a:p>
          <a:p>
            <a:pPr lvl="1">
              <a:spcAft>
                <a:spcPts val="300"/>
              </a:spcAft>
            </a:pPr>
            <a:r>
              <a:rPr lang="en-US" dirty="0"/>
              <a:t>Verbally stated as, “patient’s blood pressure is ninety over palpation,” documented as “90/P.”</a:t>
            </a:r>
          </a:p>
          <a:p>
            <a:pPr lvl="1">
              <a:spcBef>
                <a:spcPts val="600"/>
              </a:spcBef>
            </a:pPr>
            <a:endParaRPr lang="en-US" dirty="0"/>
          </a:p>
        </p:txBody>
      </p:sp>
      <p:pic>
        <p:nvPicPr>
          <p:cNvPr id="4" name="Picture 3"/>
          <p:cNvPicPr>
            <a:picLocks noChangeAspect="1"/>
          </p:cNvPicPr>
          <p:nvPr/>
        </p:nvPicPr>
        <p:blipFill>
          <a:blip r:embed="rId2" cstate="print"/>
          <a:stretch>
            <a:fillRect/>
          </a:stretch>
        </p:blipFill>
        <p:spPr>
          <a:xfrm>
            <a:off x="10476718" y="304932"/>
            <a:ext cx="1359526" cy="1365622"/>
          </a:xfrm>
          <a:prstGeom prst="rect">
            <a:avLst/>
          </a:prstGeom>
        </p:spPr>
      </p:pic>
      <p:sp>
        <p:nvSpPr>
          <p:cNvPr id="5" name="Rectangle 4"/>
          <p:cNvSpPr/>
          <p:nvPr/>
        </p:nvSpPr>
        <p:spPr>
          <a:xfrm>
            <a:off x="10750328" y="756014"/>
            <a:ext cx="817853" cy="461665"/>
          </a:xfrm>
          <a:prstGeom prst="rect">
            <a:avLst/>
          </a:prstGeom>
        </p:spPr>
        <p:txBody>
          <a:bodyPr wrap="square">
            <a:spAutoFit/>
          </a:bodyPr>
          <a:lstStyle/>
          <a:p>
            <a:pPr algn="ctr"/>
            <a:r>
              <a:rPr lang="en-US" sz="2400" b="1" dirty="0">
                <a:latin typeface="Arial" pitchFamily="34" charset="0"/>
                <a:cs typeface="Arial" pitchFamily="34" charset="0"/>
              </a:rPr>
              <a:t>7-10</a:t>
            </a:r>
          </a:p>
        </p:txBody>
      </p:sp>
    </p:spTree>
    <p:extLst>
      <p:ext uri="{BB962C8B-B14F-4D97-AF65-F5344CB8AC3E}">
        <p14:creationId xmlns:p14="http://schemas.microsoft.com/office/powerpoint/2010/main" val="3148590695"/>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kern="1600" dirty="0"/>
              <a:t>Secondary Patient Assessment: Blood Pressure</a:t>
            </a:r>
            <a:endParaRPr lang="en-US" dirty="0"/>
          </a:p>
        </p:txBody>
      </p:sp>
      <p:sp>
        <p:nvSpPr>
          <p:cNvPr id="3" name="Text Placeholder 2"/>
          <p:cNvSpPr>
            <a:spLocks noGrp="1"/>
          </p:cNvSpPr>
          <p:nvPr>
            <p:ph type="body" idx="1"/>
          </p:nvPr>
        </p:nvSpPr>
        <p:spPr>
          <a:xfrm>
            <a:off x="878205" y="2247701"/>
            <a:ext cx="10435590" cy="3986213"/>
          </a:xfrm>
        </p:spPr>
        <p:txBody>
          <a:bodyPr/>
          <a:lstStyle/>
          <a:p>
            <a:r>
              <a:rPr lang="en-US" dirty="0"/>
              <a:t>To obtain a palpated blood pressure, follow these steps:</a:t>
            </a:r>
          </a:p>
          <a:p>
            <a:pPr lvl="1">
              <a:spcBef>
                <a:spcPts val="600"/>
              </a:spcBef>
              <a:spcAft>
                <a:spcPts val="600"/>
              </a:spcAft>
            </a:pPr>
            <a:r>
              <a:rPr lang="en-US" dirty="0"/>
              <a:t>Apply the blood pressure cuff above the elbow.</a:t>
            </a:r>
          </a:p>
          <a:p>
            <a:pPr lvl="1">
              <a:spcBef>
                <a:spcPts val="600"/>
              </a:spcBef>
              <a:spcAft>
                <a:spcPts val="600"/>
              </a:spcAft>
            </a:pPr>
            <a:r>
              <a:rPr lang="en-US" dirty="0"/>
              <a:t>Find patient’s radial pulse.</a:t>
            </a:r>
          </a:p>
          <a:p>
            <a:pPr lvl="1">
              <a:spcBef>
                <a:spcPts val="600"/>
              </a:spcBef>
              <a:spcAft>
                <a:spcPts val="600"/>
              </a:spcAft>
            </a:pPr>
            <a:r>
              <a:rPr lang="en-US" dirty="0"/>
              <a:t>Inflate the blood pressure cuff until you can no longer feel the radial pulse.</a:t>
            </a:r>
          </a:p>
          <a:p>
            <a:pPr lvl="1">
              <a:spcBef>
                <a:spcPts val="600"/>
              </a:spcBef>
              <a:spcAft>
                <a:spcPts val="600"/>
              </a:spcAft>
            </a:pPr>
            <a:r>
              <a:rPr lang="en-US" dirty="0"/>
              <a:t>Open the thumbscrew and slowly release air from the cuff.</a:t>
            </a:r>
          </a:p>
          <a:p>
            <a:pPr lvl="1">
              <a:spcBef>
                <a:spcPts val="600"/>
              </a:spcBef>
              <a:spcAft>
                <a:spcPts val="600"/>
              </a:spcAft>
            </a:pPr>
            <a:r>
              <a:rPr lang="en-US" dirty="0"/>
              <a:t>The pressure at which you can again feel the radial pulse is the systolic blood pressure.</a:t>
            </a:r>
          </a:p>
        </p:txBody>
      </p:sp>
      <p:pic>
        <p:nvPicPr>
          <p:cNvPr id="4" name="Picture 3"/>
          <p:cNvPicPr>
            <a:picLocks noChangeAspect="1"/>
          </p:cNvPicPr>
          <p:nvPr/>
        </p:nvPicPr>
        <p:blipFill>
          <a:blip r:embed="rId2" cstate="print"/>
          <a:stretch>
            <a:fillRect/>
          </a:stretch>
        </p:blipFill>
        <p:spPr>
          <a:xfrm>
            <a:off x="10476718" y="304932"/>
            <a:ext cx="1359526" cy="1365622"/>
          </a:xfrm>
          <a:prstGeom prst="rect">
            <a:avLst/>
          </a:prstGeom>
        </p:spPr>
      </p:pic>
      <p:sp>
        <p:nvSpPr>
          <p:cNvPr id="5" name="Rectangle 4"/>
          <p:cNvSpPr/>
          <p:nvPr/>
        </p:nvSpPr>
        <p:spPr>
          <a:xfrm>
            <a:off x="10750328" y="756014"/>
            <a:ext cx="817853" cy="461665"/>
          </a:xfrm>
          <a:prstGeom prst="rect">
            <a:avLst/>
          </a:prstGeom>
        </p:spPr>
        <p:txBody>
          <a:bodyPr wrap="square">
            <a:spAutoFit/>
          </a:bodyPr>
          <a:lstStyle/>
          <a:p>
            <a:pPr algn="ctr"/>
            <a:r>
              <a:rPr lang="en-US" sz="2400" b="1" dirty="0">
                <a:latin typeface="Arial" pitchFamily="34" charset="0"/>
                <a:cs typeface="Arial" pitchFamily="34" charset="0"/>
              </a:rPr>
              <a:t>7-10</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kern="1600" dirty="0"/>
              <a:t>Secondary Patient Assessment: Blood Pressure</a:t>
            </a:r>
            <a:endParaRPr lang="en-US" dirty="0"/>
          </a:p>
        </p:txBody>
      </p:sp>
      <p:sp>
        <p:nvSpPr>
          <p:cNvPr id="3" name="Text Placeholder 2"/>
          <p:cNvSpPr>
            <a:spLocks noGrp="1"/>
          </p:cNvSpPr>
          <p:nvPr>
            <p:ph type="body" idx="1"/>
          </p:nvPr>
        </p:nvSpPr>
        <p:spPr>
          <a:xfrm>
            <a:off x="878205" y="1594911"/>
            <a:ext cx="10435590" cy="4501089"/>
          </a:xfrm>
        </p:spPr>
        <p:txBody>
          <a:bodyPr/>
          <a:lstStyle/>
          <a:p>
            <a:r>
              <a:rPr lang="en-US" dirty="0"/>
              <a:t>No blood pressure cuff?</a:t>
            </a:r>
          </a:p>
          <a:p>
            <a:r>
              <a:rPr lang="en-US" dirty="0"/>
              <a:t>Can estimate the minimum systolic pressure by feeling the presence of an arterial pulse at various locations</a:t>
            </a:r>
          </a:p>
          <a:p>
            <a:pPr lvl="1">
              <a:spcBef>
                <a:spcPts val="600"/>
              </a:spcBef>
              <a:spcAft>
                <a:spcPts val="600"/>
              </a:spcAft>
            </a:pPr>
            <a:r>
              <a:rPr lang="en-US" dirty="0"/>
              <a:t>Radial pulse = 80 mm Hg </a:t>
            </a:r>
          </a:p>
          <a:p>
            <a:pPr lvl="1">
              <a:spcBef>
                <a:spcPts val="600"/>
              </a:spcBef>
              <a:spcAft>
                <a:spcPts val="600"/>
              </a:spcAft>
            </a:pPr>
            <a:r>
              <a:rPr lang="en-US" dirty="0"/>
              <a:t>Femoral pulse = 70 mm Hg</a:t>
            </a:r>
          </a:p>
          <a:p>
            <a:pPr lvl="1">
              <a:spcBef>
                <a:spcPts val="600"/>
              </a:spcBef>
              <a:spcAft>
                <a:spcPts val="600"/>
              </a:spcAft>
            </a:pPr>
            <a:r>
              <a:rPr lang="en-US" dirty="0"/>
              <a:t>Carotid pulse = 60 mm Hg</a:t>
            </a:r>
          </a:p>
          <a:p>
            <a:pPr>
              <a:spcBef>
                <a:spcPts val="600"/>
              </a:spcBef>
              <a:spcAft>
                <a:spcPts val="600"/>
              </a:spcAft>
            </a:pPr>
            <a:r>
              <a:rPr lang="en-US" dirty="0"/>
              <a:t>These estimates are roughly accurate. </a:t>
            </a:r>
          </a:p>
          <a:p>
            <a:pPr lvl="1">
              <a:spcBef>
                <a:spcPts val="600"/>
              </a:spcBef>
              <a:spcAft>
                <a:spcPts val="600"/>
              </a:spcAft>
            </a:pPr>
            <a:r>
              <a:rPr lang="en-US" dirty="0"/>
              <a:t>Should not necessarily be reassured by a strong radial pulse</a:t>
            </a:r>
          </a:p>
          <a:p>
            <a:pPr lvl="1">
              <a:spcBef>
                <a:spcPts val="600"/>
              </a:spcBef>
              <a:spcAft>
                <a:spcPts val="600"/>
              </a:spcAft>
            </a:pPr>
            <a:r>
              <a:rPr lang="en-US" dirty="0"/>
              <a:t>With trauma or suspected acute internal blood loss, a systolic blood pressure less than 90 mm Hg can be life threatening.</a:t>
            </a:r>
          </a:p>
          <a:p>
            <a:pPr lvl="1">
              <a:spcBef>
                <a:spcPts val="600"/>
              </a:spcBef>
              <a:spcAft>
                <a:spcPts val="600"/>
              </a:spcAft>
            </a:pPr>
            <a:endParaRPr lang="en-US" dirty="0"/>
          </a:p>
        </p:txBody>
      </p:sp>
      <p:pic>
        <p:nvPicPr>
          <p:cNvPr id="4" name="Picture 3"/>
          <p:cNvPicPr>
            <a:picLocks noChangeAspect="1"/>
          </p:cNvPicPr>
          <p:nvPr/>
        </p:nvPicPr>
        <p:blipFill>
          <a:blip r:embed="rId2" cstate="print"/>
          <a:stretch>
            <a:fillRect/>
          </a:stretch>
        </p:blipFill>
        <p:spPr>
          <a:xfrm>
            <a:off x="10476718" y="304932"/>
            <a:ext cx="1359526" cy="1365622"/>
          </a:xfrm>
          <a:prstGeom prst="rect">
            <a:avLst/>
          </a:prstGeom>
        </p:spPr>
      </p:pic>
      <p:sp>
        <p:nvSpPr>
          <p:cNvPr id="5" name="Rectangle 4"/>
          <p:cNvSpPr/>
          <p:nvPr/>
        </p:nvSpPr>
        <p:spPr>
          <a:xfrm>
            <a:off x="10750328" y="756014"/>
            <a:ext cx="817853" cy="461665"/>
          </a:xfrm>
          <a:prstGeom prst="rect">
            <a:avLst/>
          </a:prstGeom>
        </p:spPr>
        <p:txBody>
          <a:bodyPr wrap="square">
            <a:spAutoFit/>
          </a:bodyPr>
          <a:lstStyle/>
          <a:p>
            <a:pPr algn="ctr"/>
            <a:r>
              <a:rPr lang="en-US" sz="2400" b="1" dirty="0">
                <a:latin typeface="Arial" pitchFamily="34" charset="0"/>
                <a:cs typeface="Arial" pitchFamily="34" charset="0"/>
              </a:rPr>
              <a:t>7-10</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13F5B5B-C1FD-4312-BFE5-1A7CE72458BB}"/>
              </a:ext>
            </a:extLst>
          </p:cNvPr>
          <p:cNvSpPr>
            <a:spLocks noGrp="1"/>
          </p:cNvSpPr>
          <p:nvPr>
            <p:ph type="title"/>
          </p:nvPr>
        </p:nvSpPr>
        <p:spPr>
          <a:xfrm>
            <a:off x="0" y="121033"/>
            <a:ext cx="12192000" cy="1002089"/>
          </a:xfrm>
        </p:spPr>
        <p:txBody>
          <a:bodyPr anchor="ctr">
            <a:normAutofit/>
          </a:bodyPr>
          <a:lstStyle/>
          <a:p>
            <a:pPr marR="0" rtl="0"/>
            <a:r>
              <a:rPr lang="en-US" b="1" i="0" u="none" strike="noStrike" kern="1600" baseline="0" dirty="0"/>
              <a:t>Scene Size-Up</a:t>
            </a:r>
          </a:p>
        </p:txBody>
      </p:sp>
      <p:sp>
        <p:nvSpPr>
          <p:cNvPr id="3" name="Text Placeholder 2">
            <a:extLst>
              <a:ext uri="{FF2B5EF4-FFF2-40B4-BE49-F238E27FC236}">
                <a16:creationId xmlns="" xmlns:a16="http://schemas.microsoft.com/office/drawing/2014/main" id="{8405524C-9F92-4F32-99A1-6FE4131B805E}"/>
              </a:ext>
            </a:extLst>
          </p:cNvPr>
          <p:cNvSpPr>
            <a:spLocks noGrp="1"/>
          </p:cNvSpPr>
          <p:nvPr>
            <p:ph sz="half" idx="1"/>
          </p:nvPr>
        </p:nvSpPr>
        <p:spPr>
          <a:xfrm>
            <a:off x="839932" y="2507225"/>
            <a:ext cx="4855464" cy="4144090"/>
          </a:xfrm>
        </p:spPr>
        <p:txBody>
          <a:bodyPr>
            <a:normAutofit/>
          </a:bodyPr>
          <a:lstStyle/>
          <a:p>
            <a:pPr lvl="0">
              <a:lnSpc>
                <a:spcPct val="90000"/>
              </a:lnSpc>
              <a:spcBef>
                <a:spcPts val="600"/>
              </a:spcBef>
              <a:spcAft>
                <a:spcPts val="600"/>
              </a:spcAft>
            </a:pPr>
            <a:r>
              <a:rPr lang="en-US" sz="2400" dirty="0"/>
              <a:t> </a:t>
            </a:r>
            <a:r>
              <a:rPr lang="en-US" sz="2400" u="dbl" dirty="0">
                <a:solidFill>
                  <a:srgbClr val="FF0000"/>
                </a:solidFill>
              </a:rPr>
              <a:t>Scene size-up </a:t>
            </a:r>
          </a:p>
          <a:p>
            <a:pPr lvl="1">
              <a:lnSpc>
                <a:spcPct val="90000"/>
              </a:lnSpc>
              <a:spcBef>
                <a:spcPts val="600"/>
              </a:spcBef>
              <a:spcAft>
                <a:spcPts val="600"/>
              </a:spcAft>
            </a:pPr>
            <a:r>
              <a:rPr lang="en-US" sz="2200" dirty="0"/>
              <a:t>First step of patient assessment </a:t>
            </a:r>
          </a:p>
          <a:p>
            <a:pPr lvl="1">
              <a:lnSpc>
                <a:spcPct val="90000"/>
              </a:lnSpc>
              <a:spcBef>
                <a:spcPts val="600"/>
              </a:spcBef>
              <a:spcAft>
                <a:spcPts val="600"/>
              </a:spcAft>
            </a:pPr>
            <a:r>
              <a:rPr lang="en-US" sz="2200" dirty="0"/>
              <a:t>Best defined as a general overview of the incident and its surroundings</a:t>
            </a:r>
            <a:endParaRPr lang="en-US" sz="2200" u="none" strike="noStrike" baseline="0" dirty="0"/>
          </a:p>
          <a:p>
            <a:pPr marR="0" lvl="0" rtl="0">
              <a:lnSpc>
                <a:spcPct val="90000"/>
              </a:lnSpc>
              <a:buNone/>
            </a:pPr>
            <a:endParaRPr lang="en-US" u="none" strike="noStrike" baseline="0" dirty="0"/>
          </a:p>
        </p:txBody>
      </p:sp>
      <p:pic>
        <p:nvPicPr>
          <p:cNvPr id="5" name="Picture 4"/>
          <p:cNvPicPr>
            <a:picLocks noChangeAspect="1"/>
          </p:cNvPicPr>
          <p:nvPr/>
        </p:nvPicPr>
        <p:blipFill>
          <a:blip r:embed="rId2" cstate="print"/>
          <a:stretch>
            <a:fillRect/>
          </a:stretch>
        </p:blipFill>
        <p:spPr>
          <a:xfrm>
            <a:off x="10476718" y="304932"/>
            <a:ext cx="1359526" cy="1365622"/>
          </a:xfrm>
          <a:prstGeom prst="rect">
            <a:avLst/>
          </a:prstGeom>
        </p:spPr>
      </p:pic>
      <p:pic>
        <p:nvPicPr>
          <p:cNvPr id="1026" name="Picture 2" descr="The text for scene size-up is listed as follows: Ensure scene safety. Determine the mechanism of injury or nature of the illness. Take standard precautions. Determine the number of patients. Consider additional resources." title="An image shows an overview of the scene size-up assessment."/>
          <p:cNvPicPr>
            <a:picLocks noChangeAspect="1" noChangeArrowheads="1"/>
          </p:cNvPicPr>
          <p:nvPr/>
        </p:nvPicPr>
        <p:blipFill rotWithShape="1">
          <a:blip r:embed="rId3" cstate="print"/>
          <a:srcRect l="23453" t="3985" r="9485" b="69648"/>
          <a:stretch/>
        </p:blipFill>
        <p:spPr bwMode="auto">
          <a:xfrm>
            <a:off x="6096000" y="2271250"/>
            <a:ext cx="5229355" cy="2871020"/>
          </a:xfrm>
          <a:prstGeom prst="rect">
            <a:avLst/>
          </a:prstGeom>
          <a:noFill/>
          <a:ln w="9525">
            <a:noFill/>
            <a:miter lim="800000"/>
            <a:headEnd/>
            <a:tailEnd/>
          </a:ln>
        </p:spPr>
      </p:pic>
      <p:sp>
        <p:nvSpPr>
          <p:cNvPr id="7" name="Rectangle 6"/>
          <p:cNvSpPr/>
          <p:nvPr/>
        </p:nvSpPr>
        <p:spPr>
          <a:xfrm>
            <a:off x="10753749" y="754770"/>
            <a:ext cx="817853" cy="461665"/>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dirty="0">
                <a:latin typeface="Arial" pitchFamily="34" charset="0"/>
                <a:cs typeface="Arial" pitchFamily="34" charset="0"/>
              </a:rPr>
              <a:t>7-1</a:t>
            </a:r>
          </a:p>
        </p:txBody>
      </p:sp>
    </p:spTree>
    <p:extLst>
      <p:ext uri="{BB962C8B-B14F-4D97-AF65-F5344CB8AC3E}">
        <p14:creationId xmlns:p14="http://schemas.microsoft.com/office/powerpoint/2010/main" val="1483079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6021623-DB51-4D58-AF9A-C525EC1D42C6}"/>
              </a:ext>
            </a:extLst>
          </p:cNvPr>
          <p:cNvSpPr>
            <a:spLocks noGrp="1"/>
          </p:cNvSpPr>
          <p:nvPr>
            <p:ph type="title"/>
          </p:nvPr>
        </p:nvSpPr>
        <p:spPr/>
        <p:txBody>
          <a:bodyPr anchor="ctr">
            <a:normAutofit/>
          </a:bodyPr>
          <a:lstStyle/>
          <a:p>
            <a:r>
              <a:rPr lang="en-US" kern="1600" dirty="0"/>
              <a:t>Secondary Patient Assessment: Pulse Oximetry</a:t>
            </a:r>
            <a:endParaRPr lang="en-US" b="1" i="0" u="none" strike="noStrike" kern="1600" baseline="0" dirty="0"/>
          </a:p>
        </p:txBody>
      </p:sp>
      <p:sp>
        <p:nvSpPr>
          <p:cNvPr id="3" name="Text Placeholder 2">
            <a:extLst>
              <a:ext uri="{FF2B5EF4-FFF2-40B4-BE49-F238E27FC236}">
                <a16:creationId xmlns="" xmlns:a16="http://schemas.microsoft.com/office/drawing/2014/main" id="{D4E887C0-B7FA-4083-8FE0-82E065BF723E}"/>
              </a:ext>
            </a:extLst>
          </p:cNvPr>
          <p:cNvSpPr>
            <a:spLocks noGrp="1"/>
          </p:cNvSpPr>
          <p:nvPr>
            <p:ph sz="half" idx="1"/>
          </p:nvPr>
        </p:nvSpPr>
        <p:spPr>
          <a:xfrm>
            <a:off x="820324" y="1670554"/>
            <a:ext cx="5463028" cy="4729436"/>
          </a:xfrm>
        </p:spPr>
        <p:txBody>
          <a:bodyPr>
            <a:normAutofit/>
          </a:bodyPr>
          <a:lstStyle/>
          <a:p>
            <a:pPr marR="0" lvl="0" rtl="0">
              <a:buNone/>
            </a:pPr>
            <a:r>
              <a:rPr lang="en-US" b="1" u="none" strike="noStrike" baseline="0" dirty="0"/>
              <a:t>Oxygen Saturation Level</a:t>
            </a:r>
            <a:endParaRPr lang="en-US" sz="2000" u="none" strike="noStrike" baseline="0" dirty="0"/>
          </a:p>
          <a:p>
            <a:pPr marR="0" lvl="0" rtl="0"/>
            <a:r>
              <a:rPr lang="en-US" sz="2000" u="none" strike="noStrike" baseline="0" dirty="0"/>
              <a:t>Oxygen saturation levels are measured using a device known as a </a:t>
            </a:r>
            <a:r>
              <a:rPr lang="en-US" sz="2000" u="dbl" strike="noStrike" dirty="0">
                <a:solidFill>
                  <a:srgbClr val="FF0000"/>
                </a:solidFill>
              </a:rPr>
              <a:t>pulse oximeter</a:t>
            </a:r>
            <a:r>
              <a:rPr lang="en-US" sz="2000" u="none" strike="noStrike" baseline="0" dirty="0"/>
              <a:t>.</a:t>
            </a:r>
          </a:p>
          <a:p>
            <a:r>
              <a:rPr lang="en-US" sz="2000" dirty="0"/>
              <a:t>Measures the percentage of oxygen in the blood </a:t>
            </a:r>
          </a:p>
          <a:p>
            <a:r>
              <a:rPr lang="en-US" sz="2000" dirty="0"/>
              <a:t>Uses a probe that is attached to a:</a:t>
            </a:r>
          </a:p>
          <a:p>
            <a:pPr lvl="1"/>
            <a:r>
              <a:rPr lang="en-US" dirty="0"/>
              <a:t>Finger</a:t>
            </a:r>
          </a:p>
          <a:p>
            <a:pPr lvl="1"/>
            <a:r>
              <a:rPr lang="en-US" dirty="0"/>
              <a:t>Earlobe </a:t>
            </a:r>
          </a:p>
          <a:p>
            <a:r>
              <a:rPr lang="en-US" sz="2000" dirty="0"/>
              <a:t>Simple to use</a:t>
            </a:r>
          </a:p>
          <a:p>
            <a:pPr lvl="1"/>
            <a:r>
              <a:rPr lang="en-US" dirty="0"/>
              <a:t>Some less expensive pulse oximeters are not accurate.</a:t>
            </a:r>
          </a:p>
          <a:p>
            <a:pPr lvl="1"/>
            <a:r>
              <a:rPr lang="en-US" dirty="0"/>
              <a:t>Trust your eyes and not the device.</a:t>
            </a:r>
          </a:p>
          <a:p>
            <a:pPr lvl="0">
              <a:spcBef>
                <a:spcPts val="600"/>
              </a:spcBef>
              <a:spcAft>
                <a:spcPts val="600"/>
              </a:spcAft>
            </a:pPr>
            <a:endParaRPr lang="en-US" sz="2000" dirty="0"/>
          </a:p>
          <a:p>
            <a:endParaRPr lang="en-US" sz="2000" dirty="0"/>
          </a:p>
        </p:txBody>
      </p:sp>
      <p:pic>
        <p:nvPicPr>
          <p:cNvPr id="5" name="Picture 4"/>
          <p:cNvPicPr>
            <a:picLocks noChangeAspect="1"/>
          </p:cNvPicPr>
          <p:nvPr/>
        </p:nvPicPr>
        <p:blipFill>
          <a:blip r:embed="rId3" cstate="print"/>
          <a:stretch>
            <a:fillRect/>
          </a:stretch>
        </p:blipFill>
        <p:spPr>
          <a:xfrm>
            <a:off x="10476718" y="304932"/>
            <a:ext cx="1359526" cy="1365622"/>
          </a:xfrm>
          <a:prstGeom prst="rect">
            <a:avLst/>
          </a:prstGeom>
        </p:spPr>
      </p:pic>
      <p:pic>
        <p:nvPicPr>
          <p:cNvPr id="11266" name="Picture 2" descr="Photo shows the temperature being checked of a patient. "/>
          <p:cNvPicPr>
            <a:picLocks noChangeAspect="1" noChangeArrowheads="1"/>
          </p:cNvPicPr>
          <p:nvPr/>
        </p:nvPicPr>
        <p:blipFill>
          <a:blip r:embed="rId4" cstate="print"/>
          <a:srcRect/>
          <a:stretch>
            <a:fillRect/>
          </a:stretch>
        </p:blipFill>
        <p:spPr bwMode="auto">
          <a:xfrm>
            <a:off x="6639108" y="1823102"/>
            <a:ext cx="3524223" cy="2741806"/>
          </a:xfrm>
          <a:prstGeom prst="rect">
            <a:avLst/>
          </a:prstGeom>
          <a:noFill/>
          <a:ln w="9525">
            <a:noFill/>
            <a:miter lim="800000"/>
            <a:headEnd/>
            <a:tailEnd/>
          </a:ln>
        </p:spPr>
      </p:pic>
      <p:sp>
        <p:nvSpPr>
          <p:cNvPr id="7" name="Rectangle 6"/>
          <p:cNvSpPr/>
          <p:nvPr/>
        </p:nvSpPr>
        <p:spPr>
          <a:xfrm>
            <a:off x="10750328" y="756014"/>
            <a:ext cx="817853" cy="461665"/>
          </a:xfrm>
          <a:prstGeom prst="rect">
            <a:avLst/>
          </a:prstGeom>
        </p:spPr>
        <p:txBody>
          <a:bodyPr wrap="square">
            <a:spAutoFit/>
          </a:bodyPr>
          <a:lstStyle/>
          <a:p>
            <a:pPr algn="ctr"/>
            <a:r>
              <a:rPr lang="en-US" sz="2400" b="1" dirty="0">
                <a:latin typeface="Arial" pitchFamily="34" charset="0"/>
                <a:cs typeface="Arial" pitchFamily="34" charset="0"/>
              </a:rPr>
              <a:t>7-10</a:t>
            </a:r>
          </a:p>
        </p:txBody>
      </p:sp>
    </p:spTree>
    <p:extLst>
      <p:ext uri="{BB962C8B-B14F-4D97-AF65-F5344CB8AC3E}">
        <p14:creationId xmlns:p14="http://schemas.microsoft.com/office/powerpoint/2010/main" val="245354215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8971348-9686-4DEA-B5B0-FC0FCC87DBAD}"/>
              </a:ext>
            </a:extLst>
          </p:cNvPr>
          <p:cNvSpPr>
            <a:spLocks noGrp="1"/>
          </p:cNvSpPr>
          <p:nvPr>
            <p:ph type="title"/>
          </p:nvPr>
        </p:nvSpPr>
        <p:spPr/>
        <p:txBody>
          <a:bodyPr/>
          <a:lstStyle/>
          <a:p>
            <a:r>
              <a:rPr lang="en-US" kern="1600" dirty="0"/>
              <a:t>Secondary Patient Assessment: Pulse Oximetry</a:t>
            </a:r>
            <a:endParaRPr lang="en-US" b="1" i="0" u="none" strike="noStrike" kern="1600" baseline="0" dirty="0">
              <a:latin typeface="Times New Roman" panose="02020603050405020304" pitchFamily="18" charset="0"/>
            </a:endParaRPr>
          </a:p>
        </p:txBody>
      </p:sp>
      <p:sp>
        <p:nvSpPr>
          <p:cNvPr id="3" name="Text Placeholder 2">
            <a:extLst>
              <a:ext uri="{FF2B5EF4-FFF2-40B4-BE49-F238E27FC236}">
                <a16:creationId xmlns="" xmlns:a16="http://schemas.microsoft.com/office/drawing/2014/main" id="{76B816F4-416F-41FE-B132-1402E7FE3239}"/>
              </a:ext>
            </a:extLst>
          </p:cNvPr>
          <p:cNvSpPr>
            <a:spLocks noGrp="1"/>
          </p:cNvSpPr>
          <p:nvPr>
            <p:ph type="body" idx="1"/>
          </p:nvPr>
        </p:nvSpPr>
        <p:spPr>
          <a:xfrm>
            <a:off x="878205" y="1854453"/>
            <a:ext cx="10435590" cy="3986213"/>
          </a:xfrm>
        </p:spPr>
        <p:txBody>
          <a:bodyPr/>
          <a:lstStyle/>
          <a:p>
            <a:pPr marR="0" lvl="0" rtl="0">
              <a:spcBef>
                <a:spcPts val="600"/>
              </a:spcBef>
              <a:spcAft>
                <a:spcPts val="600"/>
              </a:spcAft>
            </a:pPr>
            <a:r>
              <a:rPr lang="en-US" u="none" strike="noStrike" baseline="0" dirty="0"/>
              <a:t>Abnormal:</a:t>
            </a:r>
          </a:p>
          <a:p>
            <a:pPr lvl="1">
              <a:spcBef>
                <a:spcPts val="600"/>
              </a:spcBef>
              <a:spcAft>
                <a:spcPts val="600"/>
              </a:spcAft>
            </a:pPr>
            <a:r>
              <a:rPr lang="en-US" dirty="0"/>
              <a:t>R</a:t>
            </a:r>
            <a:r>
              <a:rPr lang="en-US" u="none" strike="noStrike" baseline="0" dirty="0"/>
              <a:t>eading of less than 94% </a:t>
            </a:r>
          </a:p>
          <a:p>
            <a:pPr lvl="1">
              <a:spcBef>
                <a:spcPts val="600"/>
              </a:spcBef>
              <a:spcAft>
                <a:spcPts val="600"/>
              </a:spcAft>
            </a:pPr>
            <a:r>
              <a:rPr lang="en-US" dirty="0"/>
              <a:t>M</a:t>
            </a:r>
            <a:r>
              <a:rPr lang="en-US" u="none" strike="noStrike" baseline="0" dirty="0"/>
              <a:t>ay indicate serious illness or injury </a:t>
            </a:r>
          </a:p>
          <a:p>
            <a:pPr marR="0" lvl="0" rtl="0">
              <a:spcBef>
                <a:spcPts val="600"/>
              </a:spcBef>
              <a:spcAft>
                <a:spcPts val="600"/>
              </a:spcAft>
            </a:pPr>
            <a:r>
              <a:rPr lang="en-US" u="none" strike="noStrike" baseline="0" dirty="0"/>
              <a:t>Chronic smokers:</a:t>
            </a:r>
          </a:p>
          <a:p>
            <a:pPr lvl="1">
              <a:spcBef>
                <a:spcPts val="600"/>
              </a:spcBef>
              <a:spcAft>
                <a:spcPts val="600"/>
              </a:spcAft>
            </a:pPr>
            <a:r>
              <a:rPr lang="en-US" dirty="0"/>
              <a:t>M</a:t>
            </a:r>
            <a:r>
              <a:rPr lang="en-US" u="none" strike="noStrike" baseline="0" dirty="0"/>
              <a:t>ay live with a low percentage of oxygen in the blood</a:t>
            </a:r>
          </a:p>
          <a:p>
            <a:pPr lvl="1">
              <a:spcBef>
                <a:spcPts val="600"/>
              </a:spcBef>
              <a:spcAft>
                <a:spcPts val="600"/>
              </a:spcAft>
            </a:pPr>
            <a:r>
              <a:rPr lang="en-US" dirty="0"/>
              <a:t>A</a:t>
            </a:r>
            <a:r>
              <a:rPr lang="en-US" u="none" strike="noStrike" baseline="0" dirty="0"/>
              <a:t>n oxygen saturation level much lower than 94%</a:t>
            </a:r>
          </a:p>
          <a:p>
            <a:pPr marR="0" lvl="0" rtl="0">
              <a:spcBef>
                <a:spcPts val="600"/>
              </a:spcBef>
              <a:spcAft>
                <a:spcPts val="600"/>
              </a:spcAft>
            </a:pPr>
            <a:r>
              <a:rPr lang="en-US" u="none" strike="noStrike" baseline="0" dirty="0"/>
              <a:t>Higher altitudes will lower the normal oxygen saturation reading.</a:t>
            </a:r>
          </a:p>
        </p:txBody>
      </p:sp>
      <p:pic>
        <p:nvPicPr>
          <p:cNvPr id="4" name="Picture 3"/>
          <p:cNvPicPr>
            <a:picLocks noChangeAspect="1"/>
          </p:cNvPicPr>
          <p:nvPr/>
        </p:nvPicPr>
        <p:blipFill>
          <a:blip r:embed="rId2" cstate="print"/>
          <a:stretch>
            <a:fillRect/>
          </a:stretch>
        </p:blipFill>
        <p:spPr>
          <a:xfrm>
            <a:off x="10476718" y="304932"/>
            <a:ext cx="1359526" cy="1365622"/>
          </a:xfrm>
          <a:prstGeom prst="rect">
            <a:avLst/>
          </a:prstGeom>
        </p:spPr>
      </p:pic>
      <p:sp>
        <p:nvSpPr>
          <p:cNvPr id="5" name="Rectangle 4"/>
          <p:cNvSpPr/>
          <p:nvPr/>
        </p:nvSpPr>
        <p:spPr>
          <a:xfrm>
            <a:off x="10750328" y="756014"/>
            <a:ext cx="817853" cy="461665"/>
          </a:xfrm>
          <a:prstGeom prst="rect">
            <a:avLst/>
          </a:prstGeom>
        </p:spPr>
        <p:txBody>
          <a:bodyPr wrap="square">
            <a:spAutoFit/>
          </a:bodyPr>
          <a:lstStyle/>
          <a:p>
            <a:pPr algn="ctr"/>
            <a:r>
              <a:rPr lang="en-US" sz="2400" b="1" dirty="0">
                <a:latin typeface="Arial" pitchFamily="34" charset="0"/>
                <a:cs typeface="Arial" pitchFamily="34" charset="0"/>
              </a:rPr>
              <a:t>7-10</a:t>
            </a:r>
          </a:p>
        </p:txBody>
      </p:sp>
    </p:spTree>
    <p:extLst>
      <p:ext uri="{BB962C8B-B14F-4D97-AF65-F5344CB8AC3E}">
        <p14:creationId xmlns:p14="http://schemas.microsoft.com/office/powerpoint/2010/main" val="3582543734"/>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kern="1600" dirty="0"/>
              <a:t>Secondary Patient Assessment: </a:t>
            </a:r>
            <a:br>
              <a:rPr lang="en-US" kern="1600" dirty="0"/>
            </a:br>
            <a:r>
              <a:rPr lang="en-US" kern="1600" dirty="0"/>
              <a:t>Neurologic Assessment</a:t>
            </a:r>
            <a:endParaRPr lang="en-US" dirty="0"/>
          </a:p>
        </p:txBody>
      </p:sp>
      <p:sp>
        <p:nvSpPr>
          <p:cNvPr id="3" name="Text Placeholder 2"/>
          <p:cNvSpPr>
            <a:spLocks noGrp="1"/>
          </p:cNvSpPr>
          <p:nvPr>
            <p:ph type="body" idx="1"/>
          </p:nvPr>
        </p:nvSpPr>
        <p:spPr>
          <a:xfrm>
            <a:off x="878205" y="2224521"/>
            <a:ext cx="10435590" cy="3986213"/>
          </a:xfrm>
        </p:spPr>
        <p:txBody>
          <a:bodyPr/>
          <a:lstStyle/>
          <a:p>
            <a:pPr>
              <a:buNone/>
            </a:pPr>
            <a:r>
              <a:rPr lang="en-US" b="1" dirty="0"/>
              <a:t>Neurologic assessment</a:t>
            </a:r>
            <a:endParaRPr lang="en-US" dirty="0"/>
          </a:p>
          <a:p>
            <a:pPr>
              <a:spcBef>
                <a:spcPts val="600"/>
              </a:spcBef>
              <a:spcAft>
                <a:spcPts val="600"/>
              </a:spcAft>
            </a:pPr>
            <a:r>
              <a:rPr lang="en-US" dirty="0"/>
              <a:t>Level of responsiveness is a continuum that ranges from patient being fully alert to various levels of unresponsiveness. </a:t>
            </a:r>
          </a:p>
          <a:p>
            <a:pPr lvl="0">
              <a:spcBef>
                <a:spcPts val="600"/>
              </a:spcBef>
              <a:spcAft>
                <a:spcPts val="600"/>
              </a:spcAft>
            </a:pPr>
            <a:r>
              <a:rPr lang="en-US" dirty="0"/>
              <a:t>Normal: </a:t>
            </a:r>
          </a:p>
          <a:p>
            <a:pPr lvl="1">
              <a:spcBef>
                <a:spcPts val="600"/>
              </a:spcBef>
              <a:spcAft>
                <a:spcPts val="600"/>
              </a:spcAft>
            </a:pPr>
            <a:r>
              <a:rPr lang="en-US" dirty="0"/>
              <a:t>Patient awake and fully oriented</a:t>
            </a:r>
          </a:p>
          <a:p>
            <a:pPr lvl="0">
              <a:spcBef>
                <a:spcPts val="600"/>
              </a:spcBef>
              <a:spcAft>
                <a:spcPts val="600"/>
              </a:spcAft>
            </a:pPr>
            <a:r>
              <a:rPr lang="en-US" dirty="0"/>
              <a:t>Abnormal:</a:t>
            </a:r>
          </a:p>
          <a:p>
            <a:pPr lvl="1">
              <a:spcBef>
                <a:spcPts val="600"/>
              </a:spcBef>
              <a:spcAft>
                <a:spcPts val="600"/>
              </a:spcAft>
            </a:pPr>
            <a:r>
              <a:rPr lang="en-US" dirty="0"/>
              <a:t>Look for abnormal posturing. </a:t>
            </a:r>
          </a:p>
          <a:p>
            <a:pPr lvl="1">
              <a:spcBef>
                <a:spcPts val="600"/>
              </a:spcBef>
              <a:spcAft>
                <a:spcPts val="600"/>
              </a:spcAft>
            </a:pPr>
            <a:r>
              <a:rPr lang="en-US" dirty="0">
                <a:solidFill>
                  <a:schemeClr val="tx2"/>
                </a:solidFill>
              </a:rPr>
              <a:t> </a:t>
            </a:r>
            <a:r>
              <a:rPr lang="en-US" u="dbl" dirty="0">
                <a:solidFill>
                  <a:srgbClr val="FF0000"/>
                </a:solidFill>
              </a:rPr>
              <a:t>Decorticate or decerebrate</a:t>
            </a:r>
            <a:r>
              <a:rPr lang="en-US" dirty="0">
                <a:solidFill>
                  <a:schemeClr val="tx2"/>
                </a:solidFill>
              </a:rPr>
              <a:t> </a:t>
            </a:r>
            <a:r>
              <a:rPr lang="en-US" dirty="0"/>
              <a:t>posturing</a:t>
            </a:r>
          </a:p>
          <a:p>
            <a:endParaRPr lang="en-US" dirty="0"/>
          </a:p>
        </p:txBody>
      </p:sp>
      <p:pic>
        <p:nvPicPr>
          <p:cNvPr id="4" name="Picture 3"/>
          <p:cNvPicPr>
            <a:picLocks noChangeAspect="1"/>
          </p:cNvPicPr>
          <p:nvPr/>
        </p:nvPicPr>
        <p:blipFill>
          <a:blip r:embed="rId2" cstate="print"/>
          <a:stretch>
            <a:fillRect/>
          </a:stretch>
        </p:blipFill>
        <p:spPr>
          <a:xfrm>
            <a:off x="10476718" y="304932"/>
            <a:ext cx="1359526" cy="1365622"/>
          </a:xfrm>
          <a:prstGeom prst="rect">
            <a:avLst/>
          </a:prstGeom>
        </p:spPr>
      </p:pic>
      <p:sp>
        <p:nvSpPr>
          <p:cNvPr id="5" name="Rectangle 4"/>
          <p:cNvSpPr/>
          <p:nvPr/>
        </p:nvSpPr>
        <p:spPr>
          <a:xfrm>
            <a:off x="10750328" y="756014"/>
            <a:ext cx="817853" cy="461665"/>
          </a:xfrm>
          <a:prstGeom prst="rect">
            <a:avLst/>
          </a:prstGeom>
        </p:spPr>
        <p:txBody>
          <a:bodyPr wrap="square">
            <a:spAutoFit/>
          </a:bodyPr>
          <a:lstStyle/>
          <a:p>
            <a:pPr algn="ctr"/>
            <a:r>
              <a:rPr lang="en-US" sz="2400" b="1" dirty="0">
                <a:latin typeface="Arial" pitchFamily="34" charset="0"/>
                <a:cs typeface="Arial" pitchFamily="34" charset="0"/>
              </a:rPr>
              <a:t>7-10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dirty="0"/>
              <a:t>Reassessment</a:t>
            </a:r>
          </a:p>
        </p:txBody>
      </p:sp>
    </p:spTree>
    <p:extLst>
      <p:ext uri="{BB962C8B-B14F-4D97-AF65-F5344CB8AC3E}">
        <p14:creationId xmlns:p14="http://schemas.microsoft.com/office/powerpoint/2010/main" val="1825757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C440583-1649-4785-A4CB-00D965BCC1EC}"/>
              </a:ext>
            </a:extLst>
          </p:cNvPr>
          <p:cNvSpPr>
            <a:spLocks noGrp="1"/>
          </p:cNvSpPr>
          <p:nvPr>
            <p:ph type="title"/>
          </p:nvPr>
        </p:nvSpPr>
        <p:spPr>
          <a:xfrm>
            <a:off x="0" y="121033"/>
            <a:ext cx="12192000" cy="1002089"/>
          </a:xfrm>
        </p:spPr>
        <p:txBody>
          <a:bodyPr anchor="ctr">
            <a:normAutofit/>
          </a:bodyPr>
          <a:lstStyle/>
          <a:p>
            <a:pPr marR="0" rtl="0"/>
            <a:r>
              <a:rPr lang="en-US" b="1" i="0" u="none" strike="noStrike" kern="1600" baseline="0" dirty="0"/>
              <a:t>Reassessment</a:t>
            </a:r>
          </a:p>
        </p:txBody>
      </p:sp>
      <p:sp>
        <p:nvSpPr>
          <p:cNvPr id="3" name="Text Placeholder 2">
            <a:extLst>
              <a:ext uri="{FF2B5EF4-FFF2-40B4-BE49-F238E27FC236}">
                <a16:creationId xmlns="" xmlns:a16="http://schemas.microsoft.com/office/drawing/2014/main" id="{9E4729CC-DC1D-4F2B-B614-349BE7687AB7}"/>
              </a:ext>
            </a:extLst>
          </p:cNvPr>
          <p:cNvSpPr>
            <a:spLocks noGrp="1"/>
          </p:cNvSpPr>
          <p:nvPr>
            <p:ph sz="half" idx="1"/>
          </p:nvPr>
        </p:nvSpPr>
        <p:spPr>
          <a:xfrm>
            <a:off x="914400" y="2241755"/>
            <a:ext cx="4855464" cy="4219005"/>
          </a:xfrm>
        </p:spPr>
        <p:txBody>
          <a:bodyPr>
            <a:normAutofit/>
          </a:bodyPr>
          <a:lstStyle/>
          <a:p>
            <a:pPr marR="0" lvl="0" rtl="0">
              <a:lnSpc>
                <a:spcPct val="110000"/>
              </a:lnSpc>
              <a:spcBef>
                <a:spcPts val="600"/>
              </a:spcBef>
              <a:spcAft>
                <a:spcPts val="600"/>
              </a:spcAft>
            </a:pPr>
            <a:r>
              <a:rPr lang="en-US" u="none" strike="noStrike" baseline="0" dirty="0"/>
              <a:t>A patient’s condition can change over time. </a:t>
            </a:r>
          </a:p>
          <a:p>
            <a:pPr marR="0" lvl="0" rtl="0">
              <a:lnSpc>
                <a:spcPct val="110000"/>
              </a:lnSpc>
              <a:spcBef>
                <a:spcPts val="600"/>
              </a:spcBef>
              <a:spcAft>
                <a:spcPts val="600"/>
              </a:spcAft>
            </a:pPr>
            <a:r>
              <a:rPr lang="en-US" u="none" strike="noStrike" baseline="0" dirty="0"/>
              <a:t>During the reassessment, check the effectiveness of your treatment.</a:t>
            </a:r>
          </a:p>
          <a:p>
            <a:pPr lvl="1">
              <a:lnSpc>
                <a:spcPct val="110000"/>
              </a:lnSpc>
              <a:spcBef>
                <a:spcPts val="600"/>
              </a:spcBef>
              <a:spcAft>
                <a:spcPts val="600"/>
              </a:spcAft>
            </a:pPr>
            <a:r>
              <a:rPr lang="en-US" u="none" strike="noStrike" baseline="0" dirty="0"/>
              <a:t>If you need to continue to care for patient, you must regularly repeat some parts of patient assessment. </a:t>
            </a:r>
          </a:p>
        </p:txBody>
      </p:sp>
      <p:pic>
        <p:nvPicPr>
          <p:cNvPr id="5" name="Picture 4"/>
          <p:cNvPicPr>
            <a:picLocks noChangeAspect="1"/>
          </p:cNvPicPr>
          <p:nvPr/>
        </p:nvPicPr>
        <p:blipFill>
          <a:blip r:embed="rId2" cstate="print"/>
          <a:stretch>
            <a:fillRect/>
          </a:stretch>
        </p:blipFill>
        <p:spPr>
          <a:xfrm>
            <a:off x="10476718" y="304932"/>
            <a:ext cx="1359526" cy="1365622"/>
          </a:xfrm>
          <a:prstGeom prst="rect">
            <a:avLst/>
          </a:prstGeom>
        </p:spPr>
      </p:pic>
      <p:pic>
        <p:nvPicPr>
          <p:cNvPr id="10242" name="Picture 2" descr="Scene Size-up. Primary Patient Assessment. History Taking. Secondary Patient Assessment. Reassessment: Check effectiveness of treatment; Repeat primary patient assessment and reassess vital signs; Treat changes in patient’s condition; Prepare to hand off to a higher level of care. " title="Flowchart of a pulse oximeter."/>
          <p:cNvPicPr>
            <a:picLocks noChangeAspect="1" noChangeArrowheads="1"/>
          </p:cNvPicPr>
          <p:nvPr/>
        </p:nvPicPr>
        <p:blipFill>
          <a:blip r:embed="rId3" cstate="print"/>
          <a:srcRect/>
          <a:stretch>
            <a:fillRect/>
          </a:stretch>
        </p:blipFill>
        <p:spPr bwMode="auto">
          <a:xfrm>
            <a:off x="7459063" y="1569778"/>
            <a:ext cx="2644307" cy="4416500"/>
          </a:xfrm>
          <a:prstGeom prst="rect">
            <a:avLst/>
          </a:prstGeom>
          <a:noFill/>
          <a:ln w="9525">
            <a:noFill/>
            <a:miter lim="800000"/>
            <a:headEnd/>
            <a:tailEnd/>
          </a:ln>
        </p:spPr>
      </p:pic>
      <p:sp>
        <p:nvSpPr>
          <p:cNvPr id="8" name="Rectangle 7"/>
          <p:cNvSpPr/>
          <p:nvPr/>
        </p:nvSpPr>
        <p:spPr>
          <a:xfrm>
            <a:off x="10750328" y="756014"/>
            <a:ext cx="817853" cy="461665"/>
          </a:xfrm>
          <a:prstGeom prst="rect">
            <a:avLst/>
          </a:prstGeom>
        </p:spPr>
        <p:txBody>
          <a:bodyPr wrap="square">
            <a:spAutoFit/>
          </a:bodyPr>
          <a:lstStyle/>
          <a:p>
            <a:pPr algn="ctr"/>
            <a:r>
              <a:rPr lang="en-US" sz="2400" b="1" dirty="0">
                <a:latin typeface="Arial" pitchFamily="34" charset="0"/>
                <a:cs typeface="Arial" pitchFamily="34" charset="0"/>
              </a:rPr>
              <a:t>7-1</a:t>
            </a:r>
          </a:p>
        </p:txBody>
      </p:sp>
    </p:spTree>
    <p:extLst>
      <p:ext uri="{BB962C8B-B14F-4D97-AF65-F5344CB8AC3E}">
        <p14:creationId xmlns:p14="http://schemas.microsoft.com/office/powerpoint/2010/main" val="3390271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6AA4E4A-B8A2-4AE7-B071-AC3362D18AE5}"/>
              </a:ext>
            </a:extLst>
          </p:cNvPr>
          <p:cNvSpPr>
            <a:spLocks noGrp="1"/>
          </p:cNvSpPr>
          <p:nvPr>
            <p:ph type="title"/>
          </p:nvPr>
        </p:nvSpPr>
        <p:spPr>
          <a:xfrm>
            <a:off x="0" y="121033"/>
            <a:ext cx="12192000" cy="1002089"/>
          </a:xfrm>
        </p:spPr>
        <p:txBody>
          <a:bodyPr anchor="ctr">
            <a:normAutofit/>
          </a:bodyPr>
          <a:lstStyle/>
          <a:p>
            <a:pPr marR="0" rtl="0"/>
            <a:r>
              <a:rPr lang="en-US" b="1" i="0" u="none" strike="noStrike" kern="1600" baseline="0" dirty="0"/>
              <a:t>Reassessment</a:t>
            </a:r>
          </a:p>
        </p:txBody>
      </p:sp>
      <p:sp>
        <p:nvSpPr>
          <p:cNvPr id="3" name="Text Placeholder 2">
            <a:extLst>
              <a:ext uri="{FF2B5EF4-FFF2-40B4-BE49-F238E27FC236}">
                <a16:creationId xmlns="" xmlns:a16="http://schemas.microsoft.com/office/drawing/2014/main" id="{D2C8CFAD-6969-471D-9498-52C01EF40EA2}"/>
              </a:ext>
            </a:extLst>
          </p:cNvPr>
          <p:cNvSpPr>
            <a:spLocks noGrp="1"/>
          </p:cNvSpPr>
          <p:nvPr>
            <p:ph sz="half" idx="1"/>
          </p:nvPr>
        </p:nvSpPr>
        <p:spPr>
          <a:xfrm>
            <a:off x="839450" y="2044621"/>
            <a:ext cx="4855464" cy="4031715"/>
          </a:xfrm>
        </p:spPr>
        <p:txBody>
          <a:bodyPr>
            <a:normAutofit/>
          </a:bodyPr>
          <a:lstStyle/>
          <a:p>
            <a:pPr>
              <a:spcBef>
                <a:spcPts val="600"/>
              </a:spcBef>
              <a:spcAft>
                <a:spcPts val="600"/>
              </a:spcAft>
            </a:pPr>
            <a:r>
              <a:rPr lang="en-US" dirty="0"/>
              <a:t>Check vital signs:</a:t>
            </a:r>
          </a:p>
          <a:p>
            <a:pPr lvl="1">
              <a:spcBef>
                <a:spcPts val="600"/>
              </a:spcBef>
              <a:spcAft>
                <a:spcPts val="600"/>
              </a:spcAft>
            </a:pPr>
            <a:r>
              <a:rPr lang="en-US" dirty="0"/>
              <a:t>Every 5 minutes for critical or unstable patients </a:t>
            </a:r>
          </a:p>
          <a:p>
            <a:pPr lvl="1">
              <a:spcBef>
                <a:spcPts val="600"/>
              </a:spcBef>
              <a:spcAft>
                <a:spcPts val="600"/>
              </a:spcAft>
            </a:pPr>
            <a:r>
              <a:rPr lang="en-US" dirty="0"/>
              <a:t>Every 15 minutes for stable patients</a:t>
            </a:r>
            <a:endParaRPr lang="en-US" u="none" strike="noStrike" baseline="0" dirty="0"/>
          </a:p>
          <a:p>
            <a:pPr marR="0" lvl="0" rtl="0">
              <a:spcBef>
                <a:spcPts val="600"/>
              </a:spcBef>
              <a:spcAft>
                <a:spcPts val="600"/>
              </a:spcAft>
            </a:pPr>
            <a:r>
              <a:rPr lang="en-US" u="none" strike="noStrike" baseline="0" dirty="0"/>
              <a:t>Continually monitor the ABCDs and repeat the vital signs regularly.</a:t>
            </a:r>
          </a:p>
          <a:p>
            <a:pPr lvl="1">
              <a:spcBef>
                <a:spcPts val="600"/>
              </a:spcBef>
              <a:spcAft>
                <a:spcPts val="600"/>
              </a:spcAft>
            </a:pPr>
            <a:r>
              <a:rPr lang="en-US" u="none" strike="noStrike" baseline="0" dirty="0"/>
              <a:t>If patient is getting worse, consider what you can do to improve the situation. </a:t>
            </a:r>
          </a:p>
        </p:txBody>
      </p:sp>
      <p:pic>
        <p:nvPicPr>
          <p:cNvPr id="12290" name="Picture 2" descr="Photo shows the patroller performing reassessment of a patient. "/>
          <p:cNvPicPr>
            <a:picLocks noChangeAspect="1" noChangeArrowheads="1"/>
          </p:cNvPicPr>
          <p:nvPr/>
        </p:nvPicPr>
        <p:blipFill>
          <a:blip r:embed="rId2" cstate="print"/>
          <a:srcRect/>
          <a:stretch>
            <a:fillRect/>
          </a:stretch>
        </p:blipFill>
        <p:spPr bwMode="auto">
          <a:xfrm>
            <a:off x="7082321" y="2226066"/>
            <a:ext cx="3469050" cy="2765659"/>
          </a:xfrm>
          <a:prstGeom prst="rect">
            <a:avLst/>
          </a:prstGeom>
          <a:noFill/>
          <a:ln w="9525">
            <a:noFill/>
            <a:miter lim="800000"/>
            <a:headEnd/>
            <a:tailEnd/>
          </a:ln>
        </p:spPr>
      </p:pic>
      <p:pic>
        <p:nvPicPr>
          <p:cNvPr id="5" name="Picture 4"/>
          <p:cNvPicPr>
            <a:picLocks noChangeAspect="1"/>
          </p:cNvPicPr>
          <p:nvPr/>
        </p:nvPicPr>
        <p:blipFill>
          <a:blip r:embed="rId3" cstate="print"/>
          <a:stretch>
            <a:fillRect/>
          </a:stretch>
        </p:blipFill>
        <p:spPr>
          <a:xfrm>
            <a:off x="10476718" y="304932"/>
            <a:ext cx="1359526" cy="1365622"/>
          </a:xfrm>
          <a:prstGeom prst="rect">
            <a:avLst/>
          </a:prstGeom>
        </p:spPr>
      </p:pic>
      <p:sp>
        <p:nvSpPr>
          <p:cNvPr id="6" name="Rectangle 5"/>
          <p:cNvSpPr/>
          <p:nvPr/>
        </p:nvSpPr>
        <p:spPr>
          <a:xfrm>
            <a:off x="10750328" y="756014"/>
            <a:ext cx="817853" cy="461665"/>
          </a:xfrm>
          <a:prstGeom prst="rect">
            <a:avLst/>
          </a:prstGeom>
        </p:spPr>
        <p:txBody>
          <a:bodyPr wrap="square">
            <a:spAutoFit/>
          </a:bodyPr>
          <a:lstStyle/>
          <a:p>
            <a:pPr algn="ctr"/>
            <a:r>
              <a:rPr lang="en-US" sz="2400" b="1" dirty="0">
                <a:latin typeface="Arial" pitchFamily="34" charset="0"/>
                <a:cs typeface="Arial" pitchFamily="34" charset="0"/>
              </a:rPr>
              <a:t>7-1</a:t>
            </a:r>
          </a:p>
        </p:txBody>
      </p:sp>
    </p:spTree>
    <p:extLst>
      <p:ext uri="{BB962C8B-B14F-4D97-AF65-F5344CB8AC3E}">
        <p14:creationId xmlns:p14="http://schemas.microsoft.com/office/powerpoint/2010/main" val="3036829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 xmlns:a16="http://schemas.microsoft.com/office/drawing/2014/main" id="{5A8F3747-2B0C-A543-976C-719721FA9D78}"/>
              </a:ext>
            </a:extLst>
          </p:cNvPr>
          <p:cNvSpPr>
            <a:spLocks noGrp="1"/>
          </p:cNvSpPr>
          <p:nvPr>
            <p:ph type="body" sz="quarter" idx="10"/>
          </p:nvPr>
        </p:nvSpPr>
        <p:spPr/>
        <p:txBody>
          <a:bodyPr/>
          <a:lstStyle/>
          <a:p>
            <a:r>
              <a:rPr lang="en-US" dirty="0"/>
              <a:t>Case Study</a:t>
            </a:r>
          </a:p>
        </p:txBody>
      </p:sp>
    </p:spTree>
    <p:extLst>
      <p:ext uri="{BB962C8B-B14F-4D97-AF65-F5344CB8AC3E}">
        <p14:creationId xmlns:p14="http://schemas.microsoft.com/office/powerpoint/2010/main" val="1009339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a:spLocks noGrp="1"/>
          </p:cNvSpPr>
          <p:nvPr>
            <p:ph type="title"/>
          </p:nvPr>
        </p:nvSpPr>
        <p:spPr/>
        <p:txBody>
          <a:bodyPr/>
          <a:lstStyle/>
          <a:p>
            <a:r>
              <a:rPr lang="en-US" dirty="0"/>
              <a:t>CASE PRESENTATION</a:t>
            </a:r>
          </a:p>
        </p:txBody>
      </p:sp>
      <p:sp>
        <p:nvSpPr>
          <p:cNvPr id="14" name="Content Placeholder 2"/>
          <p:cNvSpPr>
            <a:spLocks noGrp="1"/>
          </p:cNvSpPr>
          <p:nvPr>
            <p:ph idx="1"/>
          </p:nvPr>
        </p:nvSpPr>
        <p:spPr>
          <a:xfrm>
            <a:off x="952500" y="1917448"/>
            <a:ext cx="10287000" cy="4699047"/>
          </a:xfrm>
        </p:spPr>
        <p:txBody>
          <a:bodyPr/>
          <a:lstStyle/>
          <a:p>
            <a:r>
              <a:rPr lang="en-US" dirty="0"/>
              <a:t>You respond to a call to assist a patient who has fallen in the lodge. When you arrive on scene, you find a male in his mid-50s sitting on the floor beside a table. His wife reports that her husband was eating a burger, complained of chest pain, then fell to the floor, injuring his wrist. He did not lose responsiveness. After making sure the area is clear of hazards and quickly managing the crowd that has gathered, you begin assessing the man. He appears to be having difficulty breathing and is complaining of chest pain, saying, “I feel like an elephant is sitting on my chest.” The wife insists you look at his wrist.</a:t>
            </a:r>
          </a:p>
          <a:p>
            <a:pPr marL="0" indent="0">
              <a:buNone/>
            </a:pPr>
            <a:endParaRPr lang="en-US" dirty="0"/>
          </a:p>
          <a:p>
            <a:r>
              <a:rPr lang="en-US" i="1" dirty="0"/>
              <a:t>What should you do?</a:t>
            </a:r>
            <a:endParaRPr lang="en-US" dirty="0"/>
          </a:p>
          <a:p>
            <a:pPr marL="0" indent="0">
              <a:buNone/>
            </a:pPr>
            <a:r>
              <a:rPr lang="en-US" i="1" dirty="0"/>
              <a:t>				</a:t>
            </a:r>
            <a:endParaRPr lang="en-US" dirty="0"/>
          </a:p>
        </p:txBody>
      </p:sp>
    </p:spTree>
    <p:extLst>
      <p:ext uri="{BB962C8B-B14F-4D97-AF65-F5344CB8AC3E}">
        <p14:creationId xmlns:p14="http://schemas.microsoft.com/office/powerpoint/2010/main" val="3775886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a:spLocks noGrp="1"/>
          </p:cNvSpPr>
          <p:nvPr>
            <p:ph type="title"/>
          </p:nvPr>
        </p:nvSpPr>
        <p:spPr/>
        <p:txBody>
          <a:bodyPr/>
          <a:lstStyle/>
          <a:p>
            <a:r>
              <a:rPr lang="en-US" dirty="0"/>
              <a:t>CASE UPDATE</a:t>
            </a:r>
          </a:p>
        </p:txBody>
      </p:sp>
      <p:sp>
        <p:nvSpPr>
          <p:cNvPr id="14" name="Content Placeholder 2"/>
          <p:cNvSpPr>
            <a:spLocks noGrp="1"/>
          </p:cNvSpPr>
          <p:nvPr>
            <p:ph idx="1"/>
          </p:nvPr>
        </p:nvSpPr>
        <p:spPr>
          <a:xfrm>
            <a:off x="952500" y="1993187"/>
            <a:ext cx="10287000" cy="3861348"/>
          </a:xfrm>
        </p:spPr>
        <p:txBody>
          <a:bodyPr/>
          <a:lstStyle/>
          <a:p>
            <a:r>
              <a:rPr lang="en-US" dirty="0"/>
              <a:t>After ensuring that the scene is safe, you introduce yourself and ask permission to assess, examine, and treat patient. Patient says, “Yes,” so you perform a primary patient assessment while using spinal motion restriction because of the mechanism of injury of falling. Patient is awake and speaks to you in two- or three-word sentences. You determine that his airway is open, but you are concerned that he appears to be having trouble breathing. You check his radial pulse, which is rapid (100 beats per minute) and weak. Patient is alert and oriented to person, place, time, and event. He opens his eyes spontaneously, speaks coherently, and can follow your commands.</a:t>
            </a:r>
          </a:p>
          <a:p>
            <a:endParaRPr lang="en-US" dirty="0"/>
          </a:p>
        </p:txBody>
      </p:sp>
    </p:spTree>
    <p:extLst>
      <p:ext uri="{BB962C8B-B14F-4D97-AF65-F5344CB8AC3E}">
        <p14:creationId xmlns:p14="http://schemas.microsoft.com/office/powerpoint/2010/main" val="11867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925898F-8E11-436D-ACC2-75DED95C17C9}"/>
              </a:ext>
            </a:extLst>
          </p:cNvPr>
          <p:cNvSpPr>
            <a:spLocks noGrp="1"/>
          </p:cNvSpPr>
          <p:nvPr>
            <p:ph type="title"/>
          </p:nvPr>
        </p:nvSpPr>
        <p:spPr/>
        <p:txBody>
          <a:bodyPr/>
          <a:lstStyle/>
          <a:p>
            <a:r>
              <a:rPr lang="en-US" dirty="0"/>
              <a:t>CASE UPDATE</a:t>
            </a:r>
          </a:p>
        </p:txBody>
      </p:sp>
      <p:sp>
        <p:nvSpPr>
          <p:cNvPr id="3" name="Content Placeholder 2">
            <a:extLst>
              <a:ext uri="{FF2B5EF4-FFF2-40B4-BE49-F238E27FC236}">
                <a16:creationId xmlns="" xmlns:a16="http://schemas.microsoft.com/office/drawing/2014/main" id="{4B848D88-235A-414B-AB71-013411404905}"/>
              </a:ext>
            </a:extLst>
          </p:cNvPr>
          <p:cNvSpPr>
            <a:spLocks noGrp="1"/>
          </p:cNvSpPr>
          <p:nvPr>
            <p:ph idx="1"/>
          </p:nvPr>
        </p:nvSpPr>
        <p:spPr>
          <a:xfrm>
            <a:off x="863029" y="1871014"/>
            <a:ext cx="10264033" cy="4699047"/>
          </a:xfrm>
        </p:spPr>
        <p:txBody>
          <a:bodyPr/>
          <a:lstStyle/>
          <a:p>
            <a:r>
              <a:rPr lang="en-US" dirty="0"/>
              <a:t>In assessing his AVPU score, you assign him an </a:t>
            </a:r>
            <a:r>
              <a:rPr lang="en-US" i="1" dirty="0"/>
              <a:t>A </a:t>
            </a:r>
            <a:r>
              <a:rPr lang="en-US" dirty="0"/>
              <a:t>for alert. The patient complains of a persistent pain on the left side of his chest. The history you take reveals that the patient was eating lunch when he had chest pain and fell off his chair onto the floor. He remembers falling on his wrist and does not believe that he lost consciousness. He describes the pain in his chest as “heavy.” The pain radiates into the left arm. He also reports being short of breath. He says his wrist hurts some. He reports no allergies to any medications. He states that he takes aspirin on a daily basis because he had a heart attack 10 years ago but has been doing quite well since then. You obtain additional information using the OPQRST mnemonic. </a:t>
            </a:r>
          </a:p>
          <a:p>
            <a:endParaRPr lang="en-US" b="1" i="1" dirty="0"/>
          </a:p>
          <a:p>
            <a:r>
              <a:rPr lang="en-US" i="1" dirty="0"/>
              <a:t>What should you do now? </a:t>
            </a:r>
            <a:endParaRPr lang="en-US" dirty="0"/>
          </a:p>
        </p:txBody>
      </p:sp>
    </p:spTree>
    <p:extLst>
      <p:ext uri="{BB962C8B-B14F-4D97-AF65-F5344CB8AC3E}">
        <p14:creationId xmlns:p14="http://schemas.microsoft.com/office/powerpoint/2010/main" val="904831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C6C42B9-6856-4FF2-B787-2F17BF7A1337}"/>
              </a:ext>
            </a:extLst>
          </p:cNvPr>
          <p:cNvSpPr>
            <a:spLocks noGrp="1"/>
          </p:cNvSpPr>
          <p:nvPr>
            <p:ph type="title"/>
          </p:nvPr>
        </p:nvSpPr>
        <p:spPr>
          <a:xfrm>
            <a:off x="0" y="121033"/>
            <a:ext cx="12192000" cy="1002089"/>
          </a:xfrm>
        </p:spPr>
        <p:txBody>
          <a:bodyPr anchor="ctr">
            <a:normAutofit/>
          </a:bodyPr>
          <a:lstStyle/>
          <a:p>
            <a:pPr marR="0" rtl="0"/>
            <a:r>
              <a:rPr lang="en-US" b="1" i="0" u="none" strike="noStrike" kern="1600" baseline="0" dirty="0"/>
              <a:t>Scene Size-Up: Scene Safety</a:t>
            </a:r>
          </a:p>
        </p:txBody>
      </p:sp>
      <p:sp>
        <p:nvSpPr>
          <p:cNvPr id="3" name="Text Placeholder 2">
            <a:extLst>
              <a:ext uri="{FF2B5EF4-FFF2-40B4-BE49-F238E27FC236}">
                <a16:creationId xmlns="" xmlns:a16="http://schemas.microsoft.com/office/drawing/2014/main" id="{B4B58FBA-93CE-4545-90CB-69D2F394BAF5}"/>
              </a:ext>
            </a:extLst>
          </p:cNvPr>
          <p:cNvSpPr>
            <a:spLocks noGrp="1"/>
          </p:cNvSpPr>
          <p:nvPr>
            <p:ph sz="half" idx="1"/>
          </p:nvPr>
        </p:nvSpPr>
        <p:spPr>
          <a:xfrm>
            <a:off x="914400" y="2084438"/>
            <a:ext cx="4855464" cy="4106049"/>
          </a:xfrm>
        </p:spPr>
        <p:txBody>
          <a:bodyPr>
            <a:noAutofit/>
          </a:bodyPr>
          <a:lstStyle/>
          <a:p>
            <a:pPr marR="0" lvl="0" rtl="0">
              <a:lnSpc>
                <a:spcPct val="90000"/>
              </a:lnSpc>
              <a:spcBef>
                <a:spcPts val="600"/>
              </a:spcBef>
              <a:spcAft>
                <a:spcPts val="600"/>
              </a:spcAft>
            </a:pPr>
            <a:r>
              <a:rPr lang="en-US" strike="noStrike" dirty="0">
                <a:solidFill>
                  <a:schemeClr val="tx2"/>
                </a:solidFill>
              </a:rPr>
              <a:t> </a:t>
            </a:r>
            <a:r>
              <a:rPr lang="en-US" u="dbl" strike="noStrike" dirty="0">
                <a:solidFill>
                  <a:srgbClr val="FF0000"/>
                </a:solidFill>
              </a:rPr>
              <a:t>Scene Safety </a:t>
            </a:r>
          </a:p>
          <a:p>
            <a:pPr lvl="1">
              <a:lnSpc>
                <a:spcPct val="90000"/>
              </a:lnSpc>
              <a:spcBef>
                <a:spcPts val="600"/>
              </a:spcBef>
              <a:spcAft>
                <a:spcPts val="600"/>
              </a:spcAft>
            </a:pPr>
            <a:r>
              <a:rPr lang="en-US" sz="2200" u="none" strike="noStrike" baseline="0" dirty="0"/>
              <a:t>If local protocol requires,</a:t>
            </a:r>
            <a:r>
              <a:rPr lang="en-US" sz="2200" u="none" strike="noStrike" dirty="0"/>
              <a:t> </a:t>
            </a:r>
            <a:r>
              <a:rPr lang="en-US" sz="2200" u="none" strike="noStrike" baseline="0" dirty="0"/>
              <a:t>report your arrival to the scene.</a:t>
            </a:r>
          </a:p>
          <a:p>
            <a:pPr lvl="2">
              <a:lnSpc>
                <a:spcPct val="90000"/>
              </a:lnSpc>
              <a:spcBef>
                <a:spcPts val="600"/>
              </a:spcBef>
              <a:spcAft>
                <a:spcPts val="600"/>
              </a:spcAft>
            </a:pPr>
            <a:r>
              <a:rPr lang="en-US" sz="2200" dirty="0"/>
              <a:t>N</a:t>
            </a:r>
            <a:r>
              <a:rPr lang="en-US" sz="2200" u="none" strike="noStrike" baseline="0" dirty="0"/>
              <a:t>otify dispatch.</a:t>
            </a:r>
          </a:p>
          <a:p>
            <a:pPr lvl="1">
              <a:lnSpc>
                <a:spcPct val="90000"/>
              </a:lnSpc>
              <a:spcBef>
                <a:spcPts val="600"/>
              </a:spcBef>
              <a:spcAft>
                <a:spcPts val="600"/>
              </a:spcAft>
            </a:pPr>
            <a:r>
              <a:rPr lang="en-US" sz="2200" u="none" strike="noStrike" baseline="0" dirty="0"/>
              <a:t>If</a:t>
            </a:r>
            <a:r>
              <a:rPr lang="en-US" sz="2200" u="none" strike="noStrike" dirty="0"/>
              <a:t> not dispatched to a known injury</a:t>
            </a:r>
            <a:r>
              <a:rPr lang="en-US" sz="2200" u="none" strike="noStrike" baseline="0" dirty="0"/>
              <a:t>, they are now aware there is a possible rescue.</a:t>
            </a:r>
          </a:p>
          <a:p>
            <a:pPr marR="0" lvl="0" rtl="0">
              <a:lnSpc>
                <a:spcPct val="90000"/>
              </a:lnSpc>
              <a:spcBef>
                <a:spcPts val="600"/>
              </a:spcBef>
              <a:spcAft>
                <a:spcPts val="600"/>
              </a:spcAft>
            </a:pPr>
            <a:endParaRPr lang="en-US" sz="2000" u="none" strike="noStrike" baseline="0" dirty="0"/>
          </a:p>
        </p:txBody>
      </p:sp>
      <p:pic>
        <p:nvPicPr>
          <p:cNvPr id="2050" name="Picture 2" descr="Photo shows the patroller scanning the area of the incident, where a patient is lying on the ground. "/>
          <p:cNvPicPr>
            <a:picLocks noChangeAspect="1" noChangeArrowheads="1"/>
          </p:cNvPicPr>
          <p:nvPr/>
        </p:nvPicPr>
        <p:blipFill>
          <a:blip r:embed="rId2" cstate="print"/>
          <a:srcRect/>
          <a:stretch>
            <a:fillRect/>
          </a:stretch>
        </p:blipFill>
        <p:spPr bwMode="auto">
          <a:xfrm>
            <a:off x="6247482" y="1702865"/>
            <a:ext cx="5179863" cy="3888465"/>
          </a:xfrm>
          <a:prstGeom prst="rect">
            <a:avLst/>
          </a:prstGeom>
          <a:noFill/>
        </p:spPr>
      </p:pic>
      <p:pic>
        <p:nvPicPr>
          <p:cNvPr id="5" name="Picture 4"/>
          <p:cNvPicPr>
            <a:picLocks noChangeAspect="1"/>
          </p:cNvPicPr>
          <p:nvPr/>
        </p:nvPicPr>
        <p:blipFill>
          <a:blip r:embed="rId3" cstate="print"/>
          <a:stretch>
            <a:fillRect/>
          </a:stretch>
        </p:blipFill>
        <p:spPr>
          <a:xfrm>
            <a:off x="10476718" y="304932"/>
            <a:ext cx="1359526" cy="1365622"/>
          </a:xfrm>
          <a:prstGeom prst="rect">
            <a:avLst/>
          </a:prstGeom>
        </p:spPr>
      </p:pic>
      <p:sp>
        <p:nvSpPr>
          <p:cNvPr id="6" name="Rectangle 5"/>
          <p:cNvSpPr/>
          <p:nvPr/>
        </p:nvSpPr>
        <p:spPr>
          <a:xfrm>
            <a:off x="10750328" y="756014"/>
            <a:ext cx="817853" cy="461665"/>
          </a:xfrm>
          <a:prstGeom prst="rect">
            <a:avLst/>
          </a:prstGeom>
        </p:spPr>
        <p:txBody>
          <a:bodyPr wrap="square">
            <a:spAutoFit/>
          </a:bodyPr>
          <a:lstStyle/>
          <a:p>
            <a:pPr algn="ctr"/>
            <a:r>
              <a:rPr lang="en-US" sz="2400" b="1" dirty="0">
                <a:latin typeface="Arial" pitchFamily="34" charset="0"/>
                <a:cs typeface="Arial" pitchFamily="34" charset="0"/>
              </a:rPr>
              <a:t>7-1</a:t>
            </a:r>
          </a:p>
        </p:txBody>
      </p:sp>
    </p:spTree>
    <p:extLst>
      <p:ext uri="{BB962C8B-B14F-4D97-AF65-F5344CB8AC3E}">
        <p14:creationId xmlns:p14="http://schemas.microsoft.com/office/powerpoint/2010/main" val="1868536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a:spLocks noGrp="1"/>
          </p:cNvSpPr>
          <p:nvPr>
            <p:ph type="title"/>
          </p:nvPr>
        </p:nvSpPr>
        <p:spPr/>
        <p:txBody>
          <a:bodyPr/>
          <a:lstStyle/>
          <a:p>
            <a:r>
              <a:rPr lang="en-US" dirty="0"/>
              <a:t>CASE OUTCOME</a:t>
            </a:r>
          </a:p>
        </p:txBody>
      </p:sp>
      <p:sp>
        <p:nvSpPr>
          <p:cNvPr id="14" name="Content Placeholder 2"/>
          <p:cNvSpPr>
            <a:spLocks noGrp="1"/>
          </p:cNvSpPr>
          <p:nvPr>
            <p:ph idx="1"/>
          </p:nvPr>
        </p:nvSpPr>
        <p:spPr>
          <a:xfrm>
            <a:off x="952500" y="1908774"/>
            <a:ext cx="10287000" cy="3948029"/>
          </a:xfrm>
        </p:spPr>
        <p:txBody>
          <a:bodyPr/>
          <a:lstStyle/>
          <a:p>
            <a:r>
              <a:rPr lang="en-US" dirty="0"/>
              <a:t>Suspecting the man has a serious medical condition, possibly having suffered a heart attack, you call for additional OEC technicians and advanced life support. You then perform a physical exam on patient. During the exam, you notice some discoloration of patient’s wrist. He has equal sensation and movement in all his extremities. Pulses in both the upper and lower extremities are equal and strong. Pulse rate and breathing are abnormally high. Other OEC technicians arrive to assist you. Working together, you package patient and send him by ambulance to a nearby hospital. You later learn that patient had a mild heart attack, which the doctors think may have caused him to become dizzy and fall. He also had a broken wrist.</a:t>
            </a:r>
          </a:p>
          <a:p>
            <a:endParaRPr lang="en-US" dirty="0"/>
          </a:p>
        </p:txBody>
      </p:sp>
    </p:spTree>
    <p:extLst>
      <p:ext uri="{BB962C8B-B14F-4D97-AF65-F5344CB8AC3E}">
        <p14:creationId xmlns:p14="http://schemas.microsoft.com/office/powerpoint/2010/main" val="21091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 xmlns:a16="http://schemas.microsoft.com/office/drawing/2014/main" id="{5A8F3747-2B0C-A543-976C-719721FA9D78}"/>
              </a:ext>
            </a:extLst>
          </p:cNvPr>
          <p:cNvSpPr>
            <a:spLocks noGrp="1"/>
          </p:cNvSpPr>
          <p:nvPr>
            <p:ph type="body" sz="quarter" idx="10"/>
          </p:nvPr>
        </p:nvSpPr>
        <p:spPr/>
        <p:txBody>
          <a:bodyPr/>
          <a:lstStyle/>
          <a:p>
            <a:r>
              <a:rPr lang="en-US" dirty="0"/>
              <a:t>OEC Skill Activities</a:t>
            </a:r>
          </a:p>
        </p:txBody>
      </p:sp>
    </p:spTree>
    <p:extLst>
      <p:ext uri="{BB962C8B-B14F-4D97-AF65-F5344CB8AC3E}">
        <p14:creationId xmlns:p14="http://schemas.microsoft.com/office/powerpoint/2010/main" val="2873605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110948C-A7B9-4BD2-92CE-D9BE50451B15}"/>
              </a:ext>
            </a:extLst>
          </p:cNvPr>
          <p:cNvSpPr>
            <a:spLocks noGrp="1"/>
          </p:cNvSpPr>
          <p:nvPr>
            <p:ph type="title"/>
          </p:nvPr>
        </p:nvSpPr>
        <p:spPr>
          <a:xfrm>
            <a:off x="0" y="121033"/>
            <a:ext cx="12192000" cy="1002089"/>
          </a:xfrm>
        </p:spPr>
        <p:txBody>
          <a:bodyPr anchor="ctr">
            <a:normAutofit/>
          </a:bodyPr>
          <a:lstStyle/>
          <a:p>
            <a:pPr marR="0" rtl="0"/>
            <a:r>
              <a:rPr lang="en-US" i="0" u="none" strike="noStrike" baseline="0" dirty="0"/>
              <a:t>OEC Skill 7-1: Performing a Patient Assessment</a:t>
            </a:r>
          </a:p>
        </p:txBody>
      </p:sp>
      <p:sp>
        <p:nvSpPr>
          <p:cNvPr id="3" name="Text Placeholder 2">
            <a:extLst>
              <a:ext uri="{FF2B5EF4-FFF2-40B4-BE49-F238E27FC236}">
                <a16:creationId xmlns="" xmlns:a16="http://schemas.microsoft.com/office/drawing/2014/main" id="{9B2F9525-A827-4F1B-8283-F7A098BDCC39}"/>
              </a:ext>
            </a:extLst>
          </p:cNvPr>
          <p:cNvSpPr>
            <a:spLocks noGrp="1"/>
          </p:cNvSpPr>
          <p:nvPr>
            <p:ph sz="half" idx="1"/>
          </p:nvPr>
        </p:nvSpPr>
        <p:spPr>
          <a:xfrm>
            <a:off x="914400" y="1778242"/>
            <a:ext cx="4855464" cy="4729436"/>
          </a:xfrm>
        </p:spPr>
        <p:txBody>
          <a:bodyPr>
            <a:normAutofit/>
          </a:bodyPr>
          <a:lstStyle/>
          <a:p>
            <a:pPr marR="0" lvl="0" rtl="0"/>
            <a:r>
              <a:rPr lang="en-US" b="0" i="0" u="none" strike="noStrike" baseline="0" dirty="0"/>
              <a:t>1. Perform a scene size-up. The scene size-up is performed by ensuring scene safety, determining the mechanism of injury or nature of illness, taking standard precautions, determining the number of patients, and considering whether additional resources are needed. At this point, the patroller must also make an initial assessment of the need for spinal motion restriction.</a:t>
            </a:r>
            <a:r>
              <a:rPr lang="en-US" b="0" i="0" u="none" strike="noStrike" baseline="0" dirty="0">
                <a:highlight>
                  <a:srgbClr val="FFFF00"/>
                </a:highlight>
              </a:rPr>
              <a:t> </a:t>
            </a:r>
          </a:p>
        </p:txBody>
      </p:sp>
      <p:pic>
        <p:nvPicPr>
          <p:cNvPr id="4099" name="Picture 3" descr="Photo shows a patroller sizing up the scene." title="Photo shows the patient assessment being performed.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69100" y="2315707"/>
            <a:ext cx="4370314" cy="27419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5813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6C45439-9CC9-47C5-9CCF-996F0B9058F4}"/>
              </a:ext>
            </a:extLst>
          </p:cNvPr>
          <p:cNvSpPr>
            <a:spLocks noGrp="1"/>
          </p:cNvSpPr>
          <p:nvPr>
            <p:ph type="title"/>
          </p:nvPr>
        </p:nvSpPr>
        <p:spPr>
          <a:xfrm>
            <a:off x="0" y="121033"/>
            <a:ext cx="12192000" cy="1002089"/>
          </a:xfrm>
        </p:spPr>
        <p:txBody>
          <a:bodyPr anchor="ctr">
            <a:normAutofit/>
          </a:bodyPr>
          <a:lstStyle/>
          <a:p>
            <a:pPr marR="0" rtl="0"/>
            <a:r>
              <a:rPr lang="en-US" i="0" u="none" strike="noStrike" baseline="0" dirty="0"/>
              <a:t>OEC Skill 7-1: Performing a Patient Assessment</a:t>
            </a:r>
          </a:p>
        </p:txBody>
      </p:sp>
      <p:sp>
        <p:nvSpPr>
          <p:cNvPr id="3" name="Text Placeholder 2">
            <a:extLst>
              <a:ext uri="{FF2B5EF4-FFF2-40B4-BE49-F238E27FC236}">
                <a16:creationId xmlns="" xmlns:a16="http://schemas.microsoft.com/office/drawing/2014/main" id="{92EAA38E-51A4-4CC7-9856-F065A1083101}"/>
              </a:ext>
            </a:extLst>
          </p:cNvPr>
          <p:cNvSpPr>
            <a:spLocks noGrp="1"/>
          </p:cNvSpPr>
          <p:nvPr>
            <p:ph sz="half" idx="1"/>
          </p:nvPr>
        </p:nvSpPr>
        <p:spPr>
          <a:xfrm>
            <a:off x="914400" y="1900052"/>
            <a:ext cx="4855464" cy="4290436"/>
          </a:xfrm>
        </p:spPr>
        <p:txBody>
          <a:bodyPr>
            <a:normAutofit/>
          </a:bodyPr>
          <a:lstStyle/>
          <a:p>
            <a:pPr marR="0" lvl="0" rtl="0"/>
            <a:r>
              <a:rPr lang="en-US" b="0" i="0" u="none" strike="noStrike" baseline="0" dirty="0"/>
              <a:t>2. Perform a primary patient assessment. The primary patient assessment includes forming a general impression of patient; controlling life-threatening bleeding; assessing level of responsiveness; rapidly assessing airway, breathing, circulation, and disability; obtaining the chief complaint; and updating dispatch of needs.</a:t>
            </a:r>
            <a:r>
              <a:rPr lang="en-US" b="0" i="0" u="none" strike="noStrike" baseline="0" dirty="0">
                <a:highlight>
                  <a:srgbClr val="FFFF00"/>
                </a:highlight>
              </a:rPr>
              <a:t> </a:t>
            </a:r>
          </a:p>
        </p:txBody>
      </p:sp>
      <p:pic>
        <p:nvPicPr>
          <p:cNvPr id="5" name="Picture 4" descr="Photo shows the patroller examining the patient." title="Photo shows the patient assessment being performed.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43889" y="2155545"/>
            <a:ext cx="4359478" cy="27419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9274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07AC606-F7E0-499B-AC3E-F1B0A4196931}"/>
              </a:ext>
            </a:extLst>
          </p:cNvPr>
          <p:cNvSpPr>
            <a:spLocks noGrp="1"/>
          </p:cNvSpPr>
          <p:nvPr>
            <p:ph type="title"/>
          </p:nvPr>
        </p:nvSpPr>
        <p:spPr>
          <a:xfrm>
            <a:off x="0" y="121033"/>
            <a:ext cx="12192000" cy="1002089"/>
          </a:xfrm>
        </p:spPr>
        <p:txBody>
          <a:bodyPr anchor="ctr">
            <a:normAutofit/>
          </a:bodyPr>
          <a:lstStyle/>
          <a:p>
            <a:pPr marR="0" rtl="0"/>
            <a:r>
              <a:rPr lang="en-US" i="0" u="none" strike="noStrike" baseline="0" dirty="0"/>
              <a:t>OEC Skill 7-1: Performing a Patient Assessment</a:t>
            </a:r>
          </a:p>
        </p:txBody>
      </p:sp>
      <p:sp>
        <p:nvSpPr>
          <p:cNvPr id="3" name="Text Placeholder 2">
            <a:extLst>
              <a:ext uri="{FF2B5EF4-FFF2-40B4-BE49-F238E27FC236}">
                <a16:creationId xmlns="" xmlns:a16="http://schemas.microsoft.com/office/drawing/2014/main" id="{2183FD4C-3F4F-4ECC-9EE9-8CAABD494BC3}"/>
              </a:ext>
            </a:extLst>
          </p:cNvPr>
          <p:cNvSpPr>
            <a:spLocks noGrp="1"/>
          </p:cNvSpPr>
          <p:nvPr>
            <p:ph sz="half" idx="1"/>
          </p:nvPr>
        </p:nvSpPr>
        <p:spPr>
          <a:xfrm>
            <a:off x="914400" y="1793174"/>
            <a:ext cx="4855464" cy="4397314"/>
          </a:xfrm>
        </p:spPr>
        <p:txBody>
          <a:bodyPr>
            <a:normAutofit/>
          </a:bodyPr>
          <a:lstStyle/>
          <a:p>
            <a:pPr marR="0" lvl="0" rtl="0"/>
            <a:r>
              <a:rPr lang="en-US" b="0" i="0" u="none" strike="noStrike" baseline="0" dirty="0"/>
              <a:t>3. Obtain a complete history from patient. History taking includes using SAMPLE to investigate the chief complaint and OPQRST to assess pain and other complaints.</a:t>
            </a:r>
            <a:r>
              <a:rPr lang="en-US" b="0" i="0" u="none" strike="noStrike" baseline="0" dirty="0">
                <a:highlight>
                  <a:srgbClr val="FFFF00"/>
                </a:highlight>
              </a:rPr>
              <a:t> </a:t>
            </a:r>
          </a:p>
        </p:txBody>
      </p:sp>
      <p:pic>
        <p:nvPicPr>
          <p:cNvPr id="6" name="Picture 5" descr="Photo shows the patroller questioning the patient on his pain and injuries." title="Photo shows the patient assessment being performed.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87432" y="2078640"/>
            <a:ext cx="4359478" cy="26796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6586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FD0432A-F13B-4B88-9C8E-66525F5E4283}"/>
              </a:ext>
            </a:extLst>
          </p:cNvPr>
          <p:cNvSpPr>
            <a:spLocks noGrp="1"/>
          </p:cNvSpPr>
          <p:nvPr>
            <p:ph type="title"/>
          </p:nvPr>
        </p:nvSpPr>
        <p:spPr>
          <a:xfrm>
            <a:off x="0" y="121033"/>
            <a:ext cx="12192000" cy="1002089"/>
          </a:xfrm>
        </p:spPr>
        <p:txBody>
          <a:bodyPr anchor="ctr">
            <a:normAutofit/>
          </a:bodyPr>
          <a:lstStyle/>
          <a:p>
            <a:pPr marR="0" rtl="0"/>
            <a:r>
              <a:rPr lang="en-US" i="0" u="none" strike="noStrike" baseline="0" dirty="0"/>
              <a:t>OEC Skill 7-1: Performing a Patient Assessment</a:t>
            </a:r>
          </a:p>
        </p:txBody>
      </p:sp>
      <p:sp>
        <p:nvSpPr>
          <p:cNvPr id="3" name="Text Placeholder 2">
            <a:extLst>
              <a:ext uri="{FF2B5EF4-FFF2-40B4-BE49-F238E27FC236}">
                <a16:creationId xmlns="" xmlns:a16="http://schemas.microsoft.com/office/drawing/2014/main" id="{2702BC2A-9B02-4BE7-A3F1-746B6528013C}"/>
              </a:ext>
            </a:extLst>
          </p:cNvPr>
          <p:cNvSpPr>
            <a:spLocks noGrp="1"/>
          </p:cNvSpPr>
          <p:nvPr>
            <p:ph sz="half" idx="1"/>
          </p:nvPr>
        </p:nvSpPr>
        <p:spPr>
          <a:xfrm>
            <a:off x="914400" y="1781298"/>
            <a:ext cx="4855464" cy="4409189"/>
          </a:xfrm>
        </p:spPr>
        <p:txBody>
          <a:bodyPr>
            <a:normAutofit/>
          </a:bodyPr>
          <a:lstStyle/>
          <a:p>
            <a:pPr marR="0" lvl="0" rtl="0"/>
            <a:r>
              <a:rPr lang="en-US" b="0" i="0" u="none" strike="noStrike" baseline="0" dirty="0"/>
              <a:t>4. Perform a secondary patient assessment. The secondary patient assessment includes performing a physical exam of patient and assessing vital signs.</a:t>
            </a:r>
            <a:r>
              <a:rPr lang="en-US" b="0" i="0" u="none" strike="noStrike" baseline="0" dirty="0">
                <a:highlight>
                  <a:srgbClr val="FFFF00"/>
                </a:highlight>
              </a:rPr>
              <a:t> </a:t>
            </a:r>
          </a:p>
        </p:txBody>
      </p:sp>
      <p:pic>
        <p:nvPicPr>
          <p:cNvPr id="5" name="Picture 6" descr="The patroller performs a physical exam of the patient." title="Photo shows the patient assessment being performed.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33900" y="2408628"/>
            <a:ext cx="4354060" cy="27365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494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C7513E2-E82A-432E-9E59-143CEB6563F6}"/>
              </a:ext>
            </a:extLst>
          </p:cNvPr>
          <p:cNvSpPr>
            <a:spLocks noGrp="1"/>
          </p:cNvSpPr>
          <p:nvPr>
            <p:ph type="title"/>
          </p:nvPr>
        </p:nvSpPr>
        <p:spPr>
          <a:xfrm>
            <a:off x="0" y="121033"/>
            <a:ext cx="12192000" cy="1002089"/>
          </a:xfrm>
        </p:spPr>
        <p:txBody>
          <a:bodyPr anchor="ctr">
            <a:normAutofit/>
          </a:bodyPr>
          <a:lstStyle/>
          <a:p>
            <a:pPr marR="0" rtl="0"/>
            <a:r>
              <a:rPr lang="en-US" i="0" u="none" strike="noStrike" baseline="0" dirty="0"/>
              <a:t>OEC Skill 7-1: Performing a Patient Assessment</a:t>
            </a:r>
          </a:p>
        </p:txBody>
      </p:sp>
      <p:sp>
        <p:nvSpPr>
          <p:cNvPr id="3" name="Text Placeholder 2">
            <a:extLst>
              <a:ext uri="{FF2B5EF4-FFF2-40B4-BE49-F238E27FC236}">
                <a16:creationId xmlns="" xmlns:a16="http://schemas.microsoft.com/office/drawing/2014/main" id="{B2E6A630-7940-4CF5-8257-62E4AADC078C}"/>
              </a:ext>
            </a:extLst>
          </p:cNvPr>
          <p:cNvSpPr>
            <a:spLocks noGrp="1"/>
          </p:cNvSpPr>
          <p:nvPr>
            <p:ph sz="half" idx="1"/>
          </p:nvPr>
        </p:nvSpPr>
        <p:spPr>
          <a:xfrm>
            <a:off x="914400" y="1721922"/>
            <a:ext cx="4855464" cy="4468566"/>
          </a:xfrm>
        </p:spPr>
        <p:txBody>
          <a:bodyPr>
            <a:normAutofit/>
          </a:bodyPr>
          <a:lstStyle/>
          <a:p>
            <a:pPr marR="0" lvl="0" rtl="0"/>
            <a:r>
              <a:rPr lang="en-US" b="0" i="0" u="none" strike="noStrike" baseline="0" dirty="0"/>
              <a:t>5. Perform a reassessment. The reassessment includes checking the effectiveness of treatment provided, repeating the primary patient assessment and reassessing vital signs, treating changes in patient’s condition, and preparing to hand off patient to a higher level of care.</a:t>
            </a:r>
            <a:r>
              <a:rPr lang="en-US" b="0" i="0" u="none" strike="noStrike" baseline="0" dirty="0">
                <a:highlight>
                  <a:srgbClr val="FFFF00"/>
                </a:highlight>
              </a:rPr>
              <a:t> </a:t>
            </a:r>
          </a:p>
        </p:txBody>
      </p:sp>
      <p:pic>
        <p:nvPicPr>
          <p:cNvPr id="5" name="Picture 2" descr="Photo shows the patroller reassessing the injured leg strapped on a board. " title="Photo shows the patient assessment being performed.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68835" y="2084059"/>
            <a:ext cx="4307998" cy="26687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7146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B8E1439-501D-4F2F-808C-D4F233FD5E48}"/>
              </a:ext>
            </a:extLst>
          </p:cNvPr>
          <p:cNvSpPr>
            <a:spLocks noGrp="1"/>
          </p:cNvSpPr>
          <p:nvPr>
            <p:ph type="title"/>
          </p:nvPr>
        </p:nvSpPr>
        <p:spPr>
          <a:xfrm>
            <a:off x="0" y="121033"/>
            <a:ext cx="12192000" cy="1002089"/>
          </a:xfrm>
        </p:spPr>
        <p:txBody>
          <a:bodyPr anchor="ctr">
            <a:normAutofit/>
          </a:bodyPr>
          <a:lstStyle/>
          <a:p>
            <a:pPr marR="0" rtl="0"/>
            <a:r>
              <a:rPr lang="en-US" i="0" u="none" strike="noStrike" baseline="0" dirty="0"/>
              <a:t>OEC Skill 7-2: Assessing Pupils</a:t>
            </a:r>
          </a:p>
        </p:txBody>
      </p:sp>
      <p:sp>
        <p:nvSpPr>
          <p:cNvPr id="3" name="Text Placeholder 2">
            <a:extLst>
              <a:ext uri="{FF2B5EF4-FFF2-40B4-BE49-F238E27FC236}">
                <a16:creationId xmlns="" xmlns:a16="http://schemas.microsoft.com/office/drawing/2014/main" id="{18C1C79D-F877-4AD9-96AC-D47DCA6AE301}"/>
              </a:ext>
            </a:extLst>
          </p:cNvPr>
          <p:cNvSpPr>
            <a:spLocks noGrp="1"/>
          </p:cNvSpPr>
          <p:nvPr>
            <p:ph sz="half" idx="1"/>
          </p:nvPr>
        </p:nvSpPr>
        <p:spPr>
          <a:xfrm>
            <a:off x="914400" y="1757548"/>
            <a:ext cx="4855464" cy="4432940"/>
          </a:xfrm>
        </p:spPr>
        <p:txBody>
          <a:bodyPr>
            <a:normAutofit/>
          </a:bodyPr>
          <a:lstStyle/>
          <a:p>
            <a:pPr marR="0" lvl="0" rtl="0"/>
            <a:r>
              <a:rPr lang="en-US" b="0" i="0" u="none" strike="noStrike" baseline="0" dirty="0"/>
              <a:t>1. Tell patient to stare at your nose or the center of your forehead. Look at the pupils. Are they the same size? If not, the pupils are said to be asymmetrical. Asymmetry may be caused by an underlying medical or traumatic condition, or rarely it may be normal.</a:t>
            </a:r>
            <a:r>
              <a:rPr lang="en-US" b="0" i="0" u="none" strike="noStrike" baseline="0" dirty="0">
                <a:highlight>
                  <a:srgbClr val="FFFF00"/>
                </a:highlight>
              </a:rPr>
              <a:t> </a:t>
            </a:r>
          </a:p>
        </p:txBody>
      </p:sp>
      <p:pic>
        <p:nvPicPr>
          <p:cNvPr id="5123" name="Picture 3" descr="Photo shows the patroller examining the patient's pupil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25034" y="2048090"/>
            <a:ext cx="3938132" cy="24366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9100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5659216-7D0E-4B84-840A-BDB4E4BEC7E4}"/>
              </a:ext>
            </a:extLst>
          </p:cNvPr>
          <p:cNvSpPr>
            <a:spLocks noGrp="1"/>
          </p:cNvSpPr>
          <p:nvPr>
            <p:ph type="title"/>
          </p:nvPr>
        </p:nvSpPr>
        <p:spPr>
          <a:xfrm>
            <a:off x="0" y="121033"/>
            <a:ext cx="12192000" cy="1002089"/>
          </a:xfrm>
        </p:spPr>
        <p:txBody>
          <a:bodyPr anchor="ctr">
            <a:normAutofit/>
          </a:bodyPr>
          <a:lstStyle/>
          <a:p>
            <a:pPr marR="0" rtl="0"/>
            <a:r>
              <a:rPr lang="en-US" i="0" u="none" strike="noStrike" baseline="0" dirty="0"/>
              <a:t>OEC Skill 7-2: Assessing Pupils</a:t>
            </a:r>
          </a:p>
        </p:txBody>
      </p:sp>
      <p:sp>
        <p:nvSpPr>
          <p:cNvPr id="3" name="Text Placeholder 2">
            <a:extLst>
              <a:ext uri="{FF2B5EF4-FFF2-40B4-BE49-F238E27FC236}">
                <a16:creationId xmlns="" xmlns:a16="http://schemas.microsoft.com/office/drawing/2014/main" id="{024D2005-9922-49AD-AFDB-77A71AB6C1BE}"/>
              </a:ext>
            </a:extLst>
          </p:cNvPr>
          <p:cNvSpPr>
            <a:spLocks noGrp="1"/>
          </p:cNvSpPr>
          <p:nvPr>
            <p:ph sz="half" idx="1"/>
          </p:nvPr>
        </p:nvSpPr>
        <p:spPr>
          <a:xfrm>
            <a:off x="634361" y="1770501"/>
            <a:ext cx="5461639" cy="4729437"/>
          </a:xfrm>
        </p:spPr>
        <p:txBody>
          <a:bodyPr>
            <a:normAutofit/>
          </a:bodyPr>
          <a:lstStyle/>
          <a:p>
            <a:pPr marR="0" lvl="0" rtl="0"/>
            <a:r>
              <a:rPr lang="en-US" b="0" i="0" u="none" strike="noStrike" baseline="0" dirty="0"/>
              <a:t>2. Moving from the lateral side of patient’s face, briefly shine the light into patient’s left pupil. Note the reaction of both pupils to the light. Both should get smaller, or constrict, when the light is shined into the left pupil. In some cases, you may need to perform this step more than once. Move the light away from the left eye. Repeat this step by shining the light into patient’s right pupil. You should get the same response with the right eye; that is, both pupils should constrict.</a:t>
            </a:r>
            <a:r>
              <a:rPr lang="en-US" b="0" i="0" u="none" strike="noStrike" baseline="0" dirty="0">
                <a:highlight>
                  <a:srgbClr val="FFFF00"/>
                </a:highlight>
              </a:rPr>
              <a:t> </a:t>
            </a:r>
          </a:p>
        </p:txBody>
      </p:sp>
      <p:pic>
        <p:nvPicPr>
          <p:cNvPr id="5" name="Picture 2" descr="Photo shows her shining a light on the patient's left pupil.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41172" y="2505065"/>
            <a:ext cx="3852680" cy="23951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6357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A7C2CD8-D9F0-4AC7-9559-5CE7B4C0EB04}"/>
              </a:ext>
            </a:extLst>
          </p:cNvPr>
          <p:cNvSpPr>
            <a:spLocks noGrp="1"/>
          </p:cNvSpPr>
          <p:nvPr>
            <p:ph type="title"/>
          </p:nvPr>
        </p:nvSpPr>
        <p:spPr>
          <a:xfrm>
            <a:off x="0" y="121033"/>
            <a:ext cx="12192000" cy="1002089"/>
          </a:xfrm>
        </p:spPr>
        <p:txBody>
          <a:bodyPr anchor="ctr">
            <a:normAutofit/>
          </a:bodyPr>
          <a:lstStyle/>
          <a:p>
            <a:pPr marR="0" rtl="0"/>
            <a:r>
              <a:rPr lang="en-US" i="0" u="none" strike="noStrike" baseline="0" dirty="0"/>
              <a:t>OEC Skill 7-3: Assessing Eye Movement</a:t>
            </a:r>
          </a:p>
        </p:txBody>
      </p:sp>
      <p:sp>
        <p:nvSpPr>
          <p:cNvPr id="3" name="Text Placeholder 2">
            <a:extLst>
              <a:ext uri="{FF2B5EF4-FFF2-40B4-BE49-F238E27FC236}">
                <a16:creationId xmlns="" xmlns:a16="http://schemas.microsoft.com/office/drawing/2014/main" id="{C8DAF555-D977-48A4-A6A0-413A899C2EDC}"/>
              </a:ext>
            </a:extLst>
          </p:cNvPr>
          <p:cNvSpPr>
            <a:spLocks noGrp="1"/>
          </p:cNvSpPr>
          <p:nvPr>
            <p:ph sz="half" idx="1"/>
          </p:nvPr>
        </p:nvSpPr>
        <p:spPr>
          <a:xfrm>
            <a:off x="914400" y="1710046"/>
            <a:ext cx="4855464" cy="4480441"/>
          </a:xfrm>
        </p:spPr>
        <p:txBody>
          <a:bodyPr>
            <a:normAutofit/>
          </a:bodyPr>
          <a:lstStyle/>
          <a:p>
            <a:pPr marR="0" lvl="0" rtl="0"/>
            <a:r>
              <a:rPr lang="en-US" b="0" i="0" u="none" strike="noStrike" baseline="0" dirty="0"/>
              <a:t>1. Ask patient to stare at your nose.</a:t>
            </a:r>
            <a:r>
              <a:rPr lang="en-US" b="0" i="0" u="none" strike="noStrike" baseline="0" dirty="0">
                <a:highlight>
                  <a:srgbClr val="FFFF00"/>
                </a:highlight>
              </a:rPr>
              <a:t> </a:t>
            </a:r>
          </a:p>
        </p:txBody>
      </p:sp>
      <p:pic>
        <p:nvPicPr>
          <p:cNvPr id="6146" name="Picture 2" descr="Photo shows the patient staring at the patroller's index finger.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47280" y="1969381"/>
            <a:ext cx="4244520" cy="3180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2539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902DCBD-600F-47AC-ABEC-A17A8E40FFB1}"/>
              </a:ext>
            </a:extLst>
          </p:cNvPr>
          <p:cNvSpPr>
            <a:spLocks noGrp="1"/>
          </p:cNvSpPr>
          <p:nvPr>
            <p:ph type="title"/>
          </p:nvPr>
        </p:nvSpPr>
        <p:spPr>
          <a:xfrm>
            <a:off x="0" y="121033"/>
            <a:ext cx="12192000" cy="1002089"/>
          </a:xfrm>
        </p:spPr>
        <p:txBody>
          <a:bodyPr anchor="ctr">
            <a:normAutofit/>
          </a:bodyPr>
          <a:lstStyle/>
          <a:p>
            <a:r>
              <a:rPr lang="en-US" b="1" i="0" u="none" strike="noStrike" kern="1600" baseline="0" dirty="0"/>
              <a:t>Scene Size-Up:</a:t>
            </a:r>
            <a:r>
              <a:rPr lang="en-US" b="1" i="0" u="none" strike="noStrike" kern="1600" dirty="0"/>
              <a:t> Scene Safety</a:t>
            </a:r>
            <a:endParaRPr lang="en-US" b="1" i="0" u="none" strike="noStrike" kern="1600" baseline="0" dirty="0"/>
          </a:p>
        </p:txBody>
      </p:sp>
      <p:sp>
        <p:nvSpPr>
          <p:cNvPr id="3" name="Text Placeholder 2">
            <a:extLst>
              <a:ext uri="{FF2B5EF4-FFF2-40B4-BE49-F238E27FC236}">
                <a16:creationId xmlns="" xmlns:a16="http://schemas.microsoft.com/office/drawing/2014/main" id="{83B9A8C2-C39C-43C1-9F06-98DC486AE378}"/>
              </a:ext>
            </a:extLst>
          </p:cNvPr>
          <p:cNvSpPr>
            <a:spLocks noGrp="1"/>
          </p:cNvSpPr>
          <p:nvPr>
            <p:ph sz="half" idx="1"/>
          </p:nvPr>
        </p:nvSpPr>
        <p:spPr>
          <a:xfrm>
            <a:off x="914399" y="1461051"/>
            <a:ext cx="5968181" cy="5067567"/>
          </a:xfrm>
        </p:spPr>
        <p:txBody>
          <a:bodyPr>
            <a:normAutofit fontScale="85000" lnSpcReduction="10000"/>
          </a:bodyPr>
          <a:lstStyle/>
          <a:p>
            <a:pPr lvl="0">
              <a:lnSpc>
                <a:spcPct val="90000"/>
              </a:lnSpc>
              <a:spcBef>
                <a:spcPts val="600"/>
              </a:spcBef>
              <a:spcAft>
                <a:spcPts val="600"/>
              </a:spcAft>
            </a:pPr>
            <a:r>
              <a:rPr lang="en-US" sz="2600" dirty="0"/>
              <a:t>Scene size-up involves scanning the area to determine what needs to be done.</a:t>
            </a:r>
          </a:p>
          <a:p>
            <a:pPr lvl="1">
              <a:lnSpc>
                <a:spcPct val="90000"/>
              </a:lnSpc>
              <a:spcBef>
                <a:spcPts val="600"/>
              </a:spcBef>
              <a:spcAft>
                <a:spcPts val="600"/>
              </a:spcAft>
            </a:pPr>
            <a:r>
              <a:rPr lang="en-US" sz="2400" dirty="0"/>
              <a:t>Establishes a first impression</a:t>
            </a:r>
            <a:endParaRPr lang="en-US" sz="2400" u="none" strike="noStrike" baseline="0" dirty="0"/>
          </a:p>
          <a:p>
            <a:pPr lvl="0"/>
            <a:r>
              <a:rPr lang="en-US" sz="2600" dirty="0"/>
              <a:t>Look for hazards that could harm the rescuer or patients. </a:t>
            </a:r>
          </a:p>
          <a:p>
            <a:pPr lvl="1"/>
            <a:r>
              <a:rPr lang="en-US" sz="2400" dirty="0"/>
              <a:t>A downed electric wire</a:t>
            </a:r>
          </a:p>
          <a:p>
            <a:pPr lvl="1"/>
            <a:r>
              <a:rPr lang="en-US" sz="2400" dirty="0"/>
              <a:t>A person with a weapon</a:t>
            </a:r>
          </a:p>
          <a:p>
            <a:pPr lvl="1"/>
            <a:r>
              <a:rPr lang="en-US" sz="2400" dirty="0"/>
              <a:t>A fire</a:t>
            </a:r>
          </a:p>
          <a:p>
            <a:pPr lvl="1"/>
            <a:r>
              <a:rPr lang="en-US" sz="2400" dirty="0"/>
              <a:t>Bikers riding toward you on an off-road path </a:t>
            </a:r>
          </a:p>
          <a:p>
            <a:pPr lvl="1"/>
            <a:r>
              <a:rPr lang="en-US" sz="2400" dirty="0"/>
              <a:t>Skiers coming down a slope</a:t>
            </a:r>
          </a:p>
          <a:p>
            <a:pPr lvl="0"/>
            <a:r>
              <a:rPr lang="en-US" sz="2600" dirty="0"/>
              <a:t>Always mitigate dangers before proceeding to help the victim.</a:t>
            </a:r>
          </a:p>
          <a:p>
            <a:pPr lvl="1"/>
            <a:r>
              <a:rPr lang="en-US" sz="2400" dirty="0"/>
              <a:t>Another person, or yourself, becoming a second victim will complicate matters.</a:t>
            </a:r>
          </a:p>
        </p:txBody>
      </p:sp>
      <p:pic>
        <p:nvPicPr>
          <p:cNvPr id="3074" name="Picture 2" descr="Photo shows the patroller combing through the area for clues. " title=" "/>
          <p:cNvPicPr>
            <a:picLocks noChangeAspect="1" noChangeArrowheads="1"/>
          </p:cNvPicPr>
          <p:nvPr/>
        </p:nvPicPr>
        <p:blipFill>
          <a:blip r:embed="rId2" cstate="print"/>
          <a:srcRect/>
          <a:stretch>
            <a:fillRect/>
          </a:stretch>
        </p:blipFill>
        <p:spPr bwMode="auto">
          <a:xfrm>
            <a:off x="7148173" y="1863174"/>
            <a:ext cx="4018249" cy="2885808"/>
          </a:xfrm>
          <a:prstGeom prst="rect">
            <a:avLst/>
          </a:prstGeom>
          <a:noFill/>
        </p:spPr>
      </p:pic>
      <p:pic>
        <p:nvPicPr>
          <p:cNvPr id="5" name="Picture 4"/>
          <p:cNvPicPr>
            <a:picLocks noChangeAspect="1"/>
          </p:cNvPicPr>
          <p:nvPr/>
        </p:nvPicPr>
        <p:blipFill>
          <a:blip r:embed="rId3" cstate="print"/>
          <a:stretch>
            <a:fillRect/>
          </a:stretch>
        </p:blipFill>
        <p:spPr>
          <a:xfrm>
            <a:off x="10476718" y="304932"/>
            <a:ext cx="1359526" cy="1365622"/>
          </a:xfrm>
          <a:prstGeom prst="rect">
            <a:avLst/>
          </a:prstGeom>
        </p:spPr>
      </p:pic>
      <p:sp>
        <p:nvSpPr>
          <p:cNvPr id="6" name="Rectangle 5"/>
          <p:cNvSpPr/>
          <p:nvPr/>
        </p:nvSpPr>
        <p:spPr>
          <a:xfrm>
            <a:off x="10750328" y="756014"/>
            <a:ext cx="817853" cy="461665"/>
          </a:xfrm>
          <a:prstGeom prst="rect">
            <a:avLst/>
          </a:prstGeom>
        </p:spPr>
        <p:txBody>
          <a:bodyPr wrap="square">
            <a:spAutoFit/>
          </a:bodyPr>
          <a:lstStyle/>
          <a:p>
            <a:pPr algn="ctr"/>
            <a:r>
              <a:rPr lang="en-US" sz="2400" b="1" dirty="0">
                <a:latin typeface="Arial" pitchFamily="34" charset="0"/>
                <a:cs typeface="Arial" pitchFamily="34" charset="0"/>
              </a:rPr>
              <a:t>7-1</a:t>
            </a:r>
          </a:p>
        </p:txBody>
      </p:sp>
    </p:spTree>
    <p:extLst>
      <p:ext uri="{BB962C8B-B14F-4D97-AF65-F5344CB8AC3E}">
        <p14:creationId xmlns:p14="http://schemas.microsoft.com/office/powerpoint/2010/main" val="1408896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69E3FE8-60B0-46DE-8161-33A710E5AB49}"/>
              </a:ext>
            </a:extLst>
          </p:cNvPr>
          <p:cNvSpPr>
            <a:spLocks noGrp="1"/>
          </p:cNvSpPr>
          <p:nvPr>
            <p:ph type="title"/>
          </p:nvPr>
        </p:nvSpPr>
        <p:spPr>
          <a:xfrm>
            <a:off x="0" y="121033"/>
            <a:ext cx="12192000" cy="1002089"/>
          </a:xfrm>
        </p:spPr>
        <p:txBody>
          <a:bodyPr anchor="ctr">
            <a:normAutofit/>
          </a:bodyPr>
          <a:lstStyle/>
          <a:p>
            <a:pPr marR="0" rtl="0"/>
            <a:r>
              <a:rPr lang="en-US" i="0" u="none" strike="noStrike" baseline="0" dirty="0"/>
              <a:t>OEC Skill 7-3: Assessing Eye Movement</a:t>
            </a:r>
          </a:p>
        </p:txBody>
      </p:sp>
      <p:sp>
        <p:nvSpPr>
          <p:cNvPr id="3" name="Text Placeholder 2">
            <a:extLst>
              <a:ext uri="{FF2B5EF4-FFF2-40B4-BE49-F238E27FC236}">
                <a16:creationId xmlns="" xmlns:a16="http://schemas.microsoft.com/office/drawing/2014/main" id="{280097D4-C72B-4C76-9AEA-CCD543A33469}"/>
              </a:ext>
            </a:extLst>
          </p:cNvPr>
          <p:cNvSpPr>
            <a:spLocks noGrp="1"/>
          </p:cNvSpPr>
          <p:nvPr>
            <p:ph sz="half" idx="1"/>
          </p:nvPr>
        </p:nvSpPr>
        <p:spPr>
          <a:xfrm>
            <a:off x="914400" y="1757548"/>
            <a:ext cx="4855464" cy="4432940"/>
          </a:xfrm>
        </p:spPr>
        <p:txBody>
          <a:bodyPr>
            <a:normAutofit/>
          </a:bodyPr>
          <a:lstStyle/>
          <a:p>
            <a:pPr marR="0" lvl="0" rtl="0"/>
            <a:r>
              <a:rPr lang="en-US" b="0" i="0" u="none" strike="noStrike" baseline="0" dirty="0"/>
              <a:t>2. Hold up your index finger approximately 6 to 8 inches away from patient’s face. Instruct patient to follow the tip of your finger with his or her eyes without moving his or her head.</a:t>
            </a:r>
            <a:r>
              <a:rPr lang="en-US" b="0" i="0" u="none" strike="noStrike" baseline="0" dirty="0">
                <a:highlight>
                  <a:srgbClr val="FFFF00"/>
                </a:highlight>
              </a:rPr>
              <a:t> </a:t>
            </a:r>
          </a:p>
        </p:txBody>
      </p:sp>
      <p:pic>
        <p:nvPicPr>
          <p:cNvPr id="6" name="Picture 2" descr="Photo shows the patient staring at the patroller's index finger.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47280" y="1969381"/>
            <a:ext cx="4244520" cy="3180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318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50E9C8B-4ADD-4D2A-BF7A-89B6D55F389D}"/>
              </a:ext>
            </a:extLst>
          </p:cNvPr>
          <p:cNvSpPr>
            <a:spLocks noGrp="1"/>
          </p:cNvSpPr>
          <p:nvPr>
            <p:ph type="title"/>
          </p:nvPr>
        </p:nvSpPr>
        <p:spPr>
          <a:xfrm>
            <a:off x="0" y="121033"/>
            <a:ext cx="12192000" cy="1002089"/>
          </a:xfrm>
        </p:spPr>
        <p:txBody>
          <a:bodyPr anchor="ctr">
            <a:normAutofit/>
          </a:bodyPr>
          <a:lstStyle/>
          <a:p>
            <a:pPr marR="0" rtl="0"/>
            <a:r>
              <a:rPr lang="en-US" i="0" u="none" strike="noStrike" baseline="0" dirty="0"/>
              <a:t>OEC Skill 7-3: Assessing Eye Movement</a:t>
            </a:r>
          </a:p>
        </p:txBody>
      </p:sp>
      <p:sp>
        <p:nvSpPr>
          <p:cNvPr id="3" name="Text Placeholder 2">
            <a:extLst>
              <a:ext uri="{FF2B5EF4-FFF2-40B4-BE49-F238E27FC236}">
                <a16:creationId xmlns="" xmlns:a16="http://schemas.microsoft.com/office/drawing/2014/main" id="{63F8711F-2719-4015-9D48-41DFFB0D366D}"/>
              </a:ext>
            </a:extLst>
          </p:cNvPr>
          <p:cNvSpPr>
            <a:spLocks noGrp="1"/>
          </p:cNvSpPr>
          <p:nvPr>
            <p:ph sz="half" idx="1"/>
          </p:nvPr>
        </p:nvSpPr>
        <p:spPr>
          <a:xfrm>
            <a:off x="842481" y="1706564"/>
            <a:ext cx="4855464" cy="4729436"/>
          </a:xfrm>
        </p:spPr>
        <p:txBody>
          <a:bodyPr>
            <a:normAutofit/>
          </a:bodyPr>
          <a:lstStyle/>
          <a:p>
            <a:pPr marR="0" lvl="0" rtl="0"/>
            <a:r>
              <a:rPr lang="en-US" b="0" i="0" u="none" strike="noStrike" baseline="0" dirty="0"/>
              <a:t>3. Slowly move your index finger from the center to the right, then back to center, then over to the left, and then back to center. Next, slowly move your finger from the center upward, then downward past center, and then back up to the center. Finally, slowly move your finger toward you a few inches and then toward patient’s nose. Throughout this step, patient’s eyes should follow your finger and move in sync with one another.</a:t>
            </a:r>
            <a:r>
              <a:rPr lang="en-US" b="0" i="0" u="none" strike="noStrike" baseline="0" dirty="0">
                <a:highlight>
                  <a:srgbClr val="FFFF00"/>
                </a:highlight>
              </a:rPr>
              <a:t> </a:t>
            </a:r>
          </a:p>
        </p:txBody>
      </p:sp>
      <p:pic>
        <p:nvPicPr>
          <p:cNvPr id="6" name="Picture 2" descr="Photo shows the patient staring at the patroller's index finger.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47280" y="1969381"/>
            <a:ext cx="4244520" cy="3180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4060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5166995-75B3-426A-802D-879BF99EFDBB}"/>
              </a:ext>
            </a:extLst>
          </p:cNvPr>
          <p:cNvSpPr>
            <a:spLocks noGrp="1"/>
          </p:cNvSpPr>
          <p:nvPr>
            <p:ph type="title"/>
          </p:nvPr>
        </p:nvSpPr>
        <p:spPr>
          <a:xfrm>
            <a:off x="0" y="121033"/>
            <a:ext cx="12192000" cy="1002089"/>
          </a:xfrm>
        </p:spPr>
        <p:txBody>
          <a:bodyPr anchor="ctr">
            <a:normAutofit/>
          </a:bodyPr>
          <a:lstStyle/>
          <a:p>
            <a:pPr marR="0" rtl="0"/>
            <a:r>
              <a:rPr lang="en-US" i="0" u="none" strike="noStrike" baseline="0" dirty="0"/>
              <a:t>OEC Skill 7-4: Assessing Pulse</a:t>
            </a:r>
          </a:p>
        </p:txBody>
      </p:sp>
      <p:sp>
        <p:nvSpPr>
          <p:cNvPr id="3" name="Text Placeholder 2">
            <a:extLst>
              <a:ext uri="{FF2B5EF4-FFF2-40B4-BE49-F238E27FC236}">
                <a16:creationId xmlns="" xmlns:a16="http://schemas.microsoft.com/office/drawing/2014/main" id="{1FD51A50-CBC7-4377-A15F-A3BD7415CB28}"/>
              </a:ext>
            </a:extLst>
          </p:cNvPr>
          <p:cNvSpPr>
            <a:spLocks noGrp="1"/>
          </p:cNvSpPr>
          <p:nvPr>
            <p:ph sz="half" idx="1"/>
          </p:nvPr>
        </p:nvSpPr>
        <p:spPr>
          <a:xfrm>
            <a:off x="914400" y="1686296"/>
            <a:ext cx="4855464" cy="4504192"/>
          </a:xfrm>
        </p:spPr>
        <p:txBody>
          <a:bodyPr>
            <a:normAutofit/>
          </a:bodyPr>
          <a:lstStyle/>
          <a:p>
            <a:pPr marR="0" lvl="0" rtl="0"/>
            <a:r>
              <a:rPr lang="en-US" b="0" i="0" u="none" strike="noStrike" baseline="0" dirty="0"/>
              <a:t>1. Locate the radial pulse on a responsive adult and assess the pulse rate and quality.</a:t>
            </a:r>
            <a:endParaRPr lang="en-US" b="0" i="0" u="none" strike="noStrike" baseline="0" dirty="0">
              <a:highlight>
                <a:srgbClr val="FFFF00"/>
              </a:highlight>
            </a:endParaRPr>
          </a:p>
        </p:txBody>
      </p:sp>
      <p:pic>
        <p:nvPicPr>
          <p:cNvPr id="7170" name="Picture 2" descr="Photo shows how the radial pulse of a patient is located." title="Photo shows assessment of the pulse.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6015" y="2497527"/>
            <a:ext cx="4555104" cy="28000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3253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26F4B35-C287-4642-ABFB-C7EB693189D1}"/>
              </a:ext>
            </a:extLst>
          </p:cNvPr>
          <p:cNvSpPr>
            <a:spLocks noGrp="1"/>
          </p:cNvSpPr>
          <p:nvPr>
            <p:ph type="title"/>
          </p:nvPr>
        </p:nvSpPr>
        <p:spPr>
          <a:xfrm>
            <a:off x="0" y="121033"/>
            <a:ext cx="12192000" cy="1002089"/>
          </a:xfrm>
        </p:spPr>
        <p:txBody>
          <a:bodyPr anchor="ctr">
            <a:normAutofit/>
          </a:bodyPr>
          <a:lstStyle/>
          <a:p>
            <a:pPr marR="0" rtl="0"/>
            <a:r>
              <a:rPr lang="en-US" i="0" u="none" strike="noStrike" baseline="0" dirty="0"/>
              <a:t>OEC Skill 7-4: Assessing Pulse</a:t>
            </a:r>
          </a:p>
        </p:txBody>
      </p:sp>
      <p:sp>
        <p:nvSpPr>
          <p:cNvPr id="3" name="Text Placeholder 2">
            <a:extLst>
              <a:ext uri="{FF2B5EF4-FFF2-40B4-BE49-F238E27FC236}">
                <a16:creationId xmlns="" xmlns:a16="http://schemas.microsoft.com/office/drawing/2014/main" id="{DF35FB6F-753A-422C-93F3-CA47972F1296}"/>
              </a:ext>
            </a:extLst>
          </p:cNvPr>
          <p:cNvSpPr>
            <a:spLocks noGrp="1"/>
          </p:cNvSpPr>
          <p:nvPr>
            <p:ph sz="half" idx="1"/>
          </p:nvPr>
        </p:nvSpPr>
        <p:spPr>
          <a:xfrm>
            <a:off x="914400" y="1698170"/>
            <a:ext cx="4855464" cy="4492317"/>
          </a:xfrm>
        </p:spPr>
        <p:txBody>
          <a:bodyPr>
            <a:normAutofit/>
          </a:bodyPr>
          <a:lstStyle/>
          <a:p>
            <a:pPr marR="0" lvl="0" rtl="0"/>
            <a:r>
              <a:rPr lang="en-US" b="0" i="0" u="none" strike="noStrike" baseline="0" dirty="0"/>
              <a:t>2. Locate the carotid pulse on an unresponsive adult and assess the pulse rate and quality.</a:t>
            </a:r>
            <a:endParaRPr lang="en-US" b="0" i="0" u="none" strike="noStrike" baseline="0" dirty="0">
              <a:highlight>
                <a:srgbClr val="FFFF00"/>
              </a:highlight>
            </a:endParaRPr>
          </a:p>
        </p:txBody>
      </p:sp>
      <p:pic>
        <p:nvPicPr>
          <p:cNvPr id="5" name="Picture 3" descr="Photo shows the carotid pulse being located. " title="Photo shows assessment of the pulse.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63405" y="2442678"/>
            <a:ext cx="4661912" cy="29097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0233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AABC75F-776F-46CE-88F2-A8961B6360A5}"/>
              </a:ext>
            </a:extLst>
          </p:cNvPr>
          <p:cNvSpPr>
            <a:spLocks noGrp="1"/>
          </p:cNvSpPr>
          <p:nvPr>
            <p:ph type="title"/>
          </p:nvPr>
        </p:nvSpPr>
        <p:spPr>
          <a:xfrm>
            <a:off x="0" y="121033"/>
            <a:ext cx="12192000" cy="1002089"/>
          </a:xfrm>
        </p:spPr>
        <p:txBody>
          <a:bodyPr anchor="ctr">
            <a:normAutofit/>
          </a:bodyPr>
          <a:lstStyle/>
          <a:p>
            <a:pPr marR="0" rtl="0"/>
            <a:r>
              <a:rPr lang="en-US" i="0" u="none" strike="noStrike" baseline="0" dirty="0"/>
              <a:t>OEC Skill 7-4: Assessing Pulse</a:t>
            </a:r>
          </a:p>
        </p:txBody>
      </p:sp>
      <p:sp>
        <p:nvSpPr>
          <p:cNvPr id="3" name="Text Placeholder 2">
            <a:extLst>
              <a:ext uri="{FF2B5EF4-FFF2-40B4-BE49-F238E27FC236}">
                <a16:creationId xmlns="" xmlns:a16="http://schemas.microsoft.com/office/drawing/2014/main" id="{2D7BC189-4B7C-46F5-997A-A1560DECC24D}"/>
              </a:ext>
            </a:extLst>
          </p:cNvPr>
          <p:cNvSpPr>
            <a:spLocks noGrp="1"/>
          </p:cNvSpPr>
          <p:nvPr>
            <p:ph sz="half" idx="1"/>
          </p:nvPr>
        </p:nvSpPr>
        <p:spPr>
          <a:xfrm>
            <a:off x="914400" y="1686296"/>
            <a:ext cx="4855464" cy="4504192"/>
          </a:xfrm>
        </p:spPr>
        <p:txBody>
          <a:bodyPr>
            <a:normAutofit/>
          </a:bodyPr>
          <a:lstStyle/>
          <a:p>
            <a:pPr marR="0" lvl="0" rtl="0"/>
            <a:r>
              <a:rPr lang="en-US" b="0" i="0" u="none" strike="noStrike" baseline="0" dirty="0"/>
              <a:t>3. Locate the brachial pulse on an infant and assess the pulse rate and quality.</a:t>
            </a:r>
            <a:endParaRPr lang="en-US" b="0" i="0" u="none" strike="noStrike" baseline="0" dirty="0">
              <a:highlight>
                <a:srgbClr val="FFFF00"/>
              </a:highlight>
            </a:endParaRPr>
          </a:p>
        </p:txBody>
      </p:sp>
      <p:pic>
        <p:nvPicPr>
          <p:cNvPr id="5" name="Picture 4" descr=" Photo shows the brachial pulse being located." title="Photo shows assessment of the pulse.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66293" y="2454225"/>
            <a:ext cx="4656136" cy="28866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2778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5194F31-9C50-4B0D-827F-E33133549E20}"/>
              </a:ext>
            </a:extLst>
          </p:cNvPr>
          <p:cNvSpPr>
            <a:spLocks noGrp="1"/>
          </p:cNvSpPr>
          <p:nvPr>
            <p:ph type="title"/>
          </p:nvPr>
        </p:nvSpPr>
        <p:spPr>
          <a:xfrm>
            <a:off x="0" y="121033"/>
            <a:ext cx="12192000" cy="1002089"/>
          </a:xfrm>
        </p:spPr>
        <p:txBody>
          <a:bodyPr anchor="ctr">
            <a:normAutofit/>
          </a:bodyPr>
          <a:lstStyle/>
          <a:p>
            <a:pPr marR="0" rtl="0"/>
            <a:r>
              <a:rPr lang="en-US" i="0" u="none" strike="noStrike" baseline="0" dirty="0"/>
              <a:t>OEC Skill 7-5: Assessing Respiratory Rate</a:t>
            </a:r>
          </a:p>
        </p:txBody>
      </p:sp>
      <p:sp>
        <p:nvSpPr>
          <p:cNvPr id="3" name="Text Placeholder 2">
            <a:extLst>
              <a:ext uri="{FF2B5EF4-FFF2-40B4-BE49-F238E27FC236}">
                <a16:creationId xmlns="" xmlns:a16="http://schemas.microsoft.com/office/drawing/2014/main" id="{5CC1FD4D-AFD6-441A-B171-386EFCA196E2}"/>
              </a:ext>
            </a:extLst>
          </p:cNvPr>
          <p:cNvSpPr>
            <a:spLocks noGrp="1"/>
          </p:cNvSpPr>
          <p:nvPr>
            <p:ph sz="half" idx="1"/>
          </p:nvPr>
        </p:nvSpPr>
        <p:spPr>
          <a:xfrm>
            <a:off x="914400" y="1686296"/>
            <a:ext cx="4855464" cy="4504192"/>
          </a:xfrm>
        </p:spPr>
        <p:txBody>
          <a:bodyPr>
            <a:normAutofit/>
          </a:bodyPr>
          <a:lstStyle/>
          <a:p>
            <a:pPr marR="0" lvl="0" rtl="0"/>
            <a:r>
              <a:rPr lang="en-US" b="0" i="0" u="none" strike="noStrike" baseline="0" dirty="0"/>
              <a:t>1. Look and feel for patient’s chest to rise and fall.</a:t>
            </a:r>
            <a:r>
              <a:rPr lang="en-US" b="0" i="0" u="none" strike="noStrike" baseline="0" dirty="0">
                <a:highlight>
                  <a:srgbClr val="FFFF00"/>
                </a:highlight>
              </a:rPr>
              <a:t> </a:t>
            </a:r>
          </a:p>
        </p:txBody>
      </p:sp>
      <p:pic>
        <p:nvPicPr>
          <p:cNvPr id="8195" name="Picture 3" descr="Photo 1 shows how the patient's chest is felt by the patroller for rise and fall of breath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73795" y="2164711"/>
            <a:ext cx="4722812" cy="29783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520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43718F6-825D-4271-8F72-C711119EDF6B}"/>
              </a:ext>
            </a:extLst>
          </p:cNvPr>
          <p:cNvSpPr>
            <a:spLocks noGrp="1"/>
          </p:cNvSpPr>
          <p:nvPr>
            <p:ph type="title"/>
          </p:nvPr>
        </p:nvSpPr>
        <p:spPr>
          <a:xfrm>
            <a:off x="0" y="121033"/>
            <a:ext cx="12192000" cy="1002089"/>
          </a:xfrm>
        </p:spPr>
        <p:txBody>
          <a:bodyPr anchor="ctr">
            <a:normAutofit/>
          </a:bodyPr>
          <a:lstStyle/>
          <a:p>
            <a:pPr marR="0" rtl="0"/>
            <a:r>
              <a:rPr lang="en-US" i="0" u="none" strike="noStrike" baseline="0" dirty="0"/>
              <a:t>OEC Skill 7-5: Assessing Respiratory Rate</a:t>
            </a:r>
          </a:p>
        </p:txBody>
      </p:sp>
      <p:sp>
        <p:nvSpPr>
          <p:cNvPr id="3" name="Text Placeholder 2">
            <a:extLst>
              <a:ext uri="{FF2B5EF4-FFF2-40B4-BE49-F238E27FC236}">
                <a16:creationId xmlns="" xmlns:a16="http://schemas.microsoft.com/office/drawing/2014/main" id="{56D6A1F5-EB1A-4BDB-B9F9-4220687170BE}"/>
              </a:ext>
            </a:extLst>
          </p:cNvPr>
          <p:cNvSpPr>
            <a:spLocks noGrp="1"/>
          </p:cNvSpPr>
          <p:nvPr>
            <p:ph sz="half" idx="1"/>
          </p:nvPr>
        </p:nvSpPr>
        <p:spPr>
          <a:xfrm>
            <a:off x="914400" y="1745672"/>
            <a:ext cx="4855464" cy="4444815"/>
          </a:xfrm>
        </p:spPr>
        <p:txBody>
          <a:bodyPr>
            <a:normAutofit/>
          </a:bodyPr>
          <a:lstStyle/>
          <a:p>
            <a:pPr marR="0" lvl="0" rtl="0"/>
            <a:r>
              <a:rPr lang="en-US" b="0" i="0" u="none" strike="noStrike" baseline="0" dirty="0"/>
              <a:t>2. Assess patient’s breathing for rhythm, depth, effort, and noise to determine if patient is breathing within normal limits.</a:t>
            </a:r>
            <a:r>
              <a:rPr lang="en-US" b="0" i="0" u="none" strike="noStrike" baseline="0" dirty="0">
                <a:highlight>
                  <a:srgbClr val="FFFF00"/>
                </a:highlight>
              </a:rPr>
              <a:t> </a:t>
            </a:r>
          </a:p>
        </p:txBody>
      </p:sp>
      <p:pic>
        <p:nvPicPr>
          <p:cNvPr id="5" name="Picture 2" descr="A photo shows a male patient in a supine position with a bare chest. One of the attender's hand is holding the patient's head, and another attender hand is on the patient's ches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71441" y="2388470"/>
            <a:ext cx="4670306" cy="29287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7813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2283695-7602-4664-885B-AA88DDA10E27}"/>
              </a:ext>
            </a:extLst>
          </p:cNvPr>
          <p:cNvSpPr>
            <a:spLocks noGrp="1"/>
          </p:cNvSpPr>
          <p:nvPr>
            <p:ph type="title"/>
          </p:nvPr>
        </p:nvSpPr>
        <p:spPr>
          <a:xfrm>
            <a:off x="0" y="121033"/>
            <a:ext cx="12192000" cy="1002089"/>
          </a:xfrm>
        </p:spPr>
        <p:txBody>
          <a:bodyPr anchor="ctr">
            <a:normAutofit/>
          </a:bodyPr>
          <a:lstStyle/>
          <a:p>
            <a:pPr marR="0" rtl="0"/>
            <a:r>
              <a:rPr lang="en-US" i="0" u="none" strike="noStrike" baseline="0" dirty="0"/>
              <a:t>OEC Skill 7-6: Obtaining a Blood Pressure Reading</a:t>
            </a:r>
          </a:p>
        </p:txBody>
      </p:sp>
      <p:sp>
        <p:nvSpPr>
          <p:cNvPr id="3" name="Text Placeholder 2">
            <a:extLst>
              <a:ext uri="{FF2B5EF4-FFF2-40B4-BE49-F238E27FC236}">
                <a16:creationId xmlns="" xmlns:a16="http://schemas.microsoft.com/office/drawing/2014/main" id="{A5473DED-9440-466E-833D-EABF23437636}"/>
              </a:ext>
            </a:extLst>
          </p:cNvPr>
          <p:cNvSpPr>
            <a:spLocks noGrp="1"/>
          </p:cNvSpPr>
          <p:nvPr>
            <p:ph sz="half" idx="1"/>
          </p:nvPr>
        </p:nvSpPr>
        <p:spPr>
          <a:xfrm>
            <a:off x="439387" y="1473314"/>
            <a:ext cx="5656613" cy="5141629"/>
          </a:xfrm>
        </p:spPr>
        <p:txBody>
          <a:bodyPr>
            <a:normAutofit/>
          </a:bodyPr>
          <a:lstStyle/>
          <a:p>
            <a:pPr marR="0" lvl="0" rtl="0"/>
            <a:r>
              <a:rPr lang="en-US" b="0" i="0" u="none" strike="noStrike" baseline="0" dirty="0"/>
              <a:t>1. Ensure that you have the correct size cuff. (Size options include regular, large adult, and pediatric.) Unscrew the thumbscrew valve on the flexible bulb and deflate the bladder of the cuff. Place the cuff on patient’s upper arm with the cuff 1 to 2 inches above the crease of the elbow. The arrow on the cuff should point to the brachial artery, which is located on the medial side of the arm at the crease of the elbow. The cuff should be placed directly on patient’s skin because you will get a false reading if the cuff is placed over bulky clothing. The cuff should be snug, but not too tight.</a:t>
            </a:r>
            <a:r>
              <a:rPr lang="en-US" b="0" i="0" u="none" strike="noStrike" baseline="0" dirty="0">
                <a:highlight>
                  <a:srgbClr val="FFFF00"/>
                </a:highlight>
              </a:rPr>
              <a:t> </a:t>
            </a:r>
          </a:p>
        </p:txBody>
      </p:sp>
      <p:pic>
        <p:nvPicPr>
          <p:cNvPr id="9219" name="Picture 3" descr="Photo shows an O E C technician wrapping the cuff on the patient’s upper arm." title="Photo shows Blood Pressure Reading being obtain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60700" y="2215789"/>
            <a:ext cx="4355644" cy="29092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181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74107E7-13D2-4594-8148-D99BE5DE36B8}"/>
              </a:ext>
            </a:extLst>
          </p:cNvPr>
          <p:cNvSpPr>
            <a:spLocks noGrp="1"/>
          </p:cNvSpPr>
          <p:nvPr>
            <p:ph type="title"/>
          </p:nvPr>
        </p:nvSpPr>
        <p:spPr>
          <a:xfrm>
            <a:off x="0" y="121033"/>
            <a:ext cx="12192000" cy="1002089"/>
          </a:xfrm>
        </p:spPr>
        <p:txBody>
          <a:bodyPr anchor="ctr">
            <a:normAutofit/>
          </a:bodyPr>
          <a:lstStyle/>
          <a:p>
            <a:pPr marR="0" rtl="0"/>
            <a:r>
              <a:rPr lang="en-US" i="0" u="none" strike="noStrike" baseline="0" dirty="0"/>
              <a:t>OEC Skill 7-6: Obtaining a Blood Pressure Reading</a:t>
            </a:r>
          </a:p>
        </p:txBody>
      </p:sp>
      <p:sp>
        <p:nvSpPr>
          <p:cNvPr id="3" name="Text Placeholder 2">
            <a:extLst>
              <a:ext uri="{FF2B5EF4-FFF2-40B4-BE49-F238E27FC236}">
                <a16:creationId xmlns="" xmlns:a16="http://schemas.microsoft.com/office/drawing/2014/main" id="{B12CC9E7-5F9A-4F59-86C2-53A499636E47}"/>
              </a:ext>
            </a:extLst>
          </p:cNvPr>
          <p:cNvSpPr>
            <a:spLocks noGrp="1"/>
          </p:cNvSpPr>
          <p:nvPr>
            <p:ph sz="half" idx="1"/>
          </p:nvPr>
        </p:nvSpPr>
        <p:spPr>
          <a:xfrm>
            <a:off x="510639" y="1555668"/>
            <a:ext cx="5462649" cy="5181298"/>
          </a:xfrm>
        </p:spPr>
        <p:txBody>
          <a:bodyPr>
            <a:normAutofit/>
          </a:bodyPr>
          <a:lstStyle/>
          <a:p>
            <a:pPr marR="0" lvl="0" rtl="0"/>
            <a:r>
              <a:rPr lang="en-US" sz="2100" b="0" i="0" u="none" strike="noStrike" baseline="0" dirty="0"/>
              <a:t>2. Place the sphygmomanometer in a location that is easy for you to read without having to hold it. (Some cuffs have a clip on the sphygmomanometer that enables you to attach it to patient’s clothing or to a loop on the cuff while you are taking the pressure reading.) Place the ear tips of the stethoscope in your ears. The tips should point forward. Palpate the pulse of the brachial artery below the cuff at the crease of the elbow and then place the diaphragm of the stethoscope over the pulse point. (You will not hear a pulse at this time.) Hold the stethoscope in place lightly on the skin as you measure the pressure.</a:t>
            </a:r>
            <a:r>
              <a:rPr lang="en-US" sz="2100" b="0" i="0" u="none" strike="noStrike" baseline="0" dirty="0">
                <a:highlight>
                  <a:srgbClr val="FFFF00"/>
                </a:highlight>
              </a:rPr>
              <a:t> </a:t>
            </a:r>
          </a:p>
        </p:txBody>
      </p:sp>
      <p:pic>
        <p:nvPicPr>
          <p:cNvPr id="5" name="Picture 2" descr="Photo shows the technician Palpating the pulse of the brachial artery below the cuff." title="Photo shows Blood Pressure Reading being obtain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44726" y="2378259"/>
            <a:ext cx="4443306" cy="3013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3459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3B796C3-E22F-4888-9FC5-A225F89DD3F5}"/>
              </a:ext>
            </a:extLst>
          </p:cNvPr>
          <p:cNvSpPr>
            <a:spLocks noGrp="1"/>
          </p:cNvSpPr>
          <p:nvPr>
            <p:ph type="title"/>
          </p:nvPr>
        </p:nvSpPr>
        <p:spPr/>
        <p:txBody>
          <a:bodyPr/>
          <a:lstStyle/>
          <a:p>
            <a:pPr marR="0" rtl="0"/>
            <a:r>
              <a:rPr lang="en-US" i="0" u="none" strike="noStrike" baseline="0" dirty="0"/>
              <a:t>OEC Skill 7-6: Obtaining a Blood Pressure Reading</a:t>
            </a:r>
          </a:p>
        </p:txBody>
      </p:sp>
      <p:sp>
        <p:nvSpPr>
          <p:cNvPr id="3" name="Text Placeholder 2">
            <a:extLst>
              <a:ext uri="{FF2B5EF4-FFF2-40B4-BE49-F238E27FC236}">
                <a16:creationId xmlns="" xmlns:a16="http://schemas.microsoft.com/office/drawing/2014/main" id="{E678758A-2EBD-4186-BEC4-815284C90ADE}"/>
              </a:ext>
            </a:extLst>
          </p:cNvPr>
          <p:cNvSpPr>
            <a:spLocks noGrp="1"/>
          </p:cNvSpPr>
          <p:nvPr>
            <p:ph sz="half" idx="1"/>
          </p:nvPr>
        </p:nvSpPr>
        <p:spPr>
          <a:xfrm>
            <a:off x="688769" y="1876300"/>
            <a:ext cx="5081095" cy="4314187"/>
          </a:xfrm>
        </p:spPr>
        <p:txBody>
          <a:bodyPr/>
          <a:lstStyle/>
          <a:p>
            <a:pPr marR="0" lvl="0" rtl="0"/>
            <a:r>
              <a:rPr lang="en-US" b="0" i="0" u="none" strike="noStrike" baseline="0" dirty="0">
                <a:latin typeface="Arial" panose="020B0604020202020204" pitchFamily="34" charset="0"/>
              </a:rPr>
              <a:t>3. Using your other hand, tighten the thumbscrew valve on the sphygmomanometer and inflate the cuff by repeatedly pumping the flexible bulb. Inflate the cuff to a pressure of 160 mm Hg. If you can hear the pulse sound at this pressure, inflate the cuff to 200 mm Hg. If you still can hear the heartbeat, inflate the cuff in increments of 20 mm Hg until you can no longer hear the pulse sound.</a:t>
            </a:r>
            <a:r>
              <a:rPr lang="en-US" b="0" i="0" u="none" strike="noStrike" baseline="0" dirty="0">
                <a:highlight>
                  <a:srgbClr val="FFFF00"/>
                </a:highlight>
                <a:latin typeface="Arial" panose="020B0604020202020204" pitchFamily="34" charset="0"/>
              </a:rPr>
              <a:t> </a:t>
            </a:r>
            <a:endParaRPr lang="en-US" b="0" i="0" u="none" strike="noStrike" baseline="0" dirty="0">
              <a:highlight>
                <a:srgbClr val="FFFF00"/>
              </a:highlight>
              <a:latin typeface="Times New Roman" panose="02020603050405020304" pitchFamily="18" charset="0"/>
            </a:endParaRPr>
          </a:p>
        </p:txBody>
      </p:sp>
      <p:pic>
        <p:nvPicPr>
          <p:cNvPr id="10243" name="Picture 3" descr="Photo shows one hand pumping the flexible bulb and the other holding the stethoscope over the pulse point." title="Photo shows Blood Pressure Reading being obtain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14395" y="2277860"/>
            <a:ext cx="4462462" cy="30548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8790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9534FB1-CB3F-405E-B100-8A318E9A3895}"/>
              </a:ext>
            </a:extLst>
          </p:cNvPr>
          <p:cNvSpPr>
            <a:spLocks noGrp="1"/>
          </p:cNvSpPr>
          <p:nvPr>
            <p:ph type="title"/>
          </p:nvPr>
        </p:nvSpPr>
        <p:spPr>
          <a:xfrm>
            <a:off x="0" y="121033"/>
            <a:ext cx="12192000" cy="1002089"/>
          </a:xfrm>
        </p:spPr>
        <p:txBody>
          <a:bodyPr anchor="ctr">
            <a:normAutofit/>
          </a:bodyPr>
          <a:lstStyle/>
          <a:p>
            <a:r>
              <a:rPr lang="en-US" b="1" i="0" u="none" strike="noStrike" kern="1600" baseline="0" dirty="0"/>
              <a:t>Scene Size-Up:</a:t>
            </a:r>
            <a:r>
              <a:rPr lang="en-US" b="1" i="0" u="none" strike="noStrike" kern="1600" dirty="0"/>
              <a:t> Determine the MOI and NOI</a:t>
            </a:r>
            <a:endParaRPr lang="en-US" b="1" i="0" u="none" strike="noStrike" kern="1600" baseline="0" dirty="0"/>
          </a:p>
        </p:txBody>
      </p:sp>
      <p:sp>
        <p:nvSpPr>
          <p:cNvPr id="3" name="Text Placeholder 2">
            <a:extLst>
              <a:ext uri="{FF2B5EF4-FFF2-40B4-BE49-F238E27FC236}">
                <a16:creationId xmlns="" xmlns:a16="http://schemas.microsoft.com/office/drawing/2014/main" id="{2929AFF3-1D47-416B-90E3-D711AFB05A80}"/>
              </a:ext>
            </a:extLst>
          </p:cNvPr>
          <p:cNvSpPr>
            <a:spLocks noGrp="1"/>
          </p:cNvSpPr>
          <p:nvPr>
            <p:ph sz="half" idx="1"/>
          </p:nvPr>
        </p:nvSpPr>
        <p:spPr>
          <a:xfrm>
            <a:off x="914400" y="1946786"/>
            <a:ext cx="4855464" cy="4243701"/>
          </a:xfrm>
        </p:spPr>
        <p:txBody>
          <a:bodyPr>
            <a:normAutofit/>
          </a:bodyPr>
          <a:lstStyle/>
          <a:p>
            <a:pPr marR="0" lvl="0" rtl="0">
              <a:spcBef>
                <a:spcPts val="600"/>
              </a:spcBef>
              <a:spcAft>
                <a:spcPts val="600"/>
              </a:spcAft>
            </a:pPr>
            <a:r>
              <a:rPr lang="en-US" u="none" strike="noStrike" baseline="0" dirty="0"/>
              <a:t>In trauma, a force has acted on the body, causing injury. </a:t>
            </a:r>
          </a:p>
          <a:p>
            <a:pPr lvl="1">
              <a:spcBef>
                <a:spcPts val="600"/>
              </a:spcBef>
              <a:spcAft>
                <a:spcPts val="600"/>
              </a:spcAft>
            </a:pPr>
            <a:r>
              <a:rPr lang="en-US" sz="2200" dirty="0"/>
              <a:t>C</a:t>
            </a:r>
            <a:r>
              <a:rPr lang="en-US" sz="2200" u="none" strike="noStrike" baseline="0" dirty="0"/>
              <a:t>alled the </a:t>
            </a:r>
            <a:r>
              <a:rPr lang="en-US" sz="2200" u="dbl" strike="noStrike" dirty="0">
                <a:solidFill>
                  <a:srgbClr val="FF0000"/>
                </a:solidFill>
              </a:rPr>
              <a:t>mechanism of injury</a:t>
            </a:r>
            <a:r>
              <a:rPr lang="en-US" sz="2200" strike="noStrike" dirty="0">
                <a:solidFill>
                  <a:srgbClr val="FF0000"/>
                </a:solidFill>
              </a:rPr>
              <a:t> </a:t>
            </a:r>
            <a:r>
              <a:rPr lang="en-US" sz="2200" u="none" strike="noStrike" baseline="0" dirty="0"/>
              <a:t>(MOI)</a:t>
            </a:r>
          </a:p>
          <a:p>
            <a:pPr>
              <a:spcBef>
                <a:spcPts val="600"/>
              </a:spcBef>
              <a:spcAft>
                <a:spcPts val="600"/>
              </a:spcAft>
            </a:pPr>
            <a:r>
              <a:rPr lang="en-US" dirty="0"/>
              <a:t>If sick or ill from a medical condition:</a:t>
            </a:r>
          </a:p>
          <a:p>
            <a:pPr lvl="1">
              <a:spcBef>
                <a:spcPts val="600"/>
              </a:spcBef>
              <a:spcAft>
                <a:spcPts val="600"/>
              </a:spcAft>
            </a:pPr>
            <a:r>
              <a:rPr lang="en-US" sz="2200" dirty="0"/>
              <a:t> Determine the </a:t>
            </a:r>
            <a:r>
              <a:rPr lang="en-US" sz="2200" u="dbl" dirty="0">
                <a:solidFill>
                  <a:srgbClr val="FF0000"/>
                </a:solidFill>
              </a:rPr>
              <a:t>nature of illness </a:t>
            </a:r>
            <a:r>
              <a:rPr lang="en-US" sz="2200" dirty="0"/>
              <a:t>(NOI)</a:t>
            </a:r>
          </a:p>
          <a:p>
            <a:pPr marR="0" lvl="0" rtl="0"/>
            <a:endParaRPr lang="en-US" sz="2000" u="none" strike="noStrike" baseline="0" dirty="0"/>
          </a:p>
        </p:txBody>
      </p:sp>
      <p:pic>
        <p:nvPicPr>
          <p:cNvPr id="4098" name="Picture 2" descr="Photo shows the patroller examining the patient. "/>
          <p:cNvPicPr>
            <a:picLocks noChangeAspect="1" noChangeArrowheads="1"/>
          </p:cNvPicPr>
          <p:nvPr/>
        </p:nvPicPr>
        <p:blipFill>
          <a:blip r:embed="rId2" cstate="print"/>
          <a:srcRect/>
          <a:stretch>
            <a:fillRect/>
          </a:stretch>
        </p:blipFill>
        <p:spPr bwMode="auto">
          <a:xfrm>
            <a:off x="6565690" y="2034499"/>
            <a:ext cx="4930515" cy="3287010"/>
          </a:xfrm>
          <a:prstGeom prst="rect">
            <a:avLst/>
          </a:prstGeom>
          <a:noFill/>
        </p:spPr>
      </p:pic>
      <p:pic>
        <p:nvPicPr>
          <p:cNvPr id="5" name="Picture 4"/>
          <p:cNvPicPr>
            <a:picLocks noChangeAspect="1"/>
          </p:cNvPicPr>
          <p:nvPr/>
        </p:nvPicPr>
        <p:blipFill>
          <a:blip r:embed="rId3" cstate="print"/>
          <a:stretch>
            <a:fillRect/>
          </a:stretch>
        </p:blipFill>
        <p:spPr>
          <a:xfrm>
            <a:off x="10476718" y="304932"/>
            <a:ext cx="1359526" cy="1365622"/>
          </a:xfrm>
          <a:prstGeom prst="rect">
            <a:avLst/>
          </a:prstGeom>
        </p:spPr>
      </p:pic>
      <p:sp>
        <p:nvSpPr>
          <p:cNvPr id="6" name="Rectangle 5"/>
          <p:cNvSpPr/>
          <p:nvPr/>
        </p:nvSpPr>
        <p:spPr>
          <a:xfrm>
            <a:off x="10750328" y="756014"/>
            <a:ext cx="817853" cy="461665"/>
          </a:xfrm>
          <a:prstGeom prst="rect">
            <a:avLst/>
          </a:prstGeom>
        </p:spPr>
        <p:txBody>
          <a:bodyPr wrap="square">
            <a:spAutoFit/>
          </a:bodyPr>
          <a:lstStyle/>
          <a:p>
            <a:pPr algn="ctr"/>
            <a:r>
              <a:rPr lang="en-US" sz="2400" b="1" dirty="0">
                <a:latin typeface="Arial" pitchFamily="34" charset="0"/>
                <a:cs typeface="Arial" pitchFamily="34" charset="0"/>
              </a:rPr>
              <a:t>7-1</a:t>
            </a:r>
          </a:p>
        </p:txBody>
      </p:sp>
    </p:spTree>
    <p:extLst>
      <p:ext uri="{BB962C8B-B14F-4D97-AF65-F5344CB8AC3E}">
        <p14:creationId xmlns:p14="http://schemas.microsoft.com/office/powerpoint/2010/main" val="814938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B6C39EE-9F5A-4264-8D77-0EA7237E2199}"/>
              </a:ext>
            </a:extLst>
          </p:cNvPr>
          <p:cNvSpPr>
            <a:spLocks noGrp="1"/>
          </p:cNvSpPr>
          <p:nvPr>
            <p:ph type="title"/>
          </p:nvPr>
        </p:nvSpPr>
        <p:spPr>
          <a:xfrm>
            <a:off x="0" y="121033"/>
            <a:ext cx="12192000" cy="1002089"/>
          </a:xfrm>
        </p:spPr>
        <p:txBody>
          <a:bodyPr anchor="ctr">
            <a:normAutofit/>
          </a:bodyPr>
          <a:lstStyle/>
          <a:p>
            <a:pPr marR="0" rtl="0"/>
            <a:r>
              <a:rPr lang="en-US" i="0" u="none" strike="noStrike" baseline="0" dirty="0"/>
              <a:t>OEC Skill 7-6: Obtaining a Blood Pressure Reading</a:t>
            </a:r>
          </a:p>
        </p:txBody>
      </p:sp>
      <p:sp>
        <p:nvSpPr>
          <p:cNvPr id="3" name="Text Placeholder 2">
            <a:extLst>
              <a:ext uri="{FF2B5EF4-FFF2-40B4-BE49-F238E27FC236}">
                <a16:creationId xmlns="" xmlns:a16="http://schemas.microsoft.com/office/drawing/2014/main" id="{281DE4FD-CC8C-4CCF-A20A-641FEB2303A6}"/>
              </a:ext>
            </a:extLst>
          </p:cNvPr>
          <p:cNvSpPr>
            <a:spLocks noGrp="1"/>
          </p:cNvSpPr>
          <p:nvPr>
            <p:ph sz="half" idx="1"/>
          </p:nvPr>
        </p:nvSpPr>
        <p:spPr>
          <a:xfrm>
            <a:off x="617517" y="1876300"/>
            <a:ext cx="5152347" cy="4314187"/>
          </a:xfrm>
        </p:spPr>
        <p:txBody>
          <a:bodyPr>
            <a:normAutofit/>
          </a:bodyPr>
          <a:lstStyle/>
          <a:p>
            <a:pPr marR="0" lvl="0" rtl="0">
              <a:lnSpc>
                <a:spcPct val="90000"/>
              </a:lnSpc>
            </a:pPr>
            <a:r>
              <a:rPr lang="en-US" b="0" i="0" u="none" strike="noStrike" baseline="0" dirty="0"/>
              <a:t>4. Gently open the thumbscrew valve and slowly release the air from the cuff. As you slowly release the air, listen for the first pulse sound (first “thump”). The reading on the dial at the time of this sound is the systolic blood pressure. Continue to slowly release the air from the cuff. The sound will become very soft and will eventually disappear. The reading on the dial when the sound disappears is the diastolic blood pressure.</a:t>
            </a:r>
            <a:r>
              <a:rPr lang="en-US" b="0" i="0" u="none" strike="noStrike" baseline="0" dirty="0">
                <a:highlight>
                  <a:srgbClr val="FFFF00"/>
                </a:highlight>
              </a:rPr>
              <a:t> </a:t>
            </a:r>
          </a:p>
        </p:txBody>
      </p:sp>
      <p:pic>
        <p:nvPicPr>
          <p:cNvPr id="5" name="Picture 2" descr="Photo shows the hand holding the pump opening the thumbscrew valve." title="Photo shows Blood Pressure Reading being obtain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85900" y="2647974"/>
            <a:ext cx="4442952" cy="30019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0821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B7BE6BD-FA23-43B0-99BB-D2479BFE2976}"/>
              </a:ext>
            </a:extLst>
          </p:cNvPr>
          <p:cNvSpPr>
            <a:spLocks noGrp="1"/>
          </p:cNvSpPr>
          <p:nvPr>
            <p:ph type="title"/>
          </p:nvPr>
        </p:nvSpPr>
        <p:spPr/>
        <p:txBody>
          <a:bodyPr/>
          <a:lstStyle/>
          <a:p>
            <a:r>
              <a:rPr lang="en-US" b="1" i="0" u="none" strike="noStrike" kern="1600" baseline="0" dirty="0"/>
              <a:t>Scene Size-Up:</a:t>
            </a:r>
            <a:r>
              <a:rPr lang="en-US" b="1" i="0" u="none" strike="noStrike" kern="1600" dirty="0"/>
              <a:t> Standar</a:t>
            </a:r>
            <a:r>
              <a:rPr lang="en-US" kern="1600" dirty="0"/>
              <a:t>d Precautions</a:t>
            </a:r>
            <a:endParaRPr lang="en-US" b="1" i="0" u="none" strike="noStrike" kern="1600" baseline="0" dirty="0"/>
          </a:p>
        </p:txBody>
      </p:sp>
      <p:sp>
        <p:nvSpPr>
          <p:cNvPr id="3" name="Text Placeholder 2">
            <a:extLst>
              <a:ext uri="{FF2B5EF4-FFF2-40B4-BE49-F238E27FC236}">
                <a16:creationId xmlns="" xmlns:a16="http://schemas.microsoft.com/office/drawing/2014/main" id="{B23EAB78-60E4-4066-ADC7-A2C64B376CB5}"/>
              </a:ext>
            </a:extLst>
          </p:cNvPr>
          <p:cNvSpPr>
            <a:spLocks noGrp="1"/>
          </p:cNvSpPr>
          <p:nvPr>
            <p:ph type="body" idx="1"/>
          </p:nvPr>
        </p:nvSpPr>
        <p:spPr>
          <a:xfrm>
            <a:off x="891540" y="2404153"/>
            <a:ext cx="10435590" cy="3515941"/>
          </a:xfrm>
        </p:spPr>
        <p:txBody>
          <a:bodyPr>
            <a:normAutofit/>
          </a:bodyPr>
          <a:lstStyle/>
          <a:p>
            <a:pPr marR="0" lvl="0" rtl="0">
              <a:spcBef>
                <a:spcPts val="600"/>
              </a:spcBef>
              <a:spcAft>
                <a:spcPts val="600"/>
              </a:spcAft>
            </a:pPr>
            <a:r>
              <a:rPr lang="en-US" u="none" strike="noStrike" baseline="0" dirty="0"/>
              <a:t>OEC technicians must protect themselves from hazardous materials and blood borne pathogens.</a:t>
            </a:r>
          </a:p>
          <a:p>
            <a:pPr>
              <a:spcBef>
                <a:spcPts val="600"/>
              </a:spcBef>
              <a:spcAft>
                <a:spcPts val="600"/>
              </a:spcAft>
            </a:pPr>
            <a:r>
              <a:rPr lang="en-US" u="none" strike="noStrike" baseline="0" dirty="0"/>
              <a:t>Use personal protective equipment.</a:t>
            </a:r>
          </a:p>
          <a:p>
            <a:pPr lvl="1">
              <a:spcBef>
                <a:spcPts val="600"/>
              </a:spcBef>
              <a:spcAft>
                <a:spcPts val="600"/>
              </a:spcAft>
            </a:pPr>
            <a:r>
              <a:rPr lang="en-US" dirty="0"/>
              <a:t>A</a:t>
            </a:r>
            <a:r>
              <a:rPr lang="en-US" u="none" strike="noStrike" baseline="0" dirty="0"/>
              <a:t>pply gloves and other protective equipment before touching patient.</a:t>
            </a:r>
          </a:p>
          <a:p>
            <a:pPr marR="0" lvl="0" rtl="0">
              <a:spcBef>
                <a:spcPts val="600"/>
              </a:spcBef>
              <a:spcAft>
                <a:spcPts val="600"/>
              </a:spcAft>
            </a:pPr>
            <a:endParaRPr lang="en-US" u="none" strike="noStrike" baseline="0" dirty="0"/>
          </a:p>
        </p:txBody>
      </p:sp>
      <p:pic>
        <p:nvPicPr>
          <p:cNvPr id="5" name="Picture 4"/>
          <p:cNvPicPr>
            <a:picLocks noChangeAspect="1"/>
          </p:cNvPicPr>
          <p:nvPr/>
        </p:nvPicPr>
        <p:blipFill>
          <a:blip r:embed="rId2" cstate="print"/>
          <a:stretch>
            <a:fillRect/>
          </a:stretch>
        </p:blipFill>
        <p:spPr>
          <a:xfrm>
            <a:off x="10476718" y="304932"/>
            <a:ext cx="1359526" cy="1365622"/>
          </a:xfrm>
          <a:prstGeom prst="rect">
            <a:avLst/>
          </a:prstGeom>
        </p:spPr>
      </p:pic>
      <p:sp>
        <p:nvSpPr>
          <p:cNvPr id="6" name="Rectangle 5"/>
          <p:cNvSpPr/>
          <p:nvPr/>
        </p:nvSpPr>
        <p:spPr>
          <a:xfrm>
            <a:off x="10750328" y="756014"/>
            <a:ext cx="817853" cy="461665"/>
          </a:xfrm>
          <a:prstGeom prst="rect">
            <a:avLst/>
          </a:prstGeom>
        </p:spPr>
        <p:txBody>
          <a:bodyPr wrap="square">
            <a:spAutoFit/>
          </a:bodyPr>
          <a:lstStyle/>
          <a:p>
            <a:pPr algn="ctr"/>
            <a:r>
              <a:rPr lang="en-US" sz="2400" b="1" dirty="0">
                <a:latin typeface="Arial" pitchFamily="34" charset="0"/>
                <a:cs typeface="Arial" pitchFamily="34" charset="0"/>
              </a:rPr>
              <a:t>7-1</a:t>
            </a:r>
          </a:p>
        </p:txBody>
      </p:sp>
    </p:spTree>
    <p:extLst>
      <p:ext uri="{BB962C8B-B14F-4D97-AF65-F5344CB8AC3E}">
        <p14:creationId xmlns:p14="http://schemas.microsoft.com/office/powerpoint/2010/main" val="26139862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B7BE6BD-FA23-43B0-99BB-D2479BFE2976}"/>
              </a:ext>
            </a:extLst>
          </p:cNvPr>
          <p:cNvSpPr>
            <a:spLocks noGrp="1"/>
          </p:cNvSpPr>
          <p:nvPr>
            <p:ph type="title"/>
          </p:nvPr>
        </p:nvSpPr>
        <p:spPr/>
        <p:txBody>
          <a:bodyPr/>
          <a:lstStyle/>
          <a:p>
            <a:r>
              <a:rPr lang="en-US" b="1" i="0" u="none" strike="noStrike" kern="1600" baseline="0" dirty="0"/>
              <a:t>Scene Size-Up:</a:t>
            </a:r>
            <a:r>
              <a:rPr lang="en-US" b="1" i="0" u="none" strike="noStrike" kern="1600" dirty="0"/>
              <a:t> Consider Additional Resources</a:t>
            </a:r>
            <a:endParaRPr lang="en-US" b="1" i="0" u="none" strike="noStrike" kern="1600" baseline="0" dirty="0"/>
          </a:p>
        </p:txBody>
      </p:sp>
      <p:sp>
        <p:nvSpPr>
          <p:cNvPr id="3" name="Text Placeholder 2">
            <a:extLst>
              <a:ext uri="{FF2B5EF4-FFF2-40B4-BE49-F238E27FC236}">
                <a16:creationId xmlns="" xmlns:a16="http://schemas.microsoft.com/office/drawing/2014/main" id="{B23EAB78-60E4-4066-ADC7-A2C64B376CB5}"/>
              </a:ext>
            </a:extLst>
          </p:cNvPr>
          <p:cNvSpPr>
            <a:spLocks noGrp="1"/>
          </p:cNvSpPr>
          <p:nvPr>
            <p:ph type="body" idx="1"/>
          </p:nvPr>
        </p:nvSpPr>
        <p:spPr>
          <a:xfrm>
            <a:off x="891540" y="2250040"/>
            <a:ext cx="10435590" cy="3670054"/>
          </a:xfrm>
        </p:spPr>
        <p:txBody>
          <a:bodyPr>
            <a:normAutofit/>
          </a:bodyPr>
          <a:lstStyle/>
          <a:p>
            <a:pPr marR="0" lvl="0" rtl="0">
              <a:spcBef>
                <a:spcPts val="600"/>
              </a:spcBef>
              <a:spcAft>
                <a:spcPts val="600"/>
              </a:spcAft>
            </a:pPr>
            <a:r>
              <a:rPr lang="en-US" u="none" strike="noStrike" baseline="0" dirty="0"/>
              <a:t>The incident may require additional personnel or special equipment.</a:t>
            </a:r>
          </a:p>
          <a:p>
            <a:pPr lvl="0"/>
            <a:r>
              <a:rPr lang="en-US" dirty="0"/>
              <a:t>When warranted by possible MOI or NOI, call for additional resources immediately.</a:t>
            </a:r>
          </a:p>
          <a:p>
            <a:pPr lvl="1"/>
            <a:r>
              <a:rPr lang="en-US" dirty="0"/>
              <a:t>Even though you do not know the condition of patient(s) at this point</a:t>
            </a:r>
          </a:p>
          <a:p>
            <a:pPr lvl="1"/>
            <a:r>
              <a:rPr lang="en-US" dirty="0"/>
              <a:t>Requesting specialized help may take time. </a:t>
            </a:r>
          </a:p>
          <a:p>
            <a:pPr lvl="1"/>
            <a:r>
              <a:rPr lang="en-US" dirty="0"/>
              <a:t>Later, call for more equipment or resources as needed.</a:t>
            </a:r>
          </a:p>
          <a:p>
            <a:pPr marR="0" lvl="0" rtl="0">
              <a:spcBef>
                <a:spcPts val="600"/>
              </a:spcBef>
              <a:spcAft>
                <a:spcPts val="600"/>
              </a:spcAft>
            </a:pPr>
            <a:endParaRPr lang="en-US" u="none" strike="noStrike" baseline="0" dirty="0"/>
          </a:p>
        </p:txBody>
      </p:sp>
      <p:pic>
        <p:nvPicPr>
          <p:cNvPr id="4" name="Picture 3"/>
          <p:cNvPicPr>
            <a:picLocks noChangeAspect="1"/>
          </p:cNvPicPr>
          <p:nvPr/>
        </p:nvPicPr>
        <p:blipFill>
          <a:blip r:embed="rId2" cstate="print"/>
          <a:stretch>
            <a:fillRect/>
          </a:stretch>
        </p:blipFill>
        <p:spPr>
          <a:xfrm>
            <a:off x="10476718" y="304932"/>
            <a:ext cx="1359526" cy="1365622"/>
          </a:xfrm>
          <a:prstGeom prst="rect">
            <a:avLst/>
          </a:prstGeom>
        </p:spPr>
      </p:pic>
      <p:sp>
        <p:nvSpPr>
          <p:cNvPr id="5" name="Rectangle 4"/>
          <p:cNvSpPr/>
          <p:nvPr/>
        </p:nvSpPr>
        <p:spPr>
          <a:xfrm>
            <a:off x="10750328" y="756014"/>
            <a:ext cx="817853" cy="461665"/>
          </a:xfrm>
          <a:prstGeom prst="rect">
            <a:avLst/>
          </a:prstGeom>
        </p:spPr>
        <p:txBody>
          <a:bodyPr wrap="square">
            <a:spAutoFit/>
          </a:bodyPr>
          <a:lstStyle/>
          <a:p>
            <a:pPr algn="ctr"/>
            <a:r>
              <a:rPr lang="en-US" sz="2400" b="1" dirty="0">
                <a:latin typeface="Arial" pitchFamily="34" charset="0"/>
                <a:cs typeface="Arial" pitchFamily="34" charset="0"/>
              </a:rPr>
              <a:t>7-1</a:t>
            </a:r>
          </a:p>
        </p:txBody>
      </p:sp>
    </p:spTree>
    <p:extLst>
      <p:ext uri="{BB962C8B-B14F-4D97-AF65-F5344CB8AC3E}">
        <p14:creationId xmlns:p14="http://schemas.microsoft.com/office/powerpoint/2010/main" val="22055351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21033"/>
            <a:ext cx="12192000" cy="1512895"/>
          </a:xfrm>
        </p:spPr>
        <p:txBody>
          <a:bodyPr/>
          <a:lstStyle/>
          <a:p>
            <a:r>
              <a:rPr lang="en-US" dirty="0"/>
              <a:t>The following presentation will utilize two symbols to identify material necessary for an OEC Technician to comprehend:</a:t>
            </a:r>
          </a:p>
        </p:txBody>
      </p:sp>
      <p:pic>
        <p:nvPicPr>
          <p:cNvPr id="4" name="Content Placeholder 3"/>
          <p:cNvPicPr>
            <a:picLocks noGrp="1" noChangeAspect="1"/>
          </p:cNvPicPr>
          <p:nvPr>
            <p:ph idx="1"/>
          </p:nvPr>
        </p:nvPicPr>
        <p:blipFill>
          <a:blip r:embed="rId2" cstate="print"/>
          <a:stretch>
            <a:fillRect/>
          </a:stretch>
        </p:blipFill>
        <p:spPr>
          <a:xfrm>
            <a:off x="2152260" y="2482846"/>
            <a:ext cx="1359526" cy="1365622"/>
          </a:xfrm>
          <a:prstGeom prst="rect">
            <a:avLst/>
          </a:prstGeom>
        </p:spPr>
      </p:pic>
      <p:sp>
        <p:nvSpPr>
          <p:cNvPr id="5" name="TextBox 4"/>
          <p:cNvSpPr txBox="1"/>
          <p:nvPr/>
        </p:nvSpPr>
        <p:spPr>
          <a:xfrm>
            <a:off x="6854398" y="2958877"/>
            <a:ext cx="3984171" cy="646331"/>
          </a:xfrm>
          <a:prstGeom prst="rect">
            <a:avLst/>
          </a:prstGeom>
          <a:noFill/>
        </p:spPr>
        <p:txBody>
          <a:bodyPr wrap="square" rtlCol="0">
            <a:spAutoFit/>
          </a:bodyPr>
          <a:lstStyle/>
          <a:p>
            <a:pPr algn="ctr"/>
            <a:r>
              <a:rPr lang="en-US" sz="3600" b="1" u="dbl" dirty="0">
                <a:solidFill>
                  <a:srgbClr val="C00000"/>
                </a:solidFill>
              </a:rPr>
              <a:t>key term</a:t>
            </a:r>
          </a:p>
        </p:txBody>
      </p:sp>
      <p:sp>
        <p:nvSpPr>
          <p:cNvPr id="6" name="Content Placeholder 3"/>
          <p:cNvSpPr txBox="1">
            <a:spLocks/>
          </p:cNvSpPr>
          <p:nvPr/>
        </p:nvSpPr>
        <p:spPr>
          <a:xfrm>
            <a:off x="914400" y="4626429"/>
            <a:ext cx="4855464" cy="1796142"/>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500"/>
              </a:spcBef>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300"/>
              </a:spcBef>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300"/>
              </a:spcBef>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0"/>
              </a:spcBef>
              <a:buFont typeface="Wingdings" panose="05000000000000000000" pitchFamily="2" charset="2"/>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0"/>
              </a:spcBef>
              <a:buFont typeface="Wingdings" panose="05000000000000000000" pitchFamily="2" charset="2"/>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100000"/>
              </a:lnSpc>
              <a:spcBef>
                <a:spcPts val="0"/>
              </a:spcBef>
              <a:buFont typeface="Wingdings" panose="05000000000000000000" pitchFamily="2" charset="2"/>
              <a:buChar char="§"/>
              <a:defRPr sz="1600" kern="1200">
                <a:solidFill>
                  <a:schemeClr val="tx1"/>
                </a:solidFill>
                <a:latin typeface="+mn-lt"/>
                <a:ea typeface="+mn-ea"/>
                <a:cs typeface="+mn-cs"/>
              </a:defRPr>
            </a:lvl6pPr>
            <a:lvl7pPr marL="2971800" indent="-228600" algn="l" defTabSz="914400" rtl="0" eaLnBrk="1" latinLnBrk="0" hangingPunct="1">
              <a:lnSpc>
                <a:spcPct val="100000"/>
              </a:lnSpc>
              <a:spcBef>
                <a:spcPts val="0"/>
              </a:spcBef>
              <a:buFont typeface="Wingdings" panose="05000000000000000000" pitchFamily="2" charset="2"/>
              <a:buChar char="§"/>
              <a:defRPr sz="1600" kern="1200">
                <a:solidFill>
                  <a:schemeClr val="tx1"/>
                </a:solidFill>
                <a:latin typeface="+mn-lt"/>
                <a:ea typeface="+mn-ea"/>
                <a:cs typeface="+mn-cs"/>
              </a:defRPr>
            </a:lvl7pPr>
            <a:lvl8pPr marL="3429000" indent="-228600" algn="l" defTabSz="914400" rtl="0" eaLnBrk="1" latinLnBrk="0" hangingPunct="1">
              <a:lnSpc>
                <a:spcPct val="100000"/>
              </a:lnSpc>
              <a:spcBef>
                <a:spcPts val="0"/>
              </a:spcBef>
              <a:buFont typeface="Wingdings" panose="05000000000000000000" pitchFamily="2" charset="2"/>
              <a:buChar char="§"/>
              <a:defRPr sz="1600" kern="1200">
                <a:solidFill>
                  <a:schemeClr val="tx1"/>
                </a:solidFill>
                <a:latin typeface="+mn-lt"/>
                <a:ea typeface="+mn-ea"/>
                <a:cs typeface="+mn-cs"/>
              </a:defRPr>
            </a:lvl8pPr>
            <a:lvl9pPr marL="3886200" indent="-228600" algn="l" defTabSz="914400" rtl="0" eaLnBrk="1" latinLnBrk="0" hangingPunct="1">
              <a:lnSpc>
                <a:spcPct val="100000"/>
              </a:lnSpc>
              <a:spcBef>
                <a:spcPts val="0"/>
              </a:spcBef>
              <a:buFont typeface="Wingdings" panose="05000000000000000000" pitchFamily="2" charset="2"/>
              <a:buChar char="§"/>
              <a:defRPr sz="1600" kern="1200">
                <a:solidFill>
                  <a:schemeClr val="tx1"/>
                </a:solidFill>
                <a:latin typeface="+mn-lt"/>
                <a:ea typeface="+mn-ea"/>
                <a:cs typeface="+mn-cs"/>
              </a:defRPr>
            </a:lvl9pPr>
          </a:lstStyle>
          <a:p>
            <a:pPr marL="0" indent="0" algn="ctr">
              <a:buFont typeface="Wingdings" panose="05000000000000000000" pitchFamily="2" charset="2"/>
              <a:buNone/>
            </a:pPr>
            <a:r>
              <a:rPr lang="en-US" sz="2800" b="1" dirty="0"/>
              <a:t>Meets a Chapter Objective. </a:t>
            </a:r>
          </a:p>
          <a:p>
            <a:pPr marL="0" indent="0" algn="ctr">
              <a:buFont typeface="Wingdings" panose="05000000000000000000" pitchFamily="2" charset="2"/>
              <a:buNone/>
            </a:pPr>
            <a:r>
              <a:rPr lang="en-US" dirty="0"/>
              <a:t>This symbol will have the corresponding Objective Number denoted within.</a:t>
            </a:r>
          </a:p>
        </p:txBody>
      </p:sp>
      <p:sp>
        <p:nvSpPr>
          <p:cNvPr id="7" name="Content Placeholder 4"/>
          <p:cNvSpPr txBox="1">
            <a:spLocks/>
          </p:cNvSpPr>
          <p:nvPr/>
        </p:nvSpPr>
        <p:spPr>
          <a:xfrm>
            <a:off x="6415368" y="4626428"/>
            <a:ext cx="4862232" cy="1564059"/>
          </a:xfrm>
          <a:prstGeom prst="rect">
            <a:avLst/>
          </a:prstGeom>
        </p:spPr>
        <p:txBody>
          <a:bodyPr/>
          <a:lstStyle>
            <a:lvl1pPr marL="228600" indent="-228600" algn="l" defTabSz="914400" rtl="0" eaLnBrk="1" latinLnBrk="0" hangingPunct="1">
              <a:lnSpc>
                <a:spcPct val="100000"/>
              </a:lnSpc>
              <a:spcBef>
                <a:spcPts val="1500"/>
              </a:spcBef>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300"/>
              </a:spcBef>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300"/>
              </a:spcBef>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0"/>
              </a:spcBef>
              <a:buFont typeface="Wingdings" panose="05000000000000000000" pitchFamily="2" charset="2"/>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0"/>
              </a:spcBef>
              <a:buFont typeface="Wingdings" panose="05000000000000000000" pitchFamily="2" charset="2"/>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100000"/>
              </a:lnSpc>
              <a:spcBef>
                <a:spcPts val="0"/>
              </a:spcBef>
              <a:buFont typeface="Wingdings" panose="05000000000000000000" pitchFamily="2" charset="2"/>
              <a:buChar char="§"/>
              <a:defRPr sz="1600" kern="1200">
                <a:solidFill>
                  <a:schemeClr val="tx1"/>
                </a:solidFill>
                <a:latin typeface="+mn-lt"/>
                <a:ea typeface="+mn-ea"/>
                <a:cs typeface="+mn-cs"/>
              </a:defRPr>
            </a:lvl6pPr>
            <a:lvl7pPr marL="2971800" indent="-228600" algn="l" defTabSz="914400" rtl="0" eaLnBrk="1" latinLnBrk="0" hangingPunct="1">
              <a:lnSpc>
                <a:spcPct val="100000"/>
              </a:lnSpc>
              <a:spcBef>
                <a:spcPts val="0"/>
              </a:spcBef>
              <a:buFont typeface="Wingdings" panose="05000000000000000000" pitchFamily="2" charset="2"/>
              <a:buChar char="§"/>
              <a:defRPr sz="1600" kern="1200">
                <a:solidFill>
                  <a:schemeClr val="tx1"/>
                </a:solidFill>
                <a:latin typeface="+mn-lt"/>
                <a:ea typeface="+mn-ea"/>
                <a:cs typeface="+mn-cs"/>
              </a:defRPr>
            </a:lvl7pPr>
            <a:lvl8pPr marL="3429000" indent="-228600" algn="l" defTabSz="914400" rtl="0" eaLnBrk="1" latinLnBrk="0" hangingPunct="1">
              <a:lnSpc>
                <a:spcPct val="100000"/>
              </a:lnSpc>
              <a:spcBef>
                <a:spcPts val="0"/>
              </a:spcBef>
              <a:buFont typeface="Wingdings" panose="05000000000000000000" pitchFamily="2" charset="2"/>
              <a:buChar char="§"/>
              <a:defRPr sz="1600" kern="1200">
                <a:solidFill>
                  <a:schemeClr val="tx1"/>
                </a:solidFill>
                <a:latin typeface="+mn-lt"/>
                <a:ea typeface="+mn-ea"/>
                <a:cs typeface="+mn-cs"/>
              </a:defRPr>
            </a:lvl8pPr>
            <a:lvl9pPr marL="3886200" indent="-228600" algn="l" defTabSz="914400" rtl="0" eaLnBrk="1" latinLnBrk="0" hangingPunct="1">
              <a:lnSpc>
                <a:spcPct val="100000"/>
              </a:lnSpc>
              <a:spcBef>
                <a:spcPts val="0"/>
              </a:spcBef>
              <a:buFont typeface="Wingdings" panose="05000000000000000000" pitchFamily="2" charset="2"/>
              <a:buChar char="§"/>
              <a:defRPr sz="1600" kern="1200">
                <a:solidFill>
                  <a:schemeClr val="tx1"/>
                </a:solidFill>
                <a:latin typeface="+mn-lt"/>
                <a:ea typeface="+mn-ea"/>
                <a:cs typeface="+mn-cs"/>
              </a:defRPr>
            </a:lvl9pPr>
          </a:lstStyle>
          <a:p>
            <a:pPr marL="0" indent="0" algn="ctr">
              <a:buFont typeface="Wingdings" panose="05000000000000000000" pitchFamily="2" charset="2"/>
              <a:buNone/>
            </a:pPr>
            <a:r>
              <a:rPr lang="en-US" sz="2800" b="1" dirty="0"/>
              <a:t>Identifies a Key Term.</a:t>
            </a:r>
          </a:p>
          <a:p>
            <a:pPr marL="0" indent="0" algn="ctr">
              <a:buFont typeface="Wingdings" panose="05000000000000000000" pitchFamily="2" charset="2"/>
              <a:buNone/>
            </a:pPr>
            <a:r>
              <a:rPr lang="en-US" dirty="0"/>
              <a:t>The Key Term will be underlined for easy identification.</a:t>
            </a:r>
          </a:p>
          <a:p>
            <a:pPr marL="0" indent="0">
              <a:buFont typeface="Wingdings" panose="05000000000000000000" pitchFamily="2" charset="2"/>
              <a:buNone/>
            </a:pPr>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dirty="0"/>
              <a:t>Primary Patient Assessment</a:t>
            </a:r>
          </a:p>
        </p:txBody>
      </p:sp>
    </p:spTree>
    <p:extLst>
      <p:ext uri="{BB962C8B-B14F-4D97-AF65-F5344CB8AC3E}">
        <p14:creationId xmlns:p14="http://schemas.microsoft.com/office/powerpoint/2010/main" val="2091036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E4BD364-A4F4-4A37-8E49-F7A7E185186E}"/>
              </a:ext>
            </a:extLst>
          </p:cNvPr>
          <p:cNvSpPr>
            <a:spLocks noGrp="1"/>
          </p:cNvSpPr>
          <p:nvPr>
            <p:ph type="title"/>
          </p:nvPr>
        </p:nvSpPr>
        <p:spPr>
          <a:xfrm>
            <a:off x="0" y="121033"/>
            <a:ext cx="12192000" cy="1002089"/>
          </a:xfrm>
        </p:spPr>
        <p:txBody>
          <a:bodyPr anchor="ctr">
            <a:normAutofit/>
          </a:bodyPr>
          <a:lstStyle/>
          <a:p>
            <a:pPr marR="0" rtl="0"/>
            <a:r>
              <a:rPr lang="en-US" b="1" i="0" u="none" strike="noStrike" kern="1600" baseline="0" dirty="0"/>
              <a:t>Primary Patient Assessment</a:t>
            </a:r>
          </a:p>
        </p:txBody>
      </p:sp>
      <p:sp>
        <p:nvSpPr>
          <p:cNvPr id="3" name="Text Placeholder 2">
            <a:extLst>
              <a:ext uri="{FF2B5EF4-FFF2-40B4-BE49-F238E27FC236}">
                <a16:creationId xmlns="" xmlns:a16="http://schemas.microsoft.com/office/drawing/2014/main" id="{70EC67E3-8C3B-4759-ACEC-91C92AB93EBD}"/>
              </a:ext>
            </a:extLst>
          </p:cNvPr>
          <p:cNvSpPr>
            <a:spLocks noGrp="1"/>
          </p:cNvSpPr>
          <p:nvPr>
            <p:ph sz="half" idx="1"/>
          </p:nvPr>
        </p:nvSpPr>
        <p:spPr>
          <a:xfrm>
            <a:off x="914400" y="2025444"/>
            <a:ext cx="4855464" cy="4165043"/>
          </a:xfrm>
        </p:spPr>
        <p:txBody>
          <a:bodyPr>
            <a:normAutofit/>
          </a:bodyPr>
          <a:lstStyle/>
          <a:p>
            <a:pPr lvl="0">
              <a:spcBef>
                <a:spcPts val="600"/>
              </a:spcBef>
              <a:spcAft>
                <a:spcPts val="600"/>
              </a:spcAft>
            </a:pPr>
            <a:r>
              <a:rPr lang="en-US" u="none" strike="noStrike" baseline="0" dirty="0"/>
              <a:t>The second part of patient assessment sequence is the </a:t>
            </a:r>
            <a:r>
              <a:rPr lang="en-US" u="dbl" dirty="0">
                <a:solidFill>
                  <a:srgbClr val="FF0000"/>
                </a:solidFill>
              </a:rPr>
              <a:t>primary patient assessment</a:t>
            </a:r>
            <a:r>
              <a:rPr lang="en-US" u="none" strike="noStrike" baseline="0" dirty="0"/>
              <a:t>.</a:t>
            </a:r>
          </a:p>
          <a:p>
            <a:pPr marR="0" lvl="0" rtl="0">
              <a:spcBef>
                <a:spcPts val="600"/>
              </a:spcBef>
              <a:spcAft>
                <a:spcPts val="600"/>
              </a:spcAft>
            </a:pPr>
            <a:r>
              <a:rPr lang="en-US" u="none" strike="noStrike" baseline="0" dirty="0"/>
              <a:t>Purpose:</a:t>
            </a:r>
            <a:r>
              <a:rPr lang="en-US" u="none" strike="noStrike" dirty="0"/>
              <a:t> </a:t>
            </a:r>
          </a:p>
          <a:p>
            <a:pPr lvl="1">
              <a:spcBef>
                <a:spcPts val="600"/>
              </a:spcBef>
              <a:spcAft>
                <a:spcPts val="600"/>
              </a:spcAft>
            </a:pPr>
            <a:r>
              <a:rPr lang="en-US" u="none" strike="noStrike" baseline="0" dirty="0"/>
              <a:t>To form a general impression</a:t>
            </a:r>
          </a:p>
          <a:p>
            <a:pPr lvl="1">
              <a:spcBef>
                <a:spcPts val="600"/>
              </a:spcBef>
              <a:spcAft>
                <a:spcPts val="600"/>
              </a:spcAft>
            </a:pPr>
            <a:r>
              <a:rPr lang="en-US" u="none" strike="noStrike" baseline="0" dirty="0"/>
              <a:t>Identify and immediately treat life threats. </a:t>
            </a:r>
          </a:p>
        </p:txBody>
      </p:sp>
      <p:sp>
        <p:nvSpPr>
          <p:cNvPr id="82945" name="Rectangle 1"/>
          <p:cNvSpPr>
            <a:spLocks noChangeArrowheads="1"/>
          </p:cNvSpPr>
          <p:nvPr/>
        </p:nvSpPr>
        <p:spPr bwMode="auto">
          <a:xfrm>
            <a:off x="0" y="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p>
        </p:txBody>
      </p:sp>
      <p:pic>
        <p:nvPicPr>
          <p:cNvPr id="2050" name="Picture 2" descr="Scene Size-up. Primary Patient Assessment: Form a general impression; Control life-threatening bleeding; Assess level of responsiveness; Rapidly assess the A B C Ds—airway, breathing, circulation, and disability; Obtain chief complaint; Update dispatch of needs." title="Flowchart of primary patient assessment. "/>
          <p:cNvPicPr>
            <a:picLocks noGrp="1" noChangeAspect="1" noChangeArrowheads="1"/>
          </p:cNvPicPr>
          <p:nvPr>
            <p:ph sz="half" idx="2"/>
          </p:nvPr>
        </p:nvPicPr>
        <p:blipFill rotWithShape="1">
          <a:blip r:embed="rId2" cstate="print"/>
          <a:srcRect l="22532" t="2023" r="5585" b="53773"/>
          <a:stretch/>
        </p:blipFill>
        <p:spPr bwMode="auto">
          <a:xfrm>
            <a:off x="6953735" y="1854453"/>
            <a:ext cx="4202746" cy="3835511"/>
          </a:xfrm>
          <a:prstGeom prst="rect">
            <a:avLst/>
          </a:prstGeom>
          <a:noFill/>
          <a:ln w="9525">
            <a:noFill/>
            <a:miter lim="800000"/>
            <a:headEnd/>
            <a:tailEnd/>
          </a:ln>
        </p:spPr>
      </p:pic>
      <p:pic>
        <p:nvPicPr>
          <p:cNvPr id="9" name="Picture 8"/>
          <p:cNvPicPr>
            <a:picLocks noChangeAspect="1"/>
          </p:cNvPicPr>
          <p:nvPr/>
        </p:nvPicPr>
        <p:blipFill>
          <a:blip r:embed="rId3" cstate="print"/>
          <a:stretch>
            <a:fillRect/>
          </a:stretch>
        </p:blipFill>
        <p:spPr>
          <a:xfrm>
            <a:off x="10476718" y="304932"/>
            <a:ext cx="1359526" cy="1365622"/>
          </a:xfrm>
          <a:prstGeom prst="rect">
            <a:avLst/>
          </a:prstGeom>
        </p:spPr>
      </p:pic>
      <p:sp>
        <p:nvSpPr>
          <p:cNvPr id="10" name="Rectangle 9"/>
          <p:cNvSpPr/>
          <p:nvPr/>
        </p:nvSpPr>
        <p:spPr>
          <a:xfrm>
            <a:off x="10750328" y="756014"/>
            <a:ext cx="817853" cy="461665"/>
          </a:xfrm>
          <a:prstGeom prst="rect">
            <a:avLst/>
          </a:prstGeom>
        </p:spPr>
        <p:txBody>
          <a:bodyPr wrap="square">
            <a:spAutoFit/>
          </a:bodyPr>
          <a:lstStyle/>
          <a:p>
            <a:pPr algn="ctr"/>
            <a:r>
              <a:rPr lang="en-US" sz="2400" b="1" dirty="0">
                <a:latin typeface="Arial" pitchFamily="34" charset="0"/>
                <a:cs typeface="Arial" pitchFamily="34" charset="0"/>
              </a:rPr>
              <a:t>7-1</a:t>
            </a:r>
          </a:p>
        </p:txBody>
      </p:sp>
    </p:spTree>
    <p:extLst>
      <p:ext uri="{BB962C8B-B14F-4D97-AF65-F5344CB8AC3E}">
        <p14:creationId xmlns:p14="http://schemas.microsoft.com/office/powerpoint/2010/main" val="1654385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E4BD364-A4F4-4A37-8E49-F7A7E185186E}"/>
              </a:ext>
            </a:extLst>
          </p:cNvPr>
          <p:cNvSpPr>
            <a:spLocks noGrp="1"/>
          </p:cNvSpPr>
          <p:nvPr>
            <p:ph type="title"/>
          </p:nvPr>
        </p:nvSpPr>
        <p:spPr>
          <a:xfrm>
            <a:off x="0" y="121033"/>
            <a:ext cx="12192000" cy="1002089"/>
          </a:xfrm>
        </p:spPr>
        <p:txBody>
          <a:bodyPr anchor="ctr">
            <a:normAutofit/>
          </a:bodyPr>
          <a:lstStyle/>
          <a:p>
            <a:pPr marR="0" rtl="0"/>
            <a:r>
              <a:rPr lang="en-US" b="1" i="0" u="none" strike="noStrike" kern="1600" baseline="0" dirty="0"/>
              <a:t>Primary Patient Assessment</a:t>
            </a:r>
          </a:p>
        </p:txBody>
      </p:sp>
      <p:sp>
        <p:nvSpPr>
          <p:cNvPr id="3" name="Text Placeholder 2">
            <a:extLst>
              <a:ext uri="{FF2B5EF4-FFF2-40B4-BE49-F238E27FC236}">
                <a16:creationId xmlns="" xmlns:a16="http://schemas.microsoft.com/office/drawing/2014/main" id="{70EC67E3-8C3B-4759-ACEC-91C92AB93EBD}"/>
              </a:ext>
            </a:extLst>
          </p:cNvPr>
          <p:cNvSpPr>
            <a:spLocks noGrp="1"/>
          </p:cNvSpPr>
          <p:nvPr>
            <p:ph sz="half" idx="1"/>
          </p:nvPr>
        </p:nvSpPr>
        <p:spPr>
          <a:xfrm>
            <a:off x="914400" y="1854452"/>
            <a:ext cx="4855464" cy="4336035"/>
          </a:xfrm>
        </p:spPr>
        <p:txBody>
          <a:bodyPr>
            <a:normAutofit/>
          </a:bodyPr>
          <a:lstStyle/>
          <a:p>
            <a:pPr marR="0" lvl="0" rtl="0">
              <a:spcBef>
                <a:spcPts val="600"/>
              </a:spcBef>
              <a:spcAft>
                <a:spcPts val="600"/>
              </a:spcAft>
            </a:pPr>
            <a:r>
              <a:rPr lang="en-US" u="none" strike="noStrike" baseline="0" dirty="0"/>
              <a:t>Life threats:</a:t>
            </a:r>
          </a:p>
          <a:p>
            <a:pPr lvl="1">
              <a:spcBef>
                <a:spcPts val="600"/>
              </a:spcBef>
              <a:spcAft>
                <a:spcPts val="600"/>
              </a:spcAft>
            </a:pPr>
            <a:r>
              <a:rPr lang="en-US" u="none" strike="noStrike" baseline="0" dirty="0"/>
              <a:t>Excessive bleeding</a:t>
            </a:r>
          </a:p>
          <a:p>
            <a:pPr lvl="1">
              <a:spcBef>
                <a:spcPts val="600"/>
              </a:spcBef>
              <a:spcAft>
                <a:spcPts val="600"/>
              </a:spcAft>
            </a:pPr>
            <a:r>
              <a:rPr lang="en-US" u="none" strike="noStrike" baseline="0" dirty="0"/>
              <a:t>Problems with patient’s airway,</a:t>
            </a:r>
            <a:r>
              <a:rPr lang="en-US" u="none" strike="noStrike" dirty="0"/>
              <a:t> </a:t>
            </a:r>
            <a:r>
              <a:rPr lang="en-US" u="none" strike="noStrike" baseline="0" dirty="0"/>
              <a:t>breathing,</a:t>
            </a:r>
            <a:r>
              <a:rPr lang="en-US" u="none" strike="noStrike" dirty="0"/>
              <a:t> </a:t>
            </a:r>
            <a:r>
              <a:rPr lang="en-US" u="none" strike="noStrike" baseline="0" dirty="0"/>
              <a:t>circulation, and/or disability</a:t>
            </a:r>
          </a:p>
          <a:p>
            <a:pPr marR="0" lvl="0" rtl="0">
              <a:spcBef>
                <a:spcPts val="600"/>
              </a:spcBef>
              <a:spcAft>
                <a:spcPts val="600"/>
              </a:spcAft>
            </a:pPr>
            <a:r>
              <a:rPr lang="en-US" dirty="0"/>
              <a:t>L</a:t>
            </a:r>
            <a:r>
              <a:rPr lang="en-US" u="none" strike="noStrike" baseline="0" dirty="0"/>
              <a:t>ife threat</a:t>
            </a:r>
            <a:r>
              <a:rPr lang="en-US" u="none" strike="noStrike" dirty="0"/>
              <a:t> </a:t>
            </a:r>
            <a:r>
              <a:rPr lang="en-US" u="none" strike="noStrike" baseline="0" dirty="0"/>
              <a:t>must be corrected immediately.</a:t>
            </a:r>
          </a:p>
          <a:p>
            <a:pPr lvl="1">
              <a:spcBef>
                <a:spcPts val="600"/>
              </a:spcBef>
              <a:spcAft>
                <a:spcPts val="600"/>
              </a:spcAft>
            </a:pPr>
            <a:r>
              <a:rPr lang="en-US" dirty="0"/>
              <a:t>Correct these problems before moving on in patient assessment process.</a:t>
            </a:r>
            <a:endParaRPr lang="en-US" u="none" strike="noStrike" baseline="0" dirty="0"/>
          </a:p>
        </p:txBody>
      </p:sp>
      <p:pic>
        <p:nvPicPr>
          <p:cNvPr id="5" name="Picture 4"/>
          <p:cNvPicPr>
            <a:picLocks noChangeAspect="1"/>
          </p:cNvPicPr>
          <p:nvPr/>
        </p:nvPicPr>
        <p:blipFill>
          <a:blip r:embed="rId2" cstate="print"/>
          <a:stretch>
            <a:fillRect/>
          </a:stretch>
        </p:blipFill>
        <p:spPr>
          <a:xfrm>
            <a:off x="10476718" y="304932"/>
            <a:ext cx="1359526" cy="1365622"/>
          </a:xfrm>
          <a:prstGeom prst="rect">
            <a:avLst/>
          </a:prstGeom>
        </p:spPr>
      </p:pic>
      <p:sp>
        <p:nvSpPr>
          <p:cNvPr id="82945" name="Rectangle 1"/>
          <p:cNvSpPr>
            <a:spLocks noChangeArrowheads="1"/>
          </p:cNvSpPr>
          <p:nvPr/>
        </p:nvSpPr>
        <p:spPr bwMode="auto">
          <a:xfrm>
            <a:off x="0" y="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p>
        </p:txBody>
      </p:sp>
      <p:pic>
        <p:nvPicPr>
          <p:cNvPr id="2050" name="Picture 2" descr="Scene Size-up. Primary Patient Assessment: Form a general impression; Control life-threatening bleeding; Assess level of responsiveness; Rapidly assess the A B C Ds—airway, breathing, circulation, and disability; Obtain chief complaint; Update dispatch of needs" title="Flowchart of primary patient assessment. "/>
          <p:cNvPicPr>
            <a:picLocks noGrp="1" noChangeAspect="1" noChangeArrowheads="1"/>
          </p:cNvPicPr>
          <p:nvPr>
            <p:ph sz="half" idx="2"/>
          </p:nvPr>
        </p:nvPicPr>
        <p:blipFill rotWithShape="1">
          <a:blip r:embed="rId3" cstate="print"/>
          <a:srcRect l="22532" t="2023" r="5585" b="53773"/>
          <a:stretch/>
        </p:blipFill>
        <p:spPr bwMode="auto">
          <a:xfrm>
            <a:off x="6953735" y="1854453"/>
            <a:ext cx="4202746" cy="3835511"/>
          </a:xfrm>
          <a:prstGeom prst="rect">
            <a:avLst/>
          </a:prstGeom>
          <a:noFill/>
          <a:ln w="9525">
            <a:noFill/>
            <a:miter lim="800000"/>
            <a:headEnd/>
            <a:tailEnd/>
          </a:ln>
        </p:spPr>
      </p:pic>
      <p:sp>
        <p:nvSpPr>
          <p:cNvPr id="6" name="TextBox 5"/>
          <p:cNvSpPr txBox="1"/>
          <p:nvPr/>
        </p:nvSpPr>
        <p:spPr>
          <a:xfrm>
            <a:off x="10476718" y="753406"/>
            <a:ext cx="1359526" cy="461665"/>
          </a:xfrm>
          <a:prstGeom prst="rect">
            <a:avLst/>
          </a:prstGeom>
          <a:noFill/>
        </p:spPr>
        <p:txBody>
          <a:bodyPr wrap="square" rtlCol="0">
            <a:spAutoFit/>
          </a:bodyPr>
          <a:lstStyle/>
          <a:p>
            <a:pPr algn="ctr"/>
            <a:r>
              <a:rPr lang="en-US" sz="2400" b="1" dirty="0"/>
              <a:t>7-2</a:t>
            </a:r>
          </a:p>
        </p:txBody>
      </p:sp>
    </p:spTree>
    <p:extLst>
      <p:ext uri="{BB962C8B-B14F-4D97-AF65-F5344CB8AC3E}">
        <p14:creationId xmlns:p14="http://schemas.microsoft.com/office/powerpoint/2010/main" val="835757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AA71B63-EC5D-4C89-8695-440F1F9BBAE3}"/>
              </a:ext>
            </a:extLst>
          </p:cNvPr>
          <p:cNvSpPr>
            <a:spLocks noGrp="1"/>
          </p:cNvSpPr>
          <p:nvPr>
            <p:ph type="title"/>
          </p:nvPr>
        </p:nvSpPr>
        <p:spPr/>
        <p:txBody>
          <a:bodyPr/>
          <a:lstStyle/>
          <a:p>
            <a:r>
              <a:rPr lang="en-US" b="1" i="0" u="none" strike="noStrike" kern="1600" baseline="0" dirty="0"/>
              <a:t>Primary Patient Assessment</a:t>
            </a:r>
          </a:p>
        </p:txBody>
      </p:sp>
      <p:sp>
        <p:nvSpPr>
          <p:cNvPr id="3" name="Text Placeholder 2">
            <a:extLst>
              <a:ext uri="{FF2B5EF4-FFF2-40B4-BE49-F238E27FC236}">
                <a16:creationId xmlns="" xmlns:a16="http://schemas.microsoft.com/office/drawing/2014/main" id="{D8DE4F2D-D2DD-415B-9A8A-816819A33351}"/>
              </a:ext>
            </a:extLst>
          </p:cNvPr>
          <p:cNvSpPr>
            <a:spLocks noGrp="1"/>
          </p:cNvSpPr>
          <p:nvPr>
            <p:ph type="body" idx="1"/>
          </p:nvPr>
        </p:nvSpPr>
        <p:spPr/>
        <p:txBody>
          <a:bodyPr/>
          <a:lstStyle/>
          <a:p>
            <a:pPr marR="0" lvl="0" rtl="0">
              <a:spcBef>
                <a:spcPts val="600"/>
              </a:spcBef>
              <a:spcAft>
                <a:spcPts val="600"/>
              </a:spcAft>
            </a:pPr>
            <a:r>
              <a:rPr lang="en-US" dirty="0"/>
              <a:t>As you approach patient, you already have an idea of:</a:t>
            </a:r>
          </a:p>
          <a:p>
            <a:pPr lvl="1">
              <a:spcBef>
                <a:spcPts val="600"/>
              </a:spcBef>
              <a:spcAft>
                <a:spcPts val="600"/>
              </a:spcAft>
            </a:pPr>
            <a:r>
              <a:rPr lang="en-US" dirty="0"/>
              <a:t>The MOI or NOI</a:t>
            </a:r>
          </a:p>
          <a:p>
            <a:pPr lvl="1">
              <a:spcBef>
                <a:spcPts val="600"/>
              </a:spcBef>
              <a:spcAft>
                <a:spcPts val="600"/>
              </a:spcAft>
            </a:pPr>
            <a:r>
              <a:rPr lang="en-US" dirty="0"/>
              <a:t>Possible hazards</a:t>
            </a:r>
          </a:p>
          <a:p>
            <a:pPr lvl="1">
              <a:spcBef>
                <a:spcPts val="600"/>
              </a:spcBef>
              <a:spcAft>
                <a:spcPts val="600"/>
              </a:spcAft>
            </a:pPr>
            <a:r>
              <a:rPr lang="en-US" dirty="0"/>
              <a:t>Specialized personnel and equipment needed</a:t>
            </a:r>
          </a:p>
          <a:p>
            <a:pPr lvl="0">
              <a:spcBef>
                <a:spcPts val="600"/>
              </a:spcBef>
              <a:spcAft>
                <a:spcPts val="600"/>
              </a:spcAft>
            </a:pPr>
            <a:r>
              <a:rPr lang="en-US" dirty="0"/>
              <a:t>Now form a </a:t>
            </a:r>
            <a:r>
              <a:rPr lang="en-US" u="dbl" dirty="0">
                <a:solidFill>
                  <a:srgbClr val="C00000"/>
                </a:solidFill>
              </a:rPr>
              <a:t>general impression</a:t>
            </a:r>
            <a:r>
              <a:rPr lang="en-US" dirty="0"/>
              <a:t> about patient’s condition.</a:t>
            </a:r>
          </a:p>
          <a:p>
            <a:pPr marR="0" lvl="0" rtl="0"/>
            <a:endParaRPr lang="en-US" u="none" strike="noStrike" baseline="0" dirty="0"/>
          </a:p>
        </p:txBody>
      </p:sp>
      <p:pic>
        <p:nvPicPr>
          <p:cNvPr id="4" name="Picture 3"/>
          <p:cNvPicPr>
            <a:picLocks noChangeAspect="1"/>
          </p:cNvPicPr>
          <p:nvPr/>
        </p:nvPicPr>
        <p:blipFill>
          <a:blip r:embed="rId2" cstate="print"/>
          <a:stretch>
            <a:fillRect/>
          </a:stretch>
        </p:blipFill>
        <p:spPr>
          <a:xfrm>
            <a:off x="10476718" y="304932"/>
            <a:ext cx="1359526" cy="1365622"/>
          </a:xfrm>
          <a:prstGeom prst="rect">
            <a:avLst/>
          </a:prstGeom>
        </p:spPr>
      </p:pic>
      <p:sp>
        <p:nvSpPr>
          <p:cNvPr id="5" name="Rectangle 4"/>
          <p:cNvSpPr/>
          <p:nvPr/>
        </p:nvSpPr>
        <p:spPr>
          <a:xfrm>
            <a:off x="10750328" y="756014"/>
            <a:ext cx="817853" cy="461665"/>
          </a:xfrm>
          <a:prstGeom prst="rect">
            <a:avLst/>
          </a:prstGeom>
        </p:spPr>
        <p:txBody>
          <a:bodyPr wrap="square">
            <a:spAutoFit/>
          </a:bodyPr>
          <a:lstStyle/>
          <a:p>
            <a:pPr algn="ctr"/>
            <a:r>
              <a:rPr lang="en-US" sz="2400" b="1" dirty="0">
                <a:latin typeface="Arial" pitchFamily="34" charset="0"/>
                <a:cs typeface="Arial" pitchFamily="34" charset="0"/>
              </a:rPr>
              <a:t>7-1</a:t>
            </a:r>
          </a:p>
        </p:txBody>
      </p:sp>
    </p:spTree>
    <p:extLst>
      <p:ext uri="{BB962C8B-B14F-4D97-AF65-F5344CB8AC3E}">
        <p14:creationId xmlns:p14="http://schemas.microsoft.com/office/powerpoint/2010/main" val="39690321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B8B9400-EFB7-4FAA-A0AC-AE48C565DBEA}"/>
              </a:ext>
            </a:extLst>
          </p:cNvPr>
          <p:cNvSpPr>
            <a:spLocks noGrp="1"/>
          </p:cNvSpPr>
          <p:nvPr>
            <p:ph type="title"/>
          </p:nvPr>
        </p:nvSpPr>
        <p:spPr/>
        <p:txBody>
          <a:bodyPr/>
          <a:lstStyle/>
          <a:p>
            <a:r>
              <a:rPr lang="en-US" b="1" i="0" u="none" strike="noStrike" kern="1600" baseline="0" dirty="0"/>
              <a:t>Primary Patient Assessment: General Impression</a:t>
            </a:r>
          </a:p>
        </p:txBody>
      </p:sp>
      <p:sp>
        <p:nvSpPr>
          <p:cNvPr id="3" name="Text Placeholder 2">
            <a:extLst>
              <a:ext uri="{FF2B5EF4-FFF2-40B4-BE49-F238E27FC236}">
                <a16:creationId xmlns="" xmlns:a16="http://schemas.microsoft.com/office/drawing/2014/main" id="{5C224EEA-0350-4137-A689-0F2143E9EC77}"/>
              </a:ext>
            </a:extLst>
          </p:cNvPr>
          <p:cNvSpPr>
            <a:spLocks noGrp="1"/>
          </p:cNvSpPr>
          <p:nvPr>
            <p:ph type="body" idx="1"/>
          </p:nvPr>
        </p:nvSpPr>
        <p:spPr/>
        <p:txBody>
          <a:bodyPr>
            <a:normAutofit/>
          </a:bodyPr>
          <a:lstStyle/>
          <a:p>
            <a:pPr>
              <a:spcBef>
                <a:spcPts val="600"/>
              </a:spcBef>
              <a:spcAft>
                <a:spcPts val="600"/>
              </a:spcAft>
            </a:pPr>
            <a:r>
              <a:rPr lang="en-US" dirty="0"/>
              <a:t>R</a:t>
            </a:r>
            <a:r>
              <a:rPr lang="en-US" u="none" strike="noStrike" baseline="0" dirty="0"/>
              <a:t>apidly identify any life-threatening problems.</a:t>
            </a:r>
          </a:p>
          <a:p>
            <a:pPr lvl="1">
              <a:spcBef>
                <a:spcPts val="600"/>
              </a:spcBef>
              <a:spcAft>
                <a:spcPts val="600"/>
              </a:spcAft>
            </a:pPr>
            <a:r>
              <a:rPr lang="en-US" dirty="0"/>
              <a:t>H</a:t>
            </a:r>
            <a:r>
              <a:rPr lang="en-US" u="none" strike="noStrike" baseline="0" dirty="0"/>
              <a:t>elp you determine your priority of care </a:t>
            </a:r>
          </a:p>
          <a:p>
            <a:pPr>
              <a:spcBef>
                <a:spcPts val="600"/>
              </a:spcBef>
              <a:spcAft>
                <a:spcPts val="600"/>
              </a:spcAft>
            </a:pPr>
            <a:r>
              <a:rPr lang="en-US" dirty="0"/>
              <a:t>N</a:t>
            </a:r>
            <a:r>
              <a:rPr lang="en-US" u="none" strike="noStrike" baseline="0" dirty="0"/>
              <a:t>ote patient’s: </a:t>
            </a:r>
          </a:p>
          <a:p>
            <a:pPr lvl="1">
              <a:spcBef>
                <a:spcPts val="600"/>
              </a:spcBef>
              <a:spcAft>
                <a:spcPts val="600"/>
              </a:spcAft>
            </a:pPr>
            <a:r>
              <a:rPr lang="en-US" u="none" strike="noStrike" baseline="0" dirty="0"/>
              <a:t>Approximate age </a:t>
            </a:r>
          </a:p>
          <a:p>
            <a:pPr lvl="1">
              <a:spcBef>
                <a:spcPts val="600"/>
              </a:spcBef>
              <a:spcAft>
                <a:spcPts val="600"/>
              </a:spcAft>
            </a:pPr>
            <a:r>
              <a:rPr lang="en-US" u="none" strike="noStrike" baseline="0" dirty="0"/>
              <a:t>Sex</a:t>
            </a:r>
          </a:p>
          <a:p>
            <a:pPr lvl="1">
              <a:spcBef>
                <a:spcPts val="600"/>
              </a:spcBef>
              <a:spcAft>
                <a:spcPts val="600"/>
              </a:spcAft>
            </a:pPr>
            <a:r>
              <a:rPr lang="en-US" u="none" strike="noStrike" baseline="0" dirty="0"/>
              <a:t>Race</a:t>
            </a:r>
          </a:p>
          <a:p>
            <a:pPr lvl="1">
              <a:spcBef>
                <a:spcPts val="600"/>
              </a:spcBef>
              <a:spcAft>
                <a:spcPts val="600"/>
              </a:spcAft>
            </a:pPr>
            <a:r>
              <a:rPr lang="en-US" u="none" strike="noStrike" baseline="0" dirty="0"/>
              <a:t>Level of distress </a:t>
            </a:r>
          </a:p>
          <a:p>
            <a:pPr lvl="1">
              <a:spcBef>
                <a:spcPts val="600"/>
              </a:spcBef>
              <a:spcAft>
                <a:spcPts val="600"/>
              </a:spcAft>
            </a:pPr>
            <a:r>
              <a:rPr lang="en-US" u="none" strike="noStrike" baseline="0" dirty="0"/>
              <a:t>Overall appearance</a:t>
            </a:r>
          </a:p>
          <a:p>
            <a:pPr marR="0" lvl="0" rtl="0"/>
            <a:endParaRPr lang="en-US" u="none" strike="noStrike" baseline="0" dirty="0"/>
          </a:p>
        </p:txBody>
      </p:sp>
      <p:pic>
        <p:nvPicPr>
          <p:cNvPr id="4" name="Picture 3"/>
          <p:cNvPicPr>
            <a:picLocks noChangeAspect="1"/>
          </p:cNvPicPr>
          <p:nvPr/>
        </p:nvPicPr>
        <p:blipFill>
          <a:blip r:embed="rId2" cstate="print"/>
          <a:stretch>
            <a:fillRect/>
          </a:stretch>
        </p:blipFill>
        <p:spPr>
          <a:xfrm>
            <a:off x="10476718" y="304932"/>
            <a:ext cx="1359526" cy="1365622"/>
          </a:xfrm>
          <a:prstGeom prst="rect">
            <a:avLst/>
          </a:prstGeom>
        </p:spPr>
      </p:pic>
      <p:sp>
        <p:nvSpPr>
          <p:cNvPr id="5" name="Rectangle 4"/>
          <p:cNvSpPr/>
          <p:nvPr/>
        </p:nvSpPr>
        <p:spPr>
          <a:xfrm>
            <a:off x="10750328" y="756014"/>
            <a:ext cx="817853" cy="461665"/>
          </a:xfrm>
          <a:prstGeom prst="rect">
            <a:avLst/>
          </a:prstGeom>
        </p:spPr>
        <p:txBody>
          <a:bodyPr wrap="square">
            <a:spAutoFit/>
          </a:bodyPr>
          <a:lstStyle/>
          <a:p>
            <a:pPr algn="ctr"/>
            <a:r>
              <a:rPr lang="en-US" sz="2400" b="1" dirty="0">
                <a:latin typeface="Arial" pitchFamily="34" charset="0"/>
                <a:cs typeface="Arial" pitchFamily="34" charset="0"/>
              </a:rPr>
              <a:t>7-1</a:t>
            </a:r>
          </a:p>
        </p:txBody>
      </p:sp>
    </p:spTree>
    <p:extLst>
      <p:ext uri="{BB962C8B-B14F-4D97-AF65-F5344CB8AC3E}">
        <p14:creationId xmlns:p14="http://schemas.microsoft.com/office/powerpoint/2010/main" val="7312536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5DCF2BB-7A96-4FE9-987D-AC4602746D3B}"/>
              </a:ext>
            </a:extLst>
          </p:cNvPr>
          <p:cNvSpPr>
            <a:spLocks noGrp="1"/>
          </p:cNvSpPr>
          <p:nvPr>
            <p:ph type="title"/>
          </p:nvPr>
        </p:nvSpPr>
        <p:spPr/>
        <p:txBody>
          <a:bodyPr/>
          <a:lstStyle/>
          <a:p>
            <a:r>
              <a:rPr lang="en-US" b="1" i="0" u="none" strike="noStrike" kern="1600" baseline="0" dirty="0"/>
              <a:t>Primary Patient Assessment</a:t>
            </a:r>
          </a:p>
        </p:txBody>
      </p:sp>
      <p:sp>
        <p:nvSpPr>
          <p:cNvPr id="3" name="Text Placeholder 2">
            <a:extLst>
              <a:ext uri="{FF2B5EF4-FFF2-40B4-BE49-F238E27FC236}">
                <a16:creationId xmlns="" xmlns:a16="http://schemas.microsoft.com/office/drawing/2014/main" id="{23198C67-9617-4105-811F-9B48BB875FFA}"/>
              </a:ext>
            </a:extLst>
          </p:cNvPr>
          <p:cNvSpPr>
            <a:spLocks noGrp="1"/>
          </p:cNvSpPr>
          <p:nvPr>
            <p:ph type="body" idx="1"/>
          </p:nvPr>
        </p:nvSpPr>
        <p:spPr/>
        <p:txBody>
          <a:bodyPr>
            <a:normAutofit/>
          </a:bodyPr>
          <a:lstStyle/>
          <a:p>
            <a:r>
              <a:rPr lang="en-US" dirty="0"/>
              <a:t>Unresponsive patients usually have a life-threatening problem.</a:t>
            </a:r>
            <a:endParaRPr lang="en-US" u="none" strike="noStrike" baseline="0" dirty="0"/>
          </a:p>
          <a:p>
            <a:pPr marR="0" lvl="0" rtl="0"/>
            <a:r>
              <a:rPr lang="en-US" u="none" strike="noStrike" baseline="0" dirty="0"/>
              <a:t>Responsive: </a:t>
            </a:r>
          </a:p>
          <a:p>
            <a:pPr lvl="1"/>
            <a:r>
              <a:rPr lang="en-US" dirty="0"/>
              <a:t>L</a:t>
            </a:r>
            <a:r>
              <a:rPr lang="en-US" u="none" strike="noStrike" baseline="0" dirty="0"/>
              <a:t>et the person know who you are and that you are there to help. </a:t>
            </a:r>
          </a:p>
          <a:p>
            <a:pPr lvl="1">
              <a:spcBef>
                <a:spcPts val="600"/>
              </a:spcBef>
              <a:spcAft>
                <a:spcPts val="600"/>
              </a:spcAft>
            </a:pPr>
            <a:r>
              <a:rPr lang="en-US" dirty="0"/>
              <a:t>Ask for permission to provide care.</a:t>
            </a:r>
          </a:p>
          <a:p>
            <a:pPr lvl="2">
              <a:spcBef>
                <a:spcPts val="600"/>
              </a:spcBef>
              <a:spcAft>
                <a:spcPts val="600"/>
              </a:spcAft>
            </a:pPr>
            <a:r>
              <a:rPr lang="en-US" dirty="0"/>
              <a:t>Show respect during your evaluation.</a:t>
            </a:r>
          </a:p>
          <a:p>
            <a:pPr lvl="1">
              <a:spcBef>
                <a:spcPts val="600"/>
              </a:spcBef>
              <a:spcAft>
                <a:spcPts val="600"/>
              </a:spcAft>
            </a:pPr>
            <a:r>
              <a:rPr lang="en-US" dirty="0"/>
              <a:t>Do not stand over patients. </a:t>
            </a:r>
          </a:p>
          <a:p>
            <a:pPr lvl="1">
              <a:spcBef>
                <a:spcPts val="600"/>
              </a:spcBef>
              <a:spcAft>
                <a:spcPts val="600"/>
              </a:spcAft>
            </a:pPr>
            <a:r>
              <a:rPr lang="en-US" dirty="0"/>
              <a:t>Make them feel comfortable.</a:t>
            </a:r>
          </a:p>
          <a:p>
            <a:pPr lvl="1">
              <a:spcBef>
                <a:spcPts val="600"/>
              </a:spcBef>
              <a:spcAft>
                <a:spcPts val="600"/>
              </a:spcAft>
            </a:pPr>
            <a:r>
              <a:rPr lang="en-US" dirty="0"/>
              <a:t>Address them by name.</a:t>
            </a:r>
          </a:p>
          <a:p>
            <a:pPr lvl="2">
              <a:spcBef>
                <a:spcPts val="600"/>
              </a:spcBef>
              <a:spcAft>
                <a:spcPts val="600"/>
              </a:spcAft>
            </a:pPr>
            <a:r>
              <a:rPr lang="en-US" dirty="0"/>
              <a:t>Reassures them you have been listening to what they say</a:t>
            </a:r>
          </a:p>
        </p:txBody>
      </p:sp>
      <p:pic>
        <p:nvPicPr>
          <p:cNvPr id="4" name="Picture 3"/>
          <p:cNvPicPr>
            <a:picLocks noChangeAspect="1"/>
          </p:cNvPicPr>
          <p:nvPr/>
        </p:nvPicPr>
        <p:blipFill>
          <a:blip r:embed="rId2" cstate="print"/>
          <a:stretch>
            <a:fillRect/>
          </a:stretch>
        </p:blipFill>
        <p:spPr>
          <a:xfrm>
            <a:off x="10476718" y="304932"/>
            <a:ext cx="1359526" cy="1365622"/>
          </a:xfrm>
          <a:prstGeom prst="rect">
            <a:avLst/>
          </a:prstGeom>
        </p:spPr>
      </p:pic>
      <p:sp>
        <p:nvSpPr>
          <p:cNvPr id="5" name="Rectangle 4"/>
          <p:cNvSpPr/>
          <p:nvPr/>
        </p:nvSpPr>
        <p:spPr>
          <a:xfrm>
            <a:off x="10750328" y="756014"/>
            <a:ext cx="817853" cy="461665"/>
          </a:xfrm>
          <a:prstGeom prst="rect">
            <a:avLst/>
          </a:prstGeom>
        </p:spPr>
        <p:txBody>
          <a:bodyPr wrap="square">
            <a:spAutoFit/>
          </a:bodyPr>
          <a:lstStyle/>
          <a:p>
            <a:pPr algn="ctr"/>
            <a:r>
              <a:rPr lang="en-US" sz="2400" b="1" dirty="0">
                <a:latin typeface="Arial" pitchFamily="34" charset="0"/>
                <a:cs typeface="Arial" pitchFamily="34" charset="0"/>
              </a:rPr>
              <a:t>7-1</a:t>
            </a:r>
          </a:p>
        </p:txBody>
      </p:sp>
    </p:spTree>
    <p:extLst>
      <p:ext uri="{BB962C8B-B14F-4D97-AF65-F5344CB8AC3E}">
        <p14:creationId xmlns:p14="http://schemas.microsoft.com/office/powerpoint/2010/main" val="22663189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C0B4DF4-A0EE-4DA6-83CF-DF1F47E59A55}"/>
              </a:ext>
            </a:extLst>
          </p:cNvPr>
          <p:cNvSpPr>
            <a:spLocks noGrp="1"/>
          </p:cNvSpPr>
          <p:nvPr>
            <p:ph type="title"/>
          </p:nvPr>
        </p:nvSpPr>
        <p:spPr/>
        <p:txBody>
          <a:bodyPr/>
          <a:lstStyle/>
          <a:p>
            <a:r>
              <a:rPr lang="en-US" b="1" i="0" u="none" strike="noStrike" kern="1600" baseline="0" dirty="0"/>
              <a:t>Primary Patient Assessment:</a:t>
            </a:r>
            <a:r>
              <a:rPr lang="en-US" kern="1600" dirty="0"/>
              <a:t> </a:t>
            </a:r>
            <a:br>
              <a:rPr lang="en-US" kern="1600" dirty="0"/>
            </a:br>
            <a:r>
              <a:rPr lang="en-US" kern="1600" dirty="0"/>
              <a:t>Control Life-Threatening Bleeding</a:t>
            </a:r>
            <a:endParaRPr lang="en-US" b="1" i="0" u="none" strike="noStrike" kern="1600" baseline="0" dirty="0"/>
          </a:p>
        </p:txBody>
      </p:sp>
      <p:sp>
        <p:nvSpPr>
          <p:cNvPr id="3" name="Text Placeholder 2">
            <a:extLst>
              <a:ext uri="{FF2B5EF4-FFF2-40B4-BE49-F238E27FC236}">
                <a16:creationId xmlns="" xmlns:a16="http://schemas.microsoft.com/office/drawing/2014/main" id="{3E8D68B8-5699-4641-BA2C-C1A52875D6AF}"/>
              </a:ext>
            </a:extLst>
          </p:cNvPr>
          <p:cNvSpPr>
            <a:spLocks noGrp="1"/>
          </p:cNvSpPr>
          <p:nvPr>
            <p:ph type="body" idx="1"/>
          </p:nvPr>
        </p:nvSpPr>
        <p:spPr/>
        <p:txBody>
          <a:bodyPr>
            <a:normAutofit/>
          </a:bodyPr>
          <a:lstStyle/>
          <a:p>
            <a:pPr marR="0" lvl="0" rtl="0">
              <a:spcBef>
                <a:spcPts val="600"/>
              </a:spcBef>
              <a:spcAft>
                <a:spcPts val="600"/>
              </a:spcAft>
            </a:pPr>
            <a:r>
              <a:rPr lang="en-US" u="none" strike="noStrike" baseline="0" dirty="0"/>
              <a:t>In most cases, correcting life-threatening issues begins with the </a:t>
            </a:r>
            <a:r>
              <a:rPr lang="en-US" u="sng" strike="noStrike" baseline="0" dirty="0"/>
              <a:t>A</a:t>
            </a:r>
            <a:r>
              <a:rPr lang="en-US" u="none" strike="noStrike" baseline="0" dirty="0"/>
              <a:t>irway, followed by </a:t>
            </a:r>
            <a:r>
              <a:rPr lang="en-US" u="sng" strike="noStrike" baseline="0" dirty="0"/>
              <a:t>B</a:t>
            </a:r>
            <a:r>
              <a:rPr lang="en-US" u="none" strike="noStrike" baseline="0" dirty="0"/>
              <a:t>reathing, </a:t>
            </a:r>
            <a:r>
              <a:rPr lang="en-US" u="sng" strike="noStrike" baseline="0" dirty="0"/>
              <a:t>C</a:t>
            </a:r>
            <a:r>
              <a:rPr lang="en-US" u="none" strike="noStrike" baseline="0" dirty="0"/>
              <a:t>irculation, and </a:t>
            </a:r>
            <a:r>
              <a:rPr lang="en-US" u="sng" strike="noStrike" baseline="0" dirty="0"/>
              <a:t>D</a:t>
            </a:r>
            <a:r>
              <a:rPr lang="en-US" u="none" strike="noStrike" baseline="0" dirty="0"/>
              <a:t>isability (ABCD). </a:t>
            </a:r>
          </a:p>
          <a:p>
            <a:pPr>
              <a:spcBef>
                <a:spcPts val="600"/>
              </a:spcBef>
              <a:spcAft>
                <a:spcPts val="600"/>
              </a:spcAft>
            </a:pPr>
            <a:r>
              <a:rPr lang="en-US" dirty="0"/>
              <a:t>If life-threatening bleeding:</a:t>
            </a:r>
          </a:p>
          <a:p>
            <a:pPr lvl="1">
              <a:spcBef>
                <a:spcPts val="600"/>
              </a:spcBef>
              <a:spcAft>
                <a:spcPts val="600"/>
              </a:spcAft>
            </a:pPr>
            <a:r>
              <a:rPr lang="en-US" dirty="0"/>
              <a:t>Considered a circulation issue</a:t>
            </a:r>
          </a:p>
          <a:p>
            <a:pPr lvl="1">
              <a:spcBef>
                <a:spcPts val="600"/>
              </a:spcBef>
              <a:spcAft>
                <a:spcPts val="600"/>
              </a:spcAft>
            </a:pPr>
            <a:r>
              <a:rPr lang="en-US" dirty="0"/>
              <a:t>More appropriate to address bleeding first (</a:t>
            </a:r>
            <a:r>
              <a:rPr lang="en-US" u="sng" dirty="0"/>
              <a:t>C</a:t>
            </a:r>
            <a:r>
              <a:rPr lang="en-US" dirty="0"/>
              <a:t>irculation), followed by a sequence of </a:t>
            </a:r>
            <a:r>
              <a:rPr lang="en-US" u="sng" dirty="0"/>
              <a:t>A</a:t>
            </a:r>
            <a:r>
              <a:rPr lang="en-US" dirty="0"/>
              <a:t>irway, </a:t>
            </a:r>
            <a:r>
              <a:rPr lang="en-US" u="sng" dirty="0"/>
              <a:t>B</a:t>
            </a:r>
            <a:r>
              <a:rPr lang="en-US" dirty="0"/>
              <a:t>reathing, and </a:t>
            </a:r>
            <a:r>
              <a:rPr lang="en-US" u="sng" dirty="0"/>
              <a:t>D</a:t>
            </a:r>
            <a:r>
              <a:rPr lang="en-US" dirty="0"/>
              <a:t>isability (CABD)</a:t>
            </a:r>
          </a:p>
          <a:p>
            <a:pPr marR="0" lvl="0" rtl="0"/>
            <a:endParaRPr lang="en-US" b="1" i="1" u="none" strike="noStrike" baseline="0" dirty="0">
              <a:latin typeface="Times New Roman" panose="02020603050405020304" pitchFamily="18" charset="0"/>
            </a:endParaRPr>
          </a:p>
        </p:txBody>
      </p:sp>
      <p:pic>
        <p:nvPicPr>
          <p:cNvPr id="4" name="Picture 3"/>
          <p:cNvPicPr>
            <a:picLocks noChangeAspect="1"/>
          </p:cNvPicPr>
          <p:nvPr/>
        </p:nvPicPr>
        <p:blipFill>
          <a:blip r:embed="rId2" cstate="print"/>
          <a:stretch>
            <a:fillRect/>
          </a:stretch>
        </p:blipFill>
        <p:spPr>
          <a:xfrm>
            <a:off x="10476718" y="304932"/>
            <a:ext cx="1359526" cy="1365622"/>
          </a:xfrm>
          <a:prstGeom prst="rect">
            <a:avLst/>
          </a:prstGeom>
        </p:spPr>
      </p:pic>
      <p:sp>
        <p:nvSpPr>
          <p:cNvPr id="5" name="Rectangle 4"/>
          <p:cNvSpPr/>
          <p:nvPr/>
        </p:nvSpPr>
        <p:spPr>
          <a:xfrm>
            <a:off x="10750328" y="741024"/>
            <a:ext cx="817853" cy="461665"/>
          </a:xfrm>
          <a:prstGeom prst="rect">
            <a:avLst/>
          </a:prstGeom>
        </p:spPr>
        <p:txBody>
          <a:bodyPr wrap="square">
            <a:spAutoFit/>
          </a:bodyPr>
          <a:lstStyle/>
          <a:p>
            <a:pPr algn="ctr"/>
            <a:r>
              <a:rPr lang="en-US" sz="2400" b="1" dirty="0">
                <a:latin typeface="Arial" pitchFamily="34" charset="0"/>
                <a:cs typeface="Arial" pitchFamily="34" charset="0"/>
              </a:rPr>
              <a:t>7-2</a:t>
            </a:r>
          </a:p>
        </p:txBody>
      </p:sp>
    </p:spTree>
    <p:extLst>
      <p:ext uri="{BB962C8B-B14F-4D97-AF65-F5344CB8AC3E}">
        <p14:creationId xmlns:p14="http://schemas.microsoft.com/office/powerpoint/2010/main" val="42606117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D222157-330C-4548-94E1-B0AFAFDE7B27}"/>
              </a:ext>
            </a:extLst>
          </p:cNvPr>
          <p:cNvSpPr>
            <a:spLocks noGrp="1"/>
          </p:cNvSpPr>
          <p:nvPr>
            <p:ph type="title"/>
          </p:nvPr>
        </p:nvSpPr>
        <p:spPr/>
        <p:txBody>
          <a:bodyPr/>
          <a:lstStyle/>
          <a:p>
            <a:r>
              <a:rPr lang="en-US" kern="1600" dirty="0"/>
              <a:t>Primary Patient Assessment: </a:t>
            </a:r>
            <a:br>
              <a:rPr lang="en-US" kern="1600" dirty="0"/>
            </a:br>
            <a:r>
              <a:rPr lang="en-US" kern="1600" dirty="0"/>
              <a:t>Control Life-Threatening Bleeding</a:t>
            </a:r>
            <a:endParaRPr lang="en-US" b="1" i="0" u="none" strike="noStrike" kern="1600" baseline="0" dirty="0"/>
          </a:p>
        </p:txBody>
      </p:sp>
      <p:sp>
        <p:nvSpPr>
          <p:cNvPr id="3" name="Text Placeholder 2">
            <a:extLst>
              <a:ext uri="{FF2B5EF4-FFF2-40B4-BE49-F238E27FC236}">
                <a16:creationId xmlns="" xmlns:a16="http://schemas.microsoft.com/office/drawing/2014/main" id="{C11E91FD-4F8C-4AC4-8A6C-F838B06C502A}"/>
              </a:ext>
            </a:extLst>
          </p:cNvPr>
          <p:cNvSpPr>
            <a:spLocks noGrp="1"/>
          </p:cNvSpPr>
          <p:nvPr>
            <p:ph type="body" idx="1"/>
          </p:nvPr>
        </p:nvSpPr>
        <p:spPr>
          <a:xfrm>
            <a:off x="983226" y="2222089"/>
            <a:ext cx="10497574" cy="4439967"/>
          </a:xfrm>
        </p:spPr>
        <p:txBody>
          <a:bodyPr/>
          <a:lstStyle/>
          <a:p>
            <a:pPr marR="0" lvl="0" rtl="0">
              <a:spcBef>
                <a:spcPts val="600"/>
              </a:spcBef>
              <a:spcAft>
                <a:spcPts val="600"/>
              </a:spcAft>
            </a:pPr>
            <a:r>
              <a:rPr lang="en-US" u="none" strike="noStrike" baseline="0" dirty="0"/>
              <a:t>As you approach patient, look for and immediately control life-threatening bleeding. </a:t>
            </a:r>
          </a:p>
          <a:p>
            <a:pPr lvl="1">
              <a:spcBef>
                <a:spcPts val="600"/>
              </a:spcBef>
              <a:spcAft>
                <a:spcPts val="600"/>
              </a:spcAft>
            </a:pPr>
            <a:r>
              <a:rPr lang="en-US" u="none" strike="noStrike" baseline="0" dirty="0"/>
              <a:t>This step should occur BEFORE addressing airway or breathing concerns.</a:t>
            </a:r>
          </a:p>
          <a:p>
            <a:pPr lvl="2">
              <a:spcBef>
                <a:spcPts val="600"/>
              </a:spcBef>
              <a:spcAft>
                <a:spcPts val="600"/>
              </a:spcAft>
            </a:pPr>
            <a:r>
              <a:rPr lang="en-US" sz="2000" dirty="0"/>
              <a:t>Blood loss can be very rapid. </a:t>
            </a:r>
          </a:p>
          <a:p>
            <a:pPr lvl="2">
              <a:spcBef>
                <a:spcPts val="600"/>
              </a:spcBef>
              <a:spcAft>
                <a:spcPts val="600"/>
              </a:spcAft>
            </a:pPr>
            <a:r>
              <a:rPr lang="en-US" sz="2000" dirty="0"/>
              <a:t>Can quickly result in shock or even death</a:t>
            </a:r>
          </a:p>
          <a:p>
            <a:pPr lvl="2">
              <a:spcBef>
                <a:spcPts val="600"/>
              </a:spcBef>
              <a:spcAft>
                <a:spcPts val="600"/>
              </a:spcAft>
            </a:pPr>
            <a:r>
              <a:rPr lang="en-US" sz="2000" dirty="0"/>
              <a:t>Death can occur in less than 5 minutes. </a:t>
            </a:r>
          </a:p>
        </p:txBody>
      </p:sp>
      <p:pic>
        <p:nvPicPr>
          <p:cNvPr id="4" name="Picture 3"/>
          <p:cNvPicPr>
            <a:picLocks noChangeAspect="1"/>
          </p:cNvPicPr>
          <p:nvPr/>
        </p:nvPicPr>
        <p:blipFill>
          <a:blip r:embed="rId2" cstate="print"/>
          <a:stretch>
            <a:fillRect/>
          </a:stretch>
        </p:blipFill>
        <p:spPr>
          <a:xfrm>
            <a:off x="10476718" y="304932"/>
            <a:ext cx="1359526" cy="1365622"/>
          </a:xfrm>
          <a:prstGeom prst="rect">
            <a:avLst/>
          </a:prstGeom>
        </p:spPr>
      </p:pic>
      <p:sp>
        <p:nvSpPr>
          <p:cNvPr id="5" name="TextBox 4"/>
          <p:cNvSpPr txBox="1"/>
          <p:nvPr/>
        </p:nvSpPr>
        <p:spPr>
          <a:xfrm>
            <a:off x="10476718" y="753406"/>
            <a:ext cx="1359526" cy="461665"/>
          </a:xfrm>
          <a:prstGeom prst="rect">
            <a:avLst/>
          </a:prstGeom>
          <a:noFill/>
        </p:spPr>
        <p:txBody>
          <a:bodyPr wrap="square" rtlCol="0">
            <a:spAutoFit/>
          </a:bodyPr>
          <a:lstStyle/>
          <a:p>
            <a:pPr algn="ctr"/>
            <a:r>
              <a:rPr lang="en-US" sz="2400" b="1" dirty="0"/>
              <a:t>7-2</a:t>
            </a:r>
          </a:p>
        </p:txBody>
      </p:sp>
    </p:spTree>
    <p:extLst>
      <p:ext uri="{BB962C8B-B14F-4D97-AF65-F5344CB8AC3E}">
        <p14:creationId xmlns:p14="http://schemas.microsoft.com/office/powerpoint/2010/main" val="21772925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D222157-330C-4548-94E1-B0AFAFDE7B27}"/>
              </a:ext>
            </a:extLst>
          </p:cNvPr>
          <p:cNvSpPr>
            <a:spLocks noGrp="1"/>
          </p:cNvSpPr>
          <p:nvPr>
            <p:ph type="title"/>
          </p:nvPr>
        </p:nvSpPr>
        <p:spPr/>
        <p:txBody>
          <a:bodyPr/>
          <a:lstStyle/>
          <a:p>
            <a:r>
              <a:rPr lang="en-US" kern="1600" dirty="0">
                <a:solidFill>
                  <a:srgbClr val="FFFFFF"/>
                </a:solidFill>
              </a:rPr>
              <a:t>Primary Patient Assessment: </a:t>
            </a:r>
            <a:br>
              <a:rPr lang="en-US" kern="1600" dirty="0">
                <a:solidFill>
                  <a:srgbClr val="FFFFFF"/>
                </a:solidFill>
              </a:rPr>
            </a:br>
            <a:r>
              <a:rPr lang="en-US" kern="1600" dirty="0">
                <a:solidFill>
                  <a:srgbClr val="FFFFFF"/>
                </a:solidFill>
              </a:rPr>
              <a:t>Control Life-Threatening Bleeding</a:t>
            </a:r>
            <a:endParaRPr lang="en-US" b="1" i="0" u="none" strike="noStrike" kern="1600" baseline="0" dirty="0"/>
          </a:p>
        </p:txBody>
      </p:sp>
      <p:sp>
        <p:nvSpPr>
          <p:cNvPr id="3" name="Text Placeholder 2">
            <a:extLst>
              <a:ext uri="{FF2B5EF4-FFF2-40B4-BE49-F238E27FC236}">
                <a16:creationId xmlns="" xmlns:a16="http://schemas.microsoft.com/office/drawing/2014/main" id="{C11E91FD-4F8C-4AC4-8A6C-F838B06C502A}"/>
              </a:ext>
            </a:extLst>
          </p:cNvPr>
          <p:cNvSpPr>
            <a:spLocks noGrp="1"/>
          </p:cNvSpPr>
          <p:nvPr>
            <p:ph type="body" idx="1"/>
          </p:nvPr>
        </p:nvSpPr>
        <p:spPr>
          <a:xfrm>
            <a:off x="543198" y="1670553"/>
            <a:ext cx="10937602" cy="4991503"/>
          </a:xfrm>
        </p:spPr>
        <p:txBody>
          <a:bodyPr/>
          <a:lstStyle/>
          <a:p>
            <a:pPr lvl="1">
              <a:spcBef>
                <a:spcPts val="600"/>
              </a:spcBef>
              <a:spcAft>
                <a:spcPts val="600"/>
              </a:spcAft>
            </a:pPr>
            <a:r>
              <a:rPr lang="en-US" sz="2200" dirty="0"/>
              <a:t>Signs of blood loss include:</a:t>
            </a:r>
          </a:p>
          <a:p>
            <a:pPr lvl="2">
              <a:spcBef>
                <a:spcPts val="600"/>
              </a:spcBef>
              <a:spcAft>
                <a:spcPts val="600"/>
              </a:spcAft>
            </a:pPr>
            <a:r>
              <a:rPr lang="en-US" sz="2000" dirty="0"/>
              <a:t>Active bleeding from wounds</a:t>
            </a:r>
          </a:p>
          <a:p>
            <a:pPr lvl="2">
              <a:spcBef>
                <a:spcPts val="600"/>
              </a:spcBef>
              <a:spcAft>
                <a:spcPts val="600"/>
              </a:spcAft>
            </a:pPr>
            <a:r>
              <a:rPr lang="en-US" sz="2000" dirty="0"/>
              <a:t>Evidence of bleeding such as blood on the clothes or near patient </a:t>
            </a:r>
          </a:p>
          <a:p>
            <a:pPr lvl="1">
              <a:spcBef>
                <a:spcPts val="600"/>
              </a:spcBef>
              <a:spcAft>
                <a:spcPts val="600"/>
              </a:spcAft>
            </a:pPr>
            <a:r>
              <a:rPr lang="en-US" sz="2200" dirty="0"/>
              <a:t>Bleeding from a large:</a:t>
            </a:r>
          </a:p>
          <a:p>
            <a:pPr lvl="2">
              <a:spcBef>
                <a:spcPts val="600"/>
              </a:spcBef>
              <a:spcAft>
                <a:spcPts val="600"/>
              </a:spcAft>
            </a:pPr>
            <a:r>
              <a:rPr lang="en-US" sz="2000" dirty="0"/>
              <a:t>Vein: steady blood flow</a:t>
            </a:r>
          </a:p>
          <a:p>
            <a:pPr lvl="2">
              <a:spcBef>
                <a:spcPts val="600"/>
              </a:spcBef>
              <a:spcAft>
                <a:spcPts val="600"/>
              </a:spcAft>
            </a:pPr>
            <a:r>
              <a:rPr lang="en-US" sz="2000" dirty="0"/>
              <a:t>Artery: spurting flow of blood</a:t>
            </a:r>
          </a:p>
          <a:p>
            <a:pPr lvl="1">
              <a:spcBef>
                <a:spcPts val="600"/>
              </a:spcBef>
              <a:spcAft>
                <a:spcPts val="600"/>
              </a:spcAft>
            </a:pPr>
            <a:r>
              <a:rPr lang="en-US" sz="2200" dirty="0"/>
              <a:t>Unconscious patient: </a:t>
            </a:r>
          </a:p>
          <a:p>
            <a:pPr lvl="2">
              <a:spcBef>
                <a:spcPts val="600"/>
              </a:spcBef>
              <a:spcAft>
                <a:spcPts val="600"/>
              </a:spcAft>
            </a:pPr>
            <a:r>
              <a:rPr lang="en-US" sz="2000" dirty="0"/>
              <a:t>Do a sweep for blood.</a:t>
            </a:r>
          </a:p>
          <a:p>
            <a:pPr lvl="2">
              <a:spcBef>
                <a:spcPts val="600"/>
              </a:spcBef>
              <a:spcAft>
                <a:spcPts val="600"/>
              </a:spcAft>
            </a:pPr>
            <a:r>
              <a:rPr lang="en-US" sz="2000" dirty="0"/>
              <a:t>Quickly and lightly run your gloved hands from head to toe.</a:t>
            </a:r>
          </a:p>
          <a:p>
            <a:pPr lvl="3">
              <a:spcBef>
                <a:spcPts val="600"/>
              </a:spcBef>
              <a:spcAft>
                <a:spcPts val="600"/>
              </a:spcAft>
            </a:pPr>
            <a:r>
              <a:rPr lang="en-US" sz="2000" dirty="0"/>
              <a:t>Pause periodically to see if your gloves are bloody.</a:t>
            </a:r>
          </a:p>
          <a:p>
            <a:pPr lvl="1">
              <a:spcBef>
                <a:spcPts val="600"/>
              </a:spcBef>
              <a:spcAft>
                <a:spcPts val="600"/>
              </a:spcAft>
            </a:pPr>
            <a:endParaRPr lang="en-US" dirty="0"/>
          </a:p>
        </p:txBody>
      </p:sp>
      <p:pic>
        <p:nvPicPr>
          <p:cNvPr id="4" name="Picture 3"/>
          <p:cNvPicPr>
            <a:picLocks noChangeAspect="1"/>
          </p:cNvPicPr>
          <p:nvPr/>
        </p:nvPicPr>
        <p:blipFill>
          <a:blip r:embed="rId2" cstate="print"/>
          <a:stretch>
            <a:fillRect/>
          </a:stretch>
        </p:blipFill>
        <p:spPr>
          <a:xfrm>
            <a:off x="10476718" y="304932"/>
            <a:ext cx="1359526" cy="1365622"/>
          </a:xfrm>
          <a:prstGeom prst="rect">
            <a:avLst/>
          </a:prstGeom>
        </p:spPr>
      </p:pic>
      <p:sp>
        <p:nvSpPr>
          <p:cNvPr id="5" name="TextBox 4"/>
          <p:cNvSpPr txBox="1"/>
          <p:nvPr/>
        </p:nvSpPr>
        <p:spPr>
          <a:xfrm>
            <a:off x="10476718" y="753406"/>
            <a:ext cx="1359526" cy="461665"/>
          </a:xfrm>
          <a:prstGeom prst="rect">
            <a:avLst/>
          </a:prstGeom>
          <a:noFill/>
        </p:spPr>
        <p:txBody>
          <a:bodyPr wrap="square" rtlCol="0">
            <a:spAutoFit/>
          </a:bodyPr>
          <a:lstStyle/>
          <a:p>
            <a:pPr algn="ctr"/>
            <a:r>
              <a:rPr lang="en-US" sz="2400" b="1" dirty="0"/>
              <a:t>7-2</a:t>
            </a:r>
          </a:p>
        </p:txBody>
      </p:sp>
    </p:spTree>
    <p:extLst>
      <p:ext uri="{BB962C8B-B14F-4D97-AF65-F5344CB8AC3E}">
        <p14:creationId xmlns:p14="http://schemas.microsoft.com/office/powerpoint/2010/main" val="18463630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05205F8-B953-4877-A8B4-D569E9DB79B8}"/>
              </a:ext>
            </a:extLst>
          </p:cNvPr>
          <p:cNvSpPr>
            <a:spLocks noGrp="1"/>
          </p:cNvSpPr>
          <p:nvPr>
            <p:ph type="title"/>
          </p:nvPr>
        </p:nvSpPr>
        <p:spPr/>
        <p:txBody>
          <a:bodyPr/>
          <a:lstStyle/>
          <a:p>
            <a:r>
              <a:rPr lang="en-US" kern="1600" dirty="0"/>
              <a:t>Primary Patient Assessment: </a:t>
            </a:r>
            <a:br>
              <a:rPr lang="en-US" kern="1600" dirty="0"/>
            </a:br>
            <a:r>
              <a:rPr lang="en-US" kern="1600" dirty="0"/>
              <a:t>Control Life-Threatening Bleeding</a:t>
            </a:r>
            <a:endParaRPr lang="en-US" b="1" i="0" u="none" strike="noStrike" kern="1600" baseline="0" dirty="0"/>
          </a:p>
        </p:txBody>
      </p:sp>
      <p:sp>
        <p:nvSpPr>
          <p:cNvPr id="3" name="Text Placeholder 2">
            <a:extLst>
              <a:ext uri="{FF2B5EF4-FFF2-40B4-BE49-F238E27FC236}">
                <a16:creationId xmlns="" xmlns:a16="http://schemas.microsoft.com/office/drawing/2014/main" id="{D6A60B99-9F70-4A2D-9C54-63130DAB8856}"/>
              </a:ext>
            </a:extLst>
          </p:cNvPr>
          <p:cNvSpPr>
            <a:spLocks noGrp="1"/>
          </p:cNvSpPr>
          <p:nvPr>
            <p:ph type="body" idx="1"/>
          </p:nvPr>
        </p:nvSpPr>
        <p:spPr>
          <a:xfrm>
            <a:off x="877026" y="2143432"/>
            <a:ext cx="10435590" cy="4306529"/>
          </a:xfrm>
        </p:spPr>
        <p:txBody>
          <a:bodyPr>
            <a:normAutofit/>
          </a:bodyPr>
          <a:lstStyle/>
          <a:p>
            <a:pPr marL="0" marR="0" lvl="0" indent="0" rtl="0">
              <a:spcBef>
                <a:spcPts val="600"/>
              </a:spcBef>
              <a:spcAft>
                <a:spcPts val="600"/>
              </a:spcAft>
              <a:buNone/>
            </a:pPr>
            <a:r>
              <a:rPr lang="en-US" b="1" dirty="0"/>
              <a:t>Techniques for c</a:t>
            </a:r>
            <a:r>
              <a:rPr lang="en-US" b="1" u="none" strike="noStrike" baseline="0" dirty="0"/>
              <a:t>ontrolling bleeding:</a:t>
            </a:r>
          </a:p>
          <a:p>
            <a:pPr marR="0" lvl="0" rtl="0">
              <a:spcBef>
                <a:spcPts val="600"/>
              </a:spcBef>
              <a:spcAft>
                <a:spcPts val="600"/>
              </a:spcAft>
            </a:pPr>
            <a:r>
              <a:rPr lang="en-US" dirty="0"/>
              <a:t>D</a:t>
            </a:r>
            <a:r>
              <a:rPr lang="en-US" u="none" strike="noStrike" baseline="0" dirty="0"/>
              <a:t>irect pressure with your gloved hand</a:t>
            </a:r>
          </a:p>
          <a:p>
            <a:pPr lvl="1">
              <a:spcBef>
                <a:spcPts val="600"/>
              </a:spcBef>
              <a:spcAft>
                <a:spcPts val="600"/>
              </a:spcAft>
            </a:pPr>
            <a:r>
              <a:rPr lang="en-US" dirty="0"/>
              <a:t>S</a:t>
            </a:r>
            <a:r>
              <a:rPr lang="en-US" u="none" strike="noStrike" baseline="0" dirty="0"/>
              <a:t>oon thereafter a sterile bandage over the wound </a:t>
            </a:r>
          </a:p>
          <a:p>
            <a:pPr>
              <a:spcBef>
                <a:spcPts val="600"/>
              </a:spcBef>
              <a:spcAft>
                <a:spcPts val="600"/>
              </a:spcAft>
            </a:pPr>
            <a:r>
              <a:rPr lang="en-US" u="none" strike="noStrike" baseline="0" dirty="0"/>
              <a:t>Direct pressure stops the bleeding and helps the blood to coagulate, or clot, naturally. </a:t>
            </a:r>
          </a:p>
          <a:p>
            <a:pPr lvl="1">
              <a:spcBef>
                <a:spcPts val="600"/>
              </a:spcBef>
              <a:spcAft>
                <a:spcPts val="600"/>
              </a:spcAft>
            </a:pPr>
            <a:r>
              <a:rPr lang="en-US" u="none" strike="noStrike" baseline="0" dirty="0"/>
              <a:t>Most minor bleeding can be adequately controlled by using direct pressure. </a:t>
            </a:r>
          </a:p>
          <a:p>
            <a:pPr lvl="1">
              <a:spcBef>
                <a:spcPts val="600"/>
              </a:spcBef>
              <a:spcAft>
                <a:spcPts val="600"/>
              </a:spcAft>
            </a:pPr>
            <a:endParaRPr lang="en-US" dirty="0"/>
          </a:p>
          <a:p>
            <a:pPr lvl="1"/>
            <a:endParaRPr lang="en-US" u="none" strike="noStrike" baseline="0" dirty="0"/>
          </a:p>
        </p:txBody>
      </p:sp>
      <p:pic>
        <p:nvPicPr>
          <p:cNvPr id="4" name="Picture 3"/>
          <p:cNvPicPr>
            <a:picLocks noChangeAspect="1"/>
          </p:cNvPicPr>
          <p:nvPr/>
        </p:nvPicPr>
        <p:blipFill>
          <a:blip r:embed="rId2" cstate="print"/>
          <a:stretch>
            <a:fillRect/>
          </a:stretch>
        </p:blipFill>
        <p:spPr>
          <a:xfrm>
            <a:off x="10476718" y="304932"/>
            <a:ext cx="1359526" cy="1365622"/>
          </a:xfrm>
          <a:prstGeom prst="rect">
            <a:avLst/>
          </a:prstGeom>
        </p:spPr>
      </p:pic>
      <p:sp>
        <p:nvSpPr>
          <p:cNvPr id="5" name="TextBox 4"/>
          <p:cNvSpPr txBox="1"/>
          <p:nvPr/>
        </p:nvSpPr>
        <p:spPr>
          <a:xfrm>
            <a:off x="10476718" y="753406"/>
            <a:ext cx="1359526" cy="461665"/>
          </a:xfrm>
          <a:prstGeom prst="rect">
            <a:avLst/>
          </a:prstGeom>
          <a:noFill/>
        </p:spPr>
        <p:txBody>
          <a:bodyPr wrap="square" rtlCol="0">
            <a:spAutoFit/>
          </a:bodyPr>
          <a:lstStyle/>
          <a:p>
            <a:pPr algn="ctr"/>
            <a:r>
              <a:rPr lang="en-US" sz="2400" b="1" dirty="0"/>
              <a:t>7-2</a:t>
            </a:r>
          </a:p>
        </p:txBody>
      </p:sp>
    </p:spTree>
    <p:extLst>
      <p:ext uri="{BB962C8B-B14F-4D97-AF65-F5344CB8AC3E}">
        <p14:creationId xmlns:p14="http://schemas.microsoft.com/office/powerpoint/2010/main" val="23057991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a:spLocks noGrp="1"/>
          </p:cNvSpPr>
          <p:nvPr>
            <p:ph type="title"/>
          </p:nvPr>
        </p:nvSpPr>
        <p:spPr>
          <a:xfrm>
            <a:off x="0" y="193144"/>
            <a:ext cx="12192000" cy="1002089"/>
          </a:xfrm>
        </p:spPr>
        <p:txBody>
          <a:bodyPr/>
          <a:lstStyle/>
          <a:p>
            <a:r>
              <a:rPr lang="en-US" dirty="0"/>
              <a:t>Objectives</a:t>
            </a:r>
          </a:p>
        </p:txBody>
      </p:sp>
      <p:sp>
        <p:nvSpPr>
          <p:cNvPr id="14" name="Content Placeholder 2"/>
          <p:cNvSpPr>
            <a:spLocks noGrp="1"/>
          </p:cNvSpPr>
          <p:nvPr>
            <p:ph idx="1"/>
          </p:nvPr>
        </p:nvSpPr>
        <p:spPr/>
        <p:txBody>
          <a:bodyPr/>
          <a:lstStyle/>
          <a:p>
            <a:r>
              <a:rPr lang="en-US" sz="2400" dirty="0">
                <a:solidFill>
                  <a:schemeClr val="tx2"/>
                </a:solidFill>
              </a:rPr>
              <a:t>7-1 Explain and demonstrate the following five parts of a patient assessment:</a:t>
            </a:r>
            <a:endParaRPr lang="en-US" sz="4000" dirty="0">
              <a:solidFill>
                <a:schemeClr val="tx2"/>
              </a:solidFill>
            </a:endParaRPr>
          </a:p>
          <a:p>
            <a:pPr lvl="2"/>
            <a:r>
              <a:rPr lang="en-US" sz="2200" dirty="0">
                <a:solidFill>
                  <a:schemeClr val="tx2"/>
                </a:solidFill>
              </a:rPr>
              <a:t>Scene size-up</a:t>
            </a:r>
          </a:p>
          <a:p>
            <a:pPr lvl="2"/>
            <a:r>
              <a:rPr lang="en-US" sz="2200" dirty="0">
                <a:solidFill>
                  <a:schemeClr val="tx2"/>
                </a:solidFill>
              </a:rPr>
              <a:t>Primary patient assessment</a:t>
            </a:r>
          </a:p>
          <a:p>
            <a:pPr lvl="2"/>
            <a:r>
              <a:rPr lang="en-US" sz="2200" dirty="0">
                <a:solidFill>
                  <a:schemeClr val="tx2"/>
                </a:solidFill>
              </a:rPr>
              <a:t>History taking</a:t>
            </a:r>
          </a:p>
          <a:p>
            <a:pPr lvl="2"/>
            <a:r>
              <a:rPr lang="en-US" sz="2200" dirty="0">
                <a:solidFill>
                  <a:schemeClr val="tx2"/>
                </a:solidFill>
              </a:rPr>
              <a:t>Secondary patient assessment</a:t>
            </a:r>
          </a:p>
          <a:p>
            <a:pPr lvl="2"/>
            <a:r>
              <a:rPr lang="en-US" sz="2200" dirty="0">
                <a:solidFill>
                  <a:schemeClr val="tx2"/>
                </a:solidFill>
              </a:rPr>
              <a:t>Reassessment</a:t>
            </a:r>
          </a:p>
          <a:p>
            <a:r>
              <a:rPr lang="en-US" sz="2400" dirty="0">
                <a:solidFill>
                  <a:schemeClr val="tx2"/>
                </a:solidFill>
              </a:rPr>
              <a:t>7-2 Describe the importance of controlling major bleeding as a first step during the primary patient assessment.</a:t>
            </a:r>
            <a:endParaRPr lang="en-US" sz="4000" dirty="0">
              <a:solidFill>
                <a:schemeClr val="tx2"/>
              </a:solidFill>
            </a:endParaRPr>
          </a:p>
          <a:p>
            <a:r>
              <a:rPr lang="en-US" sz="2400" dirty="0">
                <a:solidFill>
                  <a:schemeClr val="tx2"/>
                </a:solidFill>
              </a:rPr>
              <a:t>7-3 Describe the first steps you take when you encounter a patient who is responsive.</a:t>
            </a:r>
            <a:endParaRPr lang="en-US" sz="4000" dirty="0">
              <a:solidFill>
                <a:schemeClr val="tx2"/>
              </a:solidFill>
            </a:endParaRPr>
          </a:p>
          <a:p>
            <a:pPr lvl="1">
              <a:lnSpc>
                <a:spcPct val="200000"/>
              </a:lnSpc>
            </a:pPr>
            <a:endParaRPr lang="en-US" dirty="0">
              <a:solidFill>
                <a:schemeClr val="tx2"/>
              </a:solidFill>
            </a:endParaRPr>
          </a:p>
          <a:p>
            <a:pPr lvl="1">
              <a:lnSpc>
                <a:spcPct val="200000"/>
              </a:lnSpc>
            </a:pPr>
            <a:endParaRPr lang="en-US" sz="2800" dirty="0"/>
          </a:p>
          <a:p>
            <a:pPr lvl="2"/>
            <a:endParaRPr lang="en-US" dirty="0"/>
          </a:p>
        </p:txBody>
      </p:sp>
      <p:pic>
        <p:nvPicPr>
          <p:cNvPr id="5" name="Picture 4"/>
          <p:cNvPicPr>
            <a:picLocks noChangeAspect="1"/>
          </p:cNvPicPr>
          <p:nvPr/>
        </p:nvPicPr>
        <p:blipFill>
          <a:blip r:embed="rId2" cstate="print"/>
          <a:stretch>
            <a:fillRect/>
          </a:stretch>
        </p:blipFill>
        <p:spPr>
          <a:xfrm>
            <a:off x="10476718" y="304932"/>
            <a:ext cx="1359526" cy="1365622"/>
          </a:xfrm>
          <a:prstGeom prst="rect">
            <a:avLst/>
          </a:prstGeom>
        </p:spPr>
      </p:pic>
    </p:spTree>
    <p:extLst>
      <p:ext uri="{BB962C8B-B14F-4D97-AF65-F5344CB8AC3E}">
        <p14:creationId xmlns:p14="http://schemas.microsoft.com/office/powerpoint/2010/main" val="2973352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05205F8-B953-4877-A8B4-D569E9DB79B8}"/>
              </a:ext>
            </a:extLst>
          </p:cNvPr>
          <p:cNvSpPr>
            <a:spLocks noGrp="1"/>
          </p:cNvSpPr>
          <p:nvPr>
            <p:ph type="title"/>
          </p:nvPr>
        </p:nvSpPr>
        <p:spPr/>
        <p:txBody>
          <a:bodyPr/>
          <a:lstStyle/>
          <a:p>
            <a:r>
              <a:rPr lang="en-US" kern="1600" dirty="0"/>
              <a:t>Primary Patient Assessment: </a:t>
            </a:r>
            <a:br>
              <a:rPr lang="en-US" kern="1600" dirty="0"/>
            </a:br>
            <a:r>
              <a:rPr lang="en-US" kern="1600" dirty="0"/>
              <a:t>Control Life-Threatening Bleeding</a:t>
            </a:r>
            <a:endParaRPr lang="en-US" b="1" i="0" u="none" strike="noStrike" kern="1600" baseline="0" dirty="0"/>
          </a:p>
        </p:txBody>
      </p:sp>
      <p:sp>
        <p:nvSpPr>
          <p:cNvPr id="3" name="Text Placeholder 2">
            <a:extLst>
              <a:ext uri="{FF2B5EF4-FFF2-40B4-BE49-F238E27FC236}">
                <a16:creationId xmlns="" xmlns:a16="http://schemas.microsoft.com/office/drawing/2014/main" id="{D6A60B99-9F70-4A2D-9C54-63130DAB8856}"/>
              </a:ext>
            </a:extLst>
          </p:cNvPr>
          <p:cNvSpPr>
            <a:spLocks noGrp="1"/>
          </p:cNvSpPr>
          <p:nvPr>
            <p:ph type="body" idx="1"/>
          </p:nvPr>
        </p:nvSpPr>
        <p:spPr>
          <a:xfrm>
            <a:off x="877026" y="2231923"/>
            <a:ext cx="10435590" cy="4218038"/>
          </a:xfrm>
        </p:spPr>
        <p:txBody>
          <a:bodyPr>
            <a:normAutofit/>
          </a:bodyPr>
          <a:lstStyle/>
          <a:p>
            <a:pPr>
              <a:spcBef>
                <a:spcPts val="600"/>
              </a:spcBef>
              <a:spcAft>
                <a:spcPts val="600"/>
              </a:spcAft>
            </a:pPr>
            <a:r>
              <a:rPr lang="en-US" dirty="0"/>
              <a:t>P</a:t>
            </a:r>
            <a:r>
              <a:rPr lang="en-US" u="none" strike="noStrike" baseline="0" dirty="0"/>
              <a:t>ressure dressing:</a:t>
            </a:r>
          </a:p>
          <a:p>
            <a:pPr lvl="1">
              <a:spcBef>
                <a:spcPts val="600"/>
              </a:spcBef>
              <a:spcAft>
                <a:spcPts val="600"/>
              </a:spcAft>
            </a:pPr>
            <a:r>
              <a:rPr lang="en-US" u="none" strike="noStrike" baseline="0" dirty="0"/>
              <a:t>If direct pressure is not quickly successful</a:t>
            </a:r>
          </a:p>
          <a:p>
            <a:pPr lvl="1">
              <a:spcBef>
                <a:spcPts val="600"/>
              </a:spcBef>
              <a:spcAft>
                <a:spcPts val="600"/>
              </a:spcAft>
            </a:pPr>
            <a:r>
              <a:rPr lang="en-US" dirty="0"/>
              <a:t>O</a:t>
            </a:r>
            <a:r>
              <a:rPr lang="en-US" u="none" strike="noStrike" baseline="0" dirty="0"/>
              <a:t>bvious arterial hemorrhage of an extremity</a:t>
            </a:r>
          </a:p>
          <a:p>
            <a:pPr>
              <a:spcBef>
                <a:spcPts val="600"/>
              </a:spcBef>
              <a:spcAft>
                <a:spcPts val="600"/>
              </a:spcAft>
            </a:pPr>
            <a:r>
              <a:rPr lang="en-US" dirty="0"/>
              <a:t>Tourniquet: If you are unable to control bleeding from an extremity</a:t>
            </a:r>
          </a:p>
          <a:p>
            <a:pPr>
              <a:spcBef>
                <a:spcPts val="600"/>
              </a:spcBef>
              <a:spcAft>
                <a:spcPts val="600"/>
              </a:spcAft>
            </a:pPr>
            <a:r>
              <a:rPr lang="en-US" dirty="0"/>
              <a:t>Pack the wound: for deep wounds with excessive bleeding where a tourniquet cannot be applied</a:t>
            </a:r>
          </a:p>
          <a:p>
            <a:pPr lvl="1">
              <a:spcBef>
                <a:spcPts val="600"/>
              </a:spcBef>
              <a:spcAft>
                <a:spcPts val="600"/>
              </a:spcAft>
            </a:pPr>
            <a:endParaRPr lang="en-US" dirty="0"/>
          </a:p>
          <a:p>
            <a:pPr lvl="1"/>
            <a:endParaRPr lang="en-US" u="none" strike="noStrike" baseline="0" dirty="0"/>
          </a:p>
        </p:txBody>
      </p:sp>
      <p:pic>
        <p:nvPicPr>
          <p:cNvPr id="4" name="Picture 3"/>
          <p:cNvPicPr>
            <a:picLocks noChangeAspect="1"/>
          </p:cNvPicPr>
          <p:nvPr/>
        </p:nvPicPr>
        <p:blipFill>
          <a:blip r:embed="rId2" cstate="print"/>
          <a:stretch>
            <a:fillRect/>
          </a:stretch>
        </p:blipFill>
        <p:spPr>
          <a:xfrm>
            <a:off x="10476718" y="304932"/>
            <a:ext cx="1359526" cy="1365622"/>
          </a:xfrm>
          <a:prstGeom prst="rect">
            <a:avLst/>
          </a:prstGeom>
        </p:spPr>
      </p:pic>
      <p:sp>
        <p:nvSpPr>
          <p:cNvPr id="5" name="TextBox 4"/>
          <p:cNvSpPr txBox="1"/>
          <p:nvPr/>
        </p:nvSpPr>
        <p:spPr>
          <a:xfrm>
            <a:off x="10476718" y="753406"/>
            <a:ext cx="1359526" cy="461665"/>
          </a:xfrm>
          <a:prstGeom prst="rect">
            <a:avLst/>
          </a:prstGeom>
          <a:noFill/>
        </p:spPr>
        <p:txBody>
          <a:bodyPr wrap="square" rtlCol="0">
            <a:spAutoFit/>
          </a:bodyPr>
          <a:lstStyle/>
          <a:p>
            <a:pPr algn="ctr"/>
            <a:r>
              <a:rPr lang="en-US" sz="2400" b="1" dirty="0"/>
              <a:t>7-2</a:t>
            </a:r>
          </a:p>
        </p:txBody>
      </p:sp>
    </p:spTree>
    <p:extLst>
      <p:ext uri="{BB962C8B-B14F-4D97-AF65-F5344CB8AC3E}">
        <p14:creationId xmlns:p14="http://schemas.microsoft.com/office/powerpoint/2010/main" val="2320635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34C1BAE-0A1B-4943-928D-B674B65A650F}"/>
              </a:ext>
            </a:extLst>
          </p:cNvPr>
          <p:cNvSpPr>
            <a:spLocks noGrp="1"/>
          </p:cNvSpPr>
          <p:nvPr>
            <p:ph type="title"/>
          </p:nvPr>
        </p:nvSpPr>
        <p:spPr/>
        <p:txBody>
          <a:bodyPr/>
          <a:lstStyle/>
          <a:p>
            <a:r>
              <a:rPr lang="en-US" b="1" i="0" u="none" strike="noStrike" kern="1600" baseline="0" dirty="0"/>
              <a:t>Primary Patient Assessment: </a:t>
            </a:r>
            <a:br>
              <a:rPr lang="en-US" b="1" i="0" u="none" strike="noStrike" kern="1600" baseline="0" dirty="0"/>
            </a:br>
            <a:r>
              <a:rPr lang="en-US" b="1" i="0" u="none" strike="noStrike" kern="1600" baseline="0" dirty="0"/>
              <a:t>Level of Responsiveness</a:t>
            </a:r>
          </a:p>
        </p:txBody>
      </p:sp>
      <p:sp>
        <p:nvSpPr>
          <p:cNvPr id="3" name="Text Placeholder 2">
            <a:extLst>
              <a:ext uri="{FF2B5EF4-FFF2-40B4-BE49-F238E27FC236}">
                <a16:creationId xmlns="" xmlns:a16="http://schemas.microsoft.com/office/drawing/2014/main" id="{52364589-8879-49AC-863B-7F7B0E299B49}"/>
              </a:ext>
            </a:extLst>
          </p:cNvPr>
          <p:cNvSpPr>
            <a:spLocks noGrp="1"/>
          </p:cNvSpPr>
          <p:nvPr>
            <p:ph type="body" idx="1"/>
          </p:nvPr>
        </p:nvSpPr>
        <p:spPr>
          <a:xfrm>
            <a:off x="891540" y="1914414"/>
            <a:ext cx="10435590" cy="4275504"/>
          </a:xfrm>
        </p:spPr>
        <p:txBody>
          <a:bodyPr/>
          <a:lstStyle/>
          <a:p>
            <a:pPr marR="0" lvl="0" rtl="0"/>
            <a:r>
              <a:rPr lang="en-US" u="none" strike="noStrike" baseline="0" dirty="0"/>
              <a:t>Assess </a:t>
            </a:r>
            <a:r>
              <a:rPr lang="en-US" u="dbl" strike="noStrike" dirty="0">
                <a:solidFill>
                  <a:srgbClr val="FF0000"/>
                </a:solidFill>
              </a:rPr>
              <a:t>Level of Responsiveness</a:t>
            </a:r>
          </a:p>
          <a:p>
            <a:pPr lvl="1">
              <a:spcBef>
                <a:spcPts val="600"/>
              </a:spcBef>
              <a:spcAft>
                <a:spcPts val="600"/>
              </a:spcAft>
            </a:pPr>
            <a:r>
              <a:rPr lang="en-US" sz="2200" u="none" strike="noStrike" baseline="0" dirty="0"/>
              <a:t>Is the person alert and able to communicate? </a:t>
            </a:r>
          </a:p>
          <a:p>
            <a:pPr lvl="1">
              <a:spcBef>
                <a:spcPts val="600"/>
              </a:spcBef>
              <a:spcAft>
                <a:spcPts val="600"/>
              </a:spcAft>
            </a:pPr>
            <a:r>
              <a:rPr lang="en-US" sz="2200" dirty="0"/>
              <a:t>The person can speak normally and no major bleeding.</a:t>
            </a:r>
          </a:p>
          <a:p>
            <a:pPr lvl="2">
              <a:spcBef>
                <a:spcPts val="600"/>
              </a:spcBef>
              <a:spcAft>
                <a:spcPts val="600"/>
              </a:spcAft>
            </a:pPr>
            <a:r>
              <a:rPr lang="en-US" sz="2000" dirty="0"/>
              <a:t>The airway, breathing, and circulation are intact.</a:t>
            </a:r>
          </a:p>
          <a:p>
            <a:pPr lvl="1">
              <a:spcBef>
                <a:spcPts val="600"/>
              </a:spcBef>
              <a:spcAft>
                <a:spcPts val="600"/>
              </a:spcAft>
            </a:pPr>
            <a:r>
              <a:rPr lang="en-US" sz="2200" dirty="0"/>
              <a:t>“Are you OK?”</a:t>
            </a:r>
          </a:p>
          <a:p>
            <a:pPr lvl="2">
              <a:spcBef>
                <a:spcPts val="600"/>
              </a:spcBef>
              <a:spcAft>
                <a:spcPts val="600"/>
              </a:spcAft>
            </a:pPr>
            <a:r>
              <a:rPr lang="en-US" sz="2000" dirty="0"/>
              <a:t>The response “I need help” reveals that patient:</a:t>
            </a:r>
          </a:p>
          <a:p>
            <a:pPr lvl="3">
              <a:spcBef>
                <a:spcPts val="600"/>
              </a:spcBef>
              <a:spcAft>
                <a:spcPts val="600"/>
              </a:spcAft>
            </a:pPr>
            <a:r>
              <a:rPr lang="en-US" sz="2000" dirty="0"/>
              <a:t>Has a pulse and airway </a:t>
            </a:r>
          </a:p>
          <a:p>
            <a:pPr lvl="3">
              <a:spcBef>
                <a:spcPts val="600"/>
              </a:spcBef>
              <a:spcAft>
                <a:spcPts val="600"/>
              </a:spcAft>
            </a:pPr>
            <a:r>
              <a:rPr lang="en-US" sz="2000" dirty="0"/>
              <a:t>Is breathing</a:t>
            </a:r>
          </a:p>
          <a:p>
            <a:pPr lvl="3">
              <a:spcBef>
                <a:spcPts val="600"/>
              </a:spcBef>
              <a:spcAft>
                <a:spcPts val="600"/>
              </a:spcAft>
            </a:pPr>
            <a:r>
              <a:rPr lang="en-US" sz="2000" dirty="0"/>
              <a:t>Understands you </a:t>
            </a:r>
          </a:p>
        </p:txBody>
      </p:sp>
      <p:pic>
        <p:nvPicPr>
          <p:cNvPr id="5" name="Picture 4"/>
          <p:cNvPicPr>
            <a:picLocks noChangeAspect="1"/>
          </p:cNvPicPr>
          <p:nvPr/>
        </p:nvPicPr>
        <p:blipFill>
          <a:blip r:embed="rId2" cstate="print"/>
          <a:stretch>
            <a:fillRect/>
          </a:stretch>
        </p:blipFill>
        <p:spPr>
          <a:xfrm>
            <a:off x="10536679" y="334912"/>
            <a:ext cx="1359526" cy="1365622"/>
          </a:xfrm>
          <a:prstGeom prst="rect">
            <a:avLst/>
          </a:prstGeom>
        </p:spPr>
      </p:pic>
      <p:sp>
        <p:nvSpPr>
          <p:cNvPr id="4" name="Rectangle 3"/>
          <p:cNvSpPr/>
          <p:nvPr/>
        </p:nvSpPr>
        <p:spPr>
          <a:xfrm>
            <a:off x="10536679" y="622077"/>
            <a:ext cx="1359525" cy="830997"/>
          </a:xfrm>
          <a:prstGeom prst="rect">
            <a:avLst/>
          </a:prstGeom>
        </p:spPr>
        <p:txBody>
          <a:bodyPr wrap="square">
            <a:spAutoFit/>
          </a:bodyPr>
          <a:lstStyle/>
          <a:p>
            <a:pPr algn="ctr"/>
            <a:r>
              <a:rPr lang="en-US" sz="2400" b="1" dirty="0">
                <a:latin typeface="Arial" pitchFamily="34" charset="0"/>
                <a:cs typeface="Arial" pitchFamily="34" charset="0"/>
              </a:rPr>
              <a:t>7-3</a:t>
            </a:r>
          </a:p>
          <a:p>
            <a:pPr algn="ctr"/>
            <a:r>
              <a:rPr lang="en-US" sz="2400" b="1" dirty="0">
                <a:latin typeface="Arial" pitchFamily="34" charset="0"/>
                <a:cs typeface="Arial" pitchFamily="34" charset="0"/>
              </a:rPr>
              <a:t>7-10</a:t>
            </a:r>
          </a:p>
        </p:txBody>
      </p:sp>
    </p:spTree>
    <p:extLst>
      <p:ext uri="{BB962C8B-B14F-4D97-AF65-F5344CB8AC3E}">
        <p14:creationId xmlns:p14="http://schemas.microsoft.com/office/powerpoint/2010/main" val="32095523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1D21FFA-FCA1-400E-8A1D-5260E9A322C4}"/>
              </a:ext>
            </a:extLst>
          </p:cNvPr>
          <p:cNvSpPr>
            <a:spLocks noGrp="1"/>
          </p:cNvSpPr>
          <p:nvPr>
            <p:ph type="title"/>
          </p:nvPr>
        </p:nvSpPr>
        <p:spPr/>
        <p:txBody>
          <a:bodyPr/>
          <a:lstStyle/>
          <a:p>
            <a:r>
              <a:rPr lang="en-US" b="1" i="0" u="none" strike="noStrike" kern="1600" baseline="0" dirty="0"/>
              <a:t>Primary Patient Assessment:</a:t>
            </a:r>
            <a:br>
              <a:rPr lang="en-US" b="1" i="0" u="none" strike="noStrike" kern="1600" baseline="0" dirty="0"/>
            </a:br>
            <a:r>
              <a:rPr lang="en-US" kern="1600" dirty="0"/>
              <a:t>Level of Responsiveness</a:t>
            </a:r>
            <a:endParaRPr lang="en-US" b="1" i="0" u="none" strike="noStrike" kern="1600" baseline="0" dirty="0"/>
          </a:p>
        </p:txBody>
      </p:sp>
      <p:sp>
        <p:nvSpPr>
          <p:cNvPr id="3" name="Text Placeholder 2">
            <a:extLst>
              <a:ext uri="{FF2B5EF4-FFF2-40B4-BE49-F238E27FC236}">
                <a16:creationId xmlns="" xmlns:a16="http://schemas.microsoft.com/office/drawing/2014/main" id="{16B91BA8-6E35-4032-BBAB-395961D2AA1E}"/>
              </a:ext>
            </a:extLst>
          </p:cNvPr>
          <p:cNvSpPr>
            <a:spLocks noGrp="1"/>
          </p:cNvSpPr>
          <p:nvPr>
            <p:ph type="body" idx="1"/>
          </p:nvPr>
        </p:nvSpPr>
        <p:spPr/>
        <p:txBody>
          <a:bodyPr>
            <a:normAutofit/>
          </a:bodyPr>
          <a:lstStyle/>
          <a:p>
            <a:pPr marR="0" lvl="0" rtl="0">
              <a:spcBef>
                <a:spcPts val="600"/>
              </a:spcBef>
              <a:spcAft>
                <a:spcPts val="600"/>
              </a:spcAft>
            </a:pPr>
            <a:r>
              <a:rPr lang="en-US" u="none" strike="noStrike" baseline="0" dirty="0"/>
              <a:t>Fully responsive patients:</a:t>
            </a:r>
          </a:p>
          <a:p>
            <a:pPr lvl="1">
              <a:spcBef>
                <a:spcPts val="600"/>
              </a:spcBef>
              <a:spcAft>
                <a:spcPts val="600"/>
              </a:spcAft>
            </a:pPr>
            <a:r>
              <a:rPr lang="en-US" dirty="0"/>
              <a:t>A</a:t>
            </a:r>
            <a:r>
              <a:rPr lang="en-US" u="none" strike="noStrike" baseline="0" dirty="0"/>
              <a:t>lways introduce yourself to patient and ask for permission to help. </a:t>
            </a:r>
          </a:p>
          <a:p>
            <a:pPr lvl="1">
              <a:spcBef>
                <a:spcPts val="600"/>
              </a:spcBef>
              <a:spcAft>
                <a:spcPts val="600"/>
              </a:spcAft>
            </a:pPr>
            <a:r>
              <a:rPr lang="en-US" dirty="0"/>
              <a:t>A</a:t>
            </a:r>
            <a:r>
              <a:rPr lang="en-US" u="none" strike="noStrike" baseline="0" dirty="0"/>
              <a:t>dult (alert and oriented): simply say, “Hi, I’m Paul with the ski patrol. May I help you?” </a:t>
            </a:r>
          </a:p>
          <a:p>
            <a:pPr lvl="1">
              <a:spcBef>
                <a:spcPts val="600"/>
              </a:spcBef>
              <a:spcAft>
                <a:spcPts val="600"/>
              </a:spcAft>
            </a:pPr>
            <a:r>
              <a:rPr lang="en-US" dirty="0"/>
              <a:t>Minor: ask a parent or guardian who is present for permission to care for the child. </a:t>
            </a:r>
          </a:p>
          <a:p>
            <a:pPr>
              <a:spcBef>
                <a:spcPts val="600"/>
              </a:spcBef>
              <a:spcAft>
                <a:spcPts val="600"/>
              </a:spcAft>
            </a:pPr>
            <a:r>
              <a:rPr lang="en-US" dirty="0"/>
              <a:t>Unresponsive patient (or if child alone): </a:t>
            </a:r>
          </a:p>
          <a:p>
            <a:pPr lvl="1">
              <a:spcBef>
                <a:spcPts val="600"/>
              </a:spcBef>
              <a:spcAft>
                <a:spcPts val="600"/>
              </a:spcAft>
            </a:pPr>
            <a:r>
              <a:rPr lang="en-US" dirty="0"/>
              <a:t>Implied consent</a:t>
            </a:r>
          </a:p>
        </p:txBody>
      </p:sp>
      <p:pic>
        <p:nvPicPr>
          <p:cNvPr id="4" name="Picture 3"/>
          <p:cNvPicPr>
            <a:picLocks noChangeAspect="1"/>
          </p:cNvPicPr>
          <p:nvPr/>
        </p:nvPicPr>
        <p:blipFill>
          <a:blip r:embed="rId2" cstate="print"/>
          <a:stretch>
            <a:fillRect/>
          </a:stretch>
        </p:blipFill>
        <p:spPr>
          <a:xfrm>
            <a:off x="10536679" y="334912"/>
            <a:ext cx="1359526" cy="1365622"/>
          </a:xfrm>
          <a:prstGeom prst="rect">
            <a:avLst/>
          </a:prstGeom>
        </p:spPr>
      </p:pic>
      <p:sp>
        <p:nvSpPr>
          <p:cNvPr id="5" name="Rectangle 4"/>
          <p:cNvSpPr/>
          <p:nvPr/>
        </p:nvSpPr>
        <p:spPr>
          <a:xfrm>
            <a:off x="10536679" y="785994"/>
            <a:ext cx="1359525" cy="461665"/>
          </a:xfrm>
          <a:prstGeom prst="rect">
            <a:avLst/>
          </a:prstGeom>
        </p:spPr>
        <p:txBody>
          <a:bodyPr wrap="square">
            <a:spAutoFit/>
          </a:bodyPr>
          <a:lstStyle/>
          <a:p>
            <a:pPr algn="ctr"/>
            <a:r>
              <a:rPr lang="en-US" sz="2400" b="1" dirty="0">
                <a:latin typeface="Arial" pitchFamily="34" charset="0"/>
                <a:cs typeface="Arial" pitchFamily="34" charset="0"/>
              </a:rPr>
              <a:t>7-3</a:t>
            </a:r>
          </a:p>
        </p:txBody>
      </p:sp>
      <p:pic>
        <p:nvPicPr>
          <p:cNvPr id="6" name="Picture 5"/>
          <p:cNvPicPr>
            <a:picLocks noChangeAspect="1"/>
          </p:cNvPicPr>
          <p:nvPr/>
        </p:nvPicPr>
        <p:blipFill>
          <a:blip r:embed="rId2" cstate="print"/>
          <a:stretch>
            <a:fillRect/>
          </a:stretch>
        </p:blipFill>
        <p:spPr>
          <a:xfrm>
            <a:off x="10536679" y="334912"/>
            <a:ext cx="1359526" cy="1365622"/>
          </a:xfrm>
          <a:prstGeom prst="rect">
            <a:avLst/>
          </a:prstGeom>
        </p:spPr>
      </p:pic>
      <p:sp>
        <p:nvSpPr>
          <p:cNvPr id="7" name="Rectangle 6"/>
          <p:cNvSpPr/>
          <p:nvPr/>
        </p:nvSpPr>
        <p:spPr>
          <a:xfrm>
            <a:off x="10536679" y="622077"/>
            <a:ext cx="1359525" cy="830997"/>
          </a:xfrm>
          <a:prstGeom prst="rect">
            <a:avLst/>
          </a:prstGeom>
        </p:spPr>
        <p:txBody>
          <a:bodyPr wrap="square">
            <a:spAutoFit/>
          </a:bodyPr>
          <a:lstStyle/>
          <a:p>
            <a:pPr algn="ctr"/>
            <a:r>
              <a:rPr lang="en-US" sz="2400" b="1" dirty="0">
                <a:latin typeface="Arial" pitchFamily="34" charset="0"/>
                <a:cs typeface="Arial" pitchFamily="34" charset="0"/>
              </a:rPr>
              <a:t>7-3</a:t>
            </a:r>
          </a:p>
          <a:p>
            <a:pPr algn="ctr"/>
            <a:r>
              <a:rPr lang="en-US" sz="2400" b="1" dirty="0">
                <a:latin typeface="Arial" pitchFamily="34" charset="0"/>
                <a:cs typeface="Arial" pitchFamily="34" charset="0"/>
              </a:rPr>
              <a:t>7-10</a:t>
            </a:r>
          </a:p>
        </p:txBody>
      </p:sp>
    </p:spTree>
    <p:extLst>
      <p:ext uri="{BB962C8B-B14F-4D97-AF65-F5344CB8AC3E}">
        <p14:creationId xmlns:p14="http://schemas.microsoft.com/office/powerpoint/2010/main" val="38289778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072B5C7-CB7F-4816-8768-4A1B1ACFA034}"/>
              </a:ext>
            </a:extLst>
          </p:cNvPr>
          <p:cNvSpPr>
            <a:spLocks noGrp="1"/>
          </p:cNvSpPr>
          <p:nvPr>
            <p:ph type="title"/>
          </p:nvPr>
        </p:nvSpPr>
        <p:spPr/>
        <p:txBody>
          <a:bodyPr/>
          <a:lstStyle/>
          <a:p>
            <a:r>
              <a:rPr lang="en-US" b="1" i="0" u="none" strike="noStrike" kern="1600" baseline="0" dirty="0"/>
              <a:t>Primary Patient Assessment:</a:t>
            </a:r>
            <a:br>
              <a:rPr lang="en-US" b="1" i="0" u="none" strike="noStrike" kern="1600" baseline="0" dirty="0"/>
            </a:br>
            <a:r>
              <a:rPr lang="en-US" kern="1600" dirty="0"/>
              <a:t>Level of Responsiveness</a:t>
            </a:r>
            <a:endParaRPr lang="en-US" b="1" i="0" u="none" strike="noStrike" kern="1600" baseline="0" dirty="0"/>
          </a:p>
        </p:txBody>
      </p:sp>
      <p:sp>
        <p:nvSpPr>
          <p:cNvPr id="3" name="Text Placeholder 2">
            <a:extLst>
              <a:ext uri="{FF2B5EF4-FFF2-40B4-BE49-F238E27FC236}">
                <a16:creationId xmlns="" xmlns:a16="http://schemas.microsoft.com/office/drawing/2014/main" id="{D17215B9-6CBD-4B8B-BBF3-D502720EBD63}"/>
              </a:ext>
            </a:extLst>
          </p:cNvPr>
          <p:cNvSpPr>
            <a:spLocks noGrp="1"/>
          </p:cNvSpPr>
          <p:nvPr>
            <p:ph type="body" idx="1"/>
          </p:nvPr>
        </p:nvSpPr>
        <p:spPr>
          <a:xfrm>
            <a:off x="878205" y="2085793"/>
            <a:ext cx="10435590" cy="3986213"/>
          </a:xfrm>
        </p:spPr>
        <p:txBody>
          <a:bodyPr/>
          <a:lstStyle/>
          <a:p>
            <a:pPr marR="0" lvl="0" rtl="0">
              <a:spcBef>
                <a:spcPts val="600"/>
              </a:spcBef>
              <a:spcAft>
                <a:spcPts val="600"/>
              </a:spcAft>
            </a:pPr>
            <a:r>
              <a:rPr lang="en-US" u="none" strike="noStrike" baseline="0" dirty="0"/>
              <a:t>Put patient at ease by talking in a calm,</a:t>
            </a:r>
            <a:r>
              <a:rPr lang="en-US" u="none" strike="noStrike" dirty="0"/>
              <a:t> </a:t>
            </a:r>
            <a:r>
              <a:rPr lang="en-US" u="none" strike="noStrike" baseline="0" dirty="0"/>
              <a:t>reassuring manner.</a:t>
            </a:r>
          </a:p>
          <a:p>
            <a:pPr lvl="1">
              <a:spcBef>
                <a:spcPts val="600"/>
              </a:spcBef>
              <a:spcAft>
                <a:spcPts val="600"/>
              </a:spcAft>
            </a:pPr>
            <a:r>
              <a:rPr lang="en-US" u="none" strike="noStrike" baseline="0" dirty="0"/>
              <a:t>Avoid telling the person he or she will be “all</a:t>
            </a:r>
            <a:r>
              <a:rPr lang="en-US" u="none" strike="noStrike" dirty="0"/>
              <a:t> </a:t>
            </a:r>
            <a:r>
              <a:rPr lang="en-US" u="none" strike="noStrike" baseline="0" dirty="0"/>
              <a:t>right.”</a:t>
            </a:r>
          </a:p>
          <a:p>
            <a:pPr marR="0" lvl="0" rtl="0">
              <a:spcBef>
                <a:spcPts val="600"/>
              </a:spcBef>
              <a:spcAft>
                <a:spcPts val="600"/>
              </a:spcAft>
            </a:pPr>
            <a:r>
              <a:rPr lang="en-US" u="none" strike="noStrike" baseline="0" dirty="0"/>
              <a:t>If patient tells you he or she does not want help, respect the person’s wishes.</a:t>
            </a:r>
          </a:p>
          <a:p>
            <a:pPr lvl="1">
              <a:spcBef>
                <a:spcPts val="600"/>
              </a:spcBef>
              <a:spcAft>
                <a:spcPts val="600"/>
              </a:spcAft>
            </a:pPr>
            <a:r>
              <a:rPr lang="en-US" dirty="0"/>
              <a:t>If concerned patient has a problem:</a:t>
            </a:r>
          </a:p>
          <a:p>
            <a:pPr lvl="2">
              <a:spcBef>
                <a:spcPts val="600"/>
              </a:spcBef>
              <a:spcAft>
                <a:spcPts val="600"/>
              </a:spcAft>
            </a:pPr>
            <a:r>
              <a:rPr lang="en-US" dirty="0"/>
              <a:t>Stay nearby</a:t>
            </a:r>
          </a:p>
          <a:p>
            <a:pPr lvl="2">
              <a:spcBef>
                <a:spcPts val="600"/>
              </a:spcBef>
              <a:spcAft>
                <a:spcPts val="600"/>
              </a:spcAft>
            </a:pPr>
            <a:r>
              <a:rPr lang="en-US" dirty="0"/>
              <a:t>Watch to determine that the person is OK</a:t>
            </a:r>
          </a:p>
          <a:p>
            <a:pPr lvl="1">
              <a:spcBef>
                <a:spcPts val="600"/>
              </a:spcBef>
              <a:spcAft>
                <a:spcPts val="600"/>
              </a:spcAft>
            </a:pPr>
            <a:r>
              <a:rPr lang="en-US" dirty="0"/>
              <a:t>Patients may initially refuse care, only to later decide they need help.</a:t>
            </a:r>
          </a:p>
          <a:p>
            <a:pPr marR="0" lvl="0" rtl="0"/>
            <a:endParaRPr lang="en-US" b="1" i="1" u="none" strike="noStrike" baseline="0" dirty="0">
              <a:latin typeface="Times New Roman" panose="02020603050405020304" pitchFamily="18" charset="0"/>
            </a:endParaRPr>
          </a:p>
        </p:txBody>
      </p:sp>
      <p:pic>
        <p:nvPicPr>
          <p:cNvPr id="4" name="Picture 3"/>
          <p:cNvPicPr>
            <a:picLocks noChangeAspect="1"/>
          </p:cNvPicPr>
          <p:nvPr/>
        </p:nvPicPr>
        <p:blipFill>
          <a:blip r:embed="rId2" cstate="print"/>
          <a:stretch>
            <a:fillRect/>
          </a:stretch>
        </p:blipFill>
        <p:spPr>
          <a:xfrm>
            <a:off x="10536679" y="334912"/>
            <a:ext cx="1359526" cy="1365622"/>
          </a:xfrm>
          <a:prstGeom prst="rect">
            <a:avLst/>
          </a:prstGeom>
        </p:spPr>
      </p:pic>
      <p:sp>
        <p:nvSpPr>
          <p:cNvPr id="5" name="Rectangle 4"/>
          <p:cNvSpPr/>
          <p:nvPr/>
        </p:nvSpPr>
        <p:spPr>
          <a:xfrm>
            <a:off x="10536679" y="785994"/>
            <a:ext cx="1359525" cy="461665"/>
          </a:xfrm>
          <a:prstGeom prst="rect">
            <a:avLst/>
          </a:prstGeom>
        </p:spPr>
        <p:txBody>
          <a:bodyPr wrap="square">
            <a:spAutoFit/>
          </a:bodyPr>
          <a:lstStyle/>
          <a:p>
            <a:pPr algn="ctr"/>
            <a:r>
              <a:rPr lang="en-US" sz="2400" b="1" dirty="0">
                <a:latin typeface="Arial" pitchFamily="34" charset="0"/>
                <a:cs typeface="Arial" pitchFamily="34" charset="0"/>
              </a:rPr>
              <a:t>7-3</a:t>
            </a:r>
          </a:p>
        </p:txBody>
      </p:sp>
    </p:spTree>
    <p:extLst>
      <p:ext uri="{BB962C8B-B14F-4D97-AF65-F5344CB8AC3E}">
        <p14:creationId xmlns:p14="http://schemas.microsoft.com/office/powerpoint/2010/main" val="325292140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0879C06-C813-4187-A6CE-CE3864381A3D}"/>
              </a:ext>
            </a:extLst>
          </p:cNvPr>
          <p:cNvSpPr>
            <a:spLocks noGrp="1"/>
          </p:cNvSpPr>
          <p:nvPr>
            <p:ph type="title"/>
          </p:nvPr>
        </p:nvSpPr>
        <p:spPr/>
        <p:txBody>
          <a:bodyPr/>
          <a:lstStyle/>
          <a:p>
            <a:r>
              <a:rPr lang="en-US" kern="1600" dirty="0"/>
              <a:t>Primary Patient Assessment:</a:t>
            </a:r>
            <a:br>
              <a:rPr lang="en-US" kern="1600" dirty="0"/>
            </a:br>
            <a:r>
              <a:rPr lang="en-US" kern="1600" dirty="0"/>
              <a:t>Level of Responsiveness</a:t>
            </a:r>
            <a:endParaRPr lang="en-US" b="1" i="0" u="none" strike="noStrike" kern="1600" baseline="0" dirty="0"/>
          </a:p>
        </p:txBody>
      </p:sp>
      <p:sp>
        <p:nvSpPr>
          <p:cNvPr id="3" name="Text Placeholder 2">
            <a:extLst>
              <a:ext uri="{FF2B5EF4-FFF2-40B4-BE49-F238E27FC236}">
                <a16:creationId xmlns="" xmlns:a16="http://schemas.microsoft.com/office/drawing/2014/main" id="{27B1D5A1-1FAC-40D4-BCDC-113C93B2A83C}"/>
              </a:ext>
            </a:extLst>
          </p:cNvPr>
          <p:cNvSpPr>
            <a:spLocks noGrp="1"/>
          </p:cNvSpPr>
          <p:nvPr>
            <p:ph type="body" idx="1"/>
          </p:nvPr>
        </p:nvSpPr>
        <p:spPr>
          <a:xfrm>
            <a:off x="644797" y="1681190"/>
            <a:ext cx="10777708" cy="4545439"/>
          </a:xfrm>
        </p:spPr>
        <p:txBody>
          <a:bodyPr>
            <a:normAutofit/>
          </a:bodyPr>
          <a:lstStyle/>
          <a:p>
            <a:pPr marR="0" lvl="0" rtl="0">
              <a:lnSpc>
                <a:spcPct val="110000"/>
              </a:lnSpc>
              <a:spcBef>
                <a:spcPts val="600"/>
              </a:spcBef>
              <a:spcAft>
                <a:spcPts val="600"/>
              </a:spcAft>
            </a:pPr>
            <a:r>
              <a:rPr lang="en-US" sz="2000" u="none" strike="noStrike" baseline="0" dirty="0"/>
              <a:t>Introduction:</a:t>
            </a:r>
          </a:p>
          <a:p>
            <a:pPr lvl="1">
              <a:lnSpc>
                <a:spcPct val="110000"/>
              </a:lnSpc>
              <a:spcBef>
                <a:spcPts val="600"/>
              </a:spcBef>
              <a:spcAft>
                <a:spcPts val="600"/>
              </a:spcAft>
            </a:pPr>
            <a:r>
              <a:rPr lang="en-US" dirty="0"/>
              <a:t>M</a:t>
            </a:r>
            <a:r>
              <a:rPr lang="en-US" u="none" strike="noStrike" baseline="0" dirty="0"/>
              <a:t>ake eye contact and try to get down to patient’s level. </a:t>
            </a:r>
          </a:p>
          <a:p>
            <a:pPr lvl="1">
              <a:lnSpc>
                <a:spcPct val="110000"/>
              </a:lnSpc>
              <a:spcBef>
                <a:spcPts val="600"/>
              </a:spcBef>
              <a:spcAft>
                <a:spcPts val="600"/>
              </a:spcAft>
            </a:pPr>
            <a:r>
              <a:rPr lang="en-US" dirty="0"/>
              <a:t>P</a:t>
            </a:r>
            <a:r>
              <a:rPr lang="en-US" u="none" strike="noStrike" baseline="0" dirty="0"/>
              <a:t>atient’s initial appearance will help you decide whether the problem is serious or minor. </a:t>
            </a:r>
          </a:p>
          <a:p>
            <a:pPr>
              <a:lnSpc>
                <a:spcPct val="110000"/>
              </a:lnSpc>
              <a:spcBef>
                <a:spcPts val="600"/>
              </a:spcBef>
              <a:spcAft>
                <a:spcPts val="600"/>
              </a:spcAft>
            </a:pPr>
            <a:r>
              <a:rPr lang="en-US" u="none" strike="noStrike" baseline="0" dirty="0"/>
              <a:t>Ask patient’s name and speak calmly, using the person’s name. </a:t>
            </a:r>
          </a:p>
          <a:p>
            <a:pPr>
              <a:lnSpc>
                <a:spcPct val="110000"/>
              </a:lnSpc>
              <a:spcBef>
                <a:spcPts val="600"/>
              </a:spcBef>
              <a:spcAft>
                <a:spcPts val="600"/>
              </a:spcAft>
            </a:pPr>
            <a:r>
              <a:rPr lang="en-US" u="none" strike="noStrike" baseline="0" dirty="0"/>
              <a:t>Consider simultaneously assessing patient’s pulse.</a:t>
            </a:r>
          </a:p>
          <a:p>
            <a:pPr lvl="1">
              <a:lnSpc>
                <a:spcPct val="110000"/>
              </a:lnSpc>
              <a:spcBef>
                <a:spcPts val="600"/>
              </a:spcBef>
              <a:spcAft>
                <a:spcPts val="600"/>
              </a:spcAft>
            </a:pPr>
            <a:r>
              <a:rPr lang="en-US" dirty="0"/>
              <a:t>R</a:t>
            </a:r>
            <a:r>
              <a:rPr lang="en-US" u="none" strike="noStrike" baseline="0" dirty="0"/>
              <a:t>adial pulse for an adult. </a:t>
            </a:r>
            <a:endParaRPr lang="en-US" dirty="0"/>
          </a:p>
          <a:p>
            <a:pPr lvl="1">
              <a:lnSpc>
                <a:spcPct val="110000"/>
              </a:lnSpc>
              <a:spcBef>
                <a:spcPts val="600"/>
              </a:spcBef>
              <a:spcAft>
                <a:spcPts val="600"/>
              </a:spcAft>
            </a:pPr>
            <a:r>
              <a:rPr lang="en-US" dirty="0"/>
              <a:t>B</a:t>
            </a:r>
            <a:r>
              <a:rPr lang="en-US" u="none" strike="noStrike" baseline="0" dirty="0"/>
              <a:t>rachial pulse for a child. </a:t>
            </a:r>
          </a:p>
          <a:p>
            <a:pPr lvl="1">
              <a:lnSpc>
                <a:spcPct val="110000"/>
              </a:lnSpc>
              <a:spcBef>
                <a:spcPts val="600"/>
              </a:spcBef>
              <a:spcAft>
                <a:spcPts val="600"/>
              </a:spcAft>
            </a:pPr>
            <a:r>
              <a:rPr lang="en-US" dirty="0"/>
              <a:t>Assess for quality—fast or slow, strong or weak, regular or irregular. </a:t>
            </a:r>
          </a:p>
          <a:p>
            <a:pPr lvl="1"/>
            <a:endParaRPr lang="en-US" sz="1800" u="none" strike="noStrike" baseline="0" dirty="0"/>
          </a:p>
        </p:txBody>
      </p:sp>
      <p:pic>
        <p:nvPicPr>
          <p:cNvPr id="4" name="Picture 3"/>
          <p:cNvPicPr>
            <a:picLocks noChangeAspect="1"/>
          </p:cNvPicPr>
          <p:nvPr/>
        </p:nvPicPr>
        <p:blipFill>
          <a:blip r:embed="rId2" cstate="print"/>
          <a:stretch>
            <a:fillRect/>
          </a:stretch>
        </p:blipFill>
        <p:spPr>
          <a:xfrm>
            <a:off x="10536679" y="334912"/>
            <a:ext cx="1359526" cy="1365622"/>
          </a:xfrm>
          <a:prstGeom prst="rect">
            <a:avLst/>
          </a:prstGeom>
        </p:spPr>
      </p:pic>
      <p:sp>
        <p:nvSpPr>
          <p:cNvPr id="5" name="Rectangle 4"/>
          <p:cNvSpPr/>
          <p:nvPr/>
        </p:nvSpPr>
        <p:spPr>
          <a:xfrm>
            <a:off x="10536679" y="785994"/>
            <a:ext cx="1359525" cy="461665"/>
          </a:xfrm>
          <a:prstGeom prst="rect">
            <a:avLst/>
          </a:prstGeom>
        </p:spPr>
        <p:txBody>
          <a:bodyPr wrap="square">
            <a:spAutoFit/>
          </a:bodyPr>
          <a:lstStyle/>
          <a:p>
            <a:pPr algn="ctr"/>
            <a:r>
              <a:rPr lang="en-US" sz="2400" b="1" dirty="0">
                <a:latin typeface="Arial" pitchFamily="34" charset="0"/>
                <a:cs typeface="Arial" pitchFamily="34" charset="0"/>
              </a:rPr>
              <a:t>7-3</a:t>
            </a:r>
          </a:p>
        </p:txBody>
      </p:sp>
    </p:spTree>
    <p:extLst>
      <p:ext uri="{BB962C8B-B14F-4D97-AF65-F5344CB8AC3E}">
        <p14:creationId xmlns:p14="http://schemas.microsoft.com/office/powerpoint/2010/main" val="199446537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D9EFB0B-61AD-421D-87EF-87BF359A0E1D}"/>
              </a:ext>
            </a:extLst>
          </p:cNvPr>
          <p:cNvSpPr>
            <a:spLocks noGrp="1"/>
          </p:cNvSpPr>
          <p:nvPr>
            <p:ph type="title"/>
          </p:nvPr>
        </p:nvSpPr>
        <p:spPr/>
        <p:txBody>
          <a:bodyPr/>
          <a:lstStyle/>
          <a:p>
            <a:r>
              <a:rPr lang="en-US" kern="1600" dirty="0"/>
              <a:t>Primary Patient Assessment:</a:t>
            </a:r>
            <a:br>
              <a:rPr lang="en-US" kern="1600" dirty="0"/>
            </a:br>
            <a:r>
              <a:rPr lang="en-US" kern="1600" dirty="0"/>
              <a:t>Level of Responsiveness</a:t>
            </a:r>
            <a:endParaRPr lang="en-US" b="1" i="0" u="none" strike="noStrike" kern="1600" baseline="0" dirty="0"/>
          </a:p>
        </p:txBody>
      </p:sp>
      <p:sp>
        <p:nvSpPr>
          <p:cNvPr id="3" name="Text Placeholder 2">
            <a:extLst>
              <a:ext uri="{FF2B5EF4-FFF2-40B4-BE49-F238E27FC236}">
                <a16:creationId xmlns="" xmlns:a16="http://schemas.microsoft.com/office/drawing/2014/main" id="{4FDD6E89-E260-4C61-8337-7574F7A4668E}"/>
              </a:ext>
            </a:extLst>
          </p:cNvPr>
          <p:cNvSpPr>
            <a:spLocks noGrp="1"/>
          </p:cNvSpPr>
          <p:nvPr>
            <p:ph type="body" idx="1"/>
          </p:nvPr>
        </p:nvSpPr>
        <p:spPr>
          <a:xfrm>
            <a:off x="702854" y="2143431"/>
            <a:ext cx="10435590" cy="4329939"/>
          </a:xfrm>
        </p:spPr>
        <p:txBody>
          <a:bodyPr>
            <a:normAutofit/>
          </a:bodyPr>
          <a:lstStyle/>
          <a:p>
            <a:pPr marR="0" lvl="0" rtl="0">
              <a:lnSpc>
                <a:spcPct val="110000"/>
              </a:lnSpc>
              <a:spcBef>
                <a:spcPts val="600"/>
              </a:spcBef>
              <a:spcAft>
                <a:spcPts val="600"/>
              </a:spcAft>
            </a:pPr>
            <a:r>
              <a:rPr lang="en-US" dirty="0"/>
              <a:t>N</a:t>
            </a:r>
            <a:r>
              <a:rPr lang="en-US" u="none" strike="noStrike" baseline="0" dirty="0"/>
              <a:t>ot completely responsive:</a:t>
            </a:r>
          </a:p>
          <a:p>
            <a:pPr lvl="1">
              <a:lnSpc>
                <a:spcPct val="110000"/>
              </a:lnSpc>
              <a:spcBef>
                <a:spcPts val="600"/>
              </a:spcBef>
              <a:spcAft>
                <a:spcPts val="600"/>
              </a:spcAft>
            </a:pPr>
            <a:r>
              <a:rPr lang="en-US" dirty="0"/>
              <a:t>A</a:t>
            </a:r>
            <a:r>
              <a:rPr lang="en-US" u="none" strike="noStrike" baseline="0" dirty="0"/>
              <a:t>ssess the Level of </a:t>
            </a:r>
            <a:r>
              <a:rPr lang="en-US" dirty="0"/>
              <a:t>R</a:t>
            </a:r>
            <a:r>
              <a:rPr lang="en-US" u="none" strike="noStrike" baseline="0" dirty="0"/>
              <a:t>esponsiveness. </a:t>
            </a:r>
          </a:p>
          <a:p>
            <a:pPr lvl="2">
              <a:lnSpc>
                <a:spcPct val="110000"/>
              </a:lnSpc>
              <a:spcBef>
                <a:spcPts val="600"/>
              </a:spcBef>
              <a:spcAft>
                <a:spcPts val="600"/>
              </a:spcAft>
            </a:pPr>
            <a:r>
              <a:rPr lang="en-US" sz="2000" dirty="0"/>
              <a:t>A</a:t>
            </a:r>
            <a:r>
              <a:rPr lang="en-US" sz="2000" u="none" strike="noStrike" baseline="0" dirty="0"/>
              <a:t> measure of patient’s awareness and responsiveness to you and the surrounding environment</a:t>
            </a:r>
          </a:p>
          <a:p>
            <a:pPr lvl="2">
              <a:lnSpc>
                <a:spcPct val="110000"/>
              </a:lnSpc>
              <a:spcBef>
                <a:spcPts val="600"/>
              </a:spcBef>
              <a:spcAft>
                <a:spcPts val="600"/>
              </a:spcAft>
            </a:pPr>
            <a:r>
              <a:rPr lang="en-US" sz="2000" dirty="0"/>
              <a:t>A continuum that ranges from patient being fully alert and oriented to various levels of unresponsiveness </a:t>
            </a:r>
          </a:p>
        </p:txBody>
      </p:sp>
      <p:pic>
        <p:nvPicPr>
          <p:cNvPr id="4" name="Picture 3"/>
          <p:cNvPicPr>
            <a:picLocks noChangeAspect="1"/>
          </p:cNvPicPr>
          <p:nvPr/>
        </p:nvPicPr>
        <p:blipFill>
          <a:blip r:embed="rId2" cstate="print"/>
          <a:stretch>
            <a:fillRect/>
          </a:stretch>
        </p:blipFill>
        <p:spPr>
          <a:xfrm>
            <a:off x="10536679" y="334912"/>
            <a:ext cx="1359526" cy="1365622"/>
          </a:xfrm>
          <a:prstGeom prst="rect">
            <a:avLst/>
          </a:prstGeom>
        </p:spPr>
      </p:pic>
      <p:sp>
        <p:nvSpPr>
          <p:cNvPr id="5" name="Rectangle 4"/>
          <p:cNvSpPr/>
          <p:nvPr/>
        </p:nvSpPr>
        <p:spPr>
          <a:xfrm>
            <a:off x="10536679" y="785994"/>
            <a:ext cx="1359525" cy="461665"/>
          </a:xfrm>
          <a:prstGeom prst="rect">
            <a:avLst/>
          </a:prstGeom>
        </p:spPr>
        <p:txBody>
          <a:bodyPr wrap="square">
            <a:spAutoFit/>
          </a:bodyPr>
          <a:lstStyle/>
          <a:p>
            <a:pPr algn="ctr"/>
            <a:r>
              <a:rPr lang="en-US" sz="2400" b="1" dirty="0">
                <a:latin typeface="Arial" pitchFamily="34" charset="0"/>
                <a:cs typeface="Arial" pitchFamily="34" charset="0"/>
              </a:rPr>
              <a:t>7-3</a:t>
            </a:r>
          </a:p>
        </p:txBody>
      </p:sp>
      <p:pic>
        <p:nvPicPr>
          <p:cNvPr id="6" name="Picture 5"/>
          <p:cNvPicPr>
            <a:picLocks noChangeAspect="1"/>
          </p:cNvPicPr>
          <p:nvPr/>
        </p:nvPicPr>
        <p:blipFill>
          <a:blip r:embed="rId2" cstate="print"/>
          <a:stretch>
            <a:fillRect/>
          </a:stretch>
        </p:blipFill>
        <p:spPr>
          <a:xfrm>
            <a:off x="10536679" y="334912"/>
            <a:ext cx="1359526" cy="1365622"/>
          </a:xfrm>
          <a:prstGeom prst="rect">
            <a:avLst/>
          </a:prstGeom>
        </p:spPr>
      </p:pic>
      <p:sp>
        <p:nvSpPr>
          <p:cNvPr id="7" name="Rectangle 6"/>
          <p:cNvSpPr/>
          <p:nvPr/>
        </p:nvSpPr>
        <p:spPr>
          <a:xfrm>
            <a:off x="10536679" y="622077"/>
            <a:ext cx="1359525" cy="830997"/>
          </a:xfrm>
          <a:prstGeom prst="rect">
            <a:avLst/>
          </a:prstGeom>
        </p:spPr>
        <p:txBody>
          <a:bodyPr wrap="square">
            <a:spAutoFit/>
          </a:bodyPr>
          <a:lstStyle/>
          <a:p>
            <a:pPr algn="ctr"/>
            <a:r>
              <a:rPr lang="en-US" sz="2400" b="1" dirty="0">
                <a:latin typeface="Arial" pitchFamily="34" charset="0"/>
                <a:cs typeface="Arial" pitchFamily="34" charset="0"/>
              </a:rPr>
              <a:t>7-3</a:t>
            </a:r>
          </a:p>
          <a:p>
            <a:pPr algn="ctr"/>
            <a:r>
              <a:rPr lang="en-US" sz="2400" b="1" dirty="0">
                <a:latin typeface="Arial" pitchFamily="34" charset="0"/>
                <a:cs typeface="Arial" pitchFamily="34" charset="0"/>
              </a:rPr>
              <a:t>7-10</a:t>
            </a:r>
          </a:p>
        </p:txBody>
      </p:sp>
    </p:spTree>
    <p:extLst>
      <p:ext uri="{BB962C8B-B14F-4D97-AF65-F5344CB8AC3E}">
        <p14:creationId xmlns:p14="http://schemas.microsoft.com/office/powerpoint/2010/main" val="82148189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D9EFB0B-61AD-421D-87EF-87BF359A0E1D}"/>
              </a:ext>
            </a:extLst>
          </p:cNvPr>
          <p:cNvSpPr>
            <a:spLocks noGrp="1"/>
          </p:cNvSpPr>
          <p:nvPr>
            <p:ph type="title"/>
          </p:nvPr>
        </p:nvSpPr>
        <p:spPr/>
        <p:txBody>
          <a:bodyPr/>
          <a:lstStyle/>
          <a:p>
            <a:r>
              <a:rPr lang="en-US" kern="1600" dirty="0"/>
              <a:t>Primary Patient Assessment:</a:t>
            </a:r>
            <a:br>
              <a:rPr lang="en-US" kern="1600" dirty="0"/>
            </a:br>
            <a:r>
              <a:rPr lang="en-US" kern="1600" dirty="0"/>
              <a:t>Level of Responsiveness</a:t>
            </a:r>
            <a:endParaRPr lang="en-US" b="1" i="0" u="none" strike="noStrike" kern="1600" baseline="0" dirty="0"/>
          </a:p>
        </p:txBody>
      </p:sp>
      <p:sp>
        <p:nvSpPr>
          <p:cNvPr id="3" name="Text Placeholder 2">
            <a:extLst>
              <a:ext uri="{FF2B5EF4-FFF2-40B4-BE49-F238E27FC236}">
                <a16:creationId xmlns="" xmlns:a16="http://schemas.microsoft.com/office/drawing/2014/main" id="{4FDD6E89-E260-4C61-8337-7574F7A4668E}"/>
              </a:ext>
            </a:extLst>
          </p:cNvPr>
          <p:cNvSpPr>
            <a:spLocks noGrp="1"/>
          </p:cNvSpPr>
          <p:nvPr>
            <p:ph type="body" idx="1"/>
          </p:nvPr>
        </p:nvSpPr>
        <p:spPr>
          <a:xfrm>
            <a:off x="692580" y="1796908"/>
            <a:ext cx="10435590" cy="4835724"/>
          </a:xfrm>
        </p:spPr>
        <p:txBody>
          <a:bodyPr>
            <a:normAutofit/>
          </a:bodyPr>
          <a:lstStyle/>
          <a:p>
            <a:pPr lvl="0">
              <a:lnSpc>
                <a:spcPct val="110000"/>
              </a:lnSpc>
              <a:spcBef>
                <a:spcPts val="600"/>
              </a:spcBef>
              <a:spcAft>
                <a:spcPts val="600"/>
              </a:spcAft>
            </a:pPr>
            <a:r>
              <a:rPr lang="en-US" dirty="0"/>
              <a:t>Question the patient:</a:t>
            </a:r>
          </a:p>
          <a:p>
            <a:pPr lvl="1">
              <a:lnSpc>
                <a:spcPct val="110000"/>
              </a:lnSpc>
              <a:spcBef>
                <a:spcPts val="600"/>
              </a:spcBef>
              <a:spcAft>
                <a:spcPts val="600"/>
              </a:spcAft>
            </a:pPr>
            <a:r>
              <a:rPr lang="en-US" dirty="0"/>
              <a:t>Name</a:t>
            </a:r>
          </a:p>
          <a:p>
            <a:pPr lvl="1">
              <a:lnSpc>
                <a:spcPct val="110000"/>
              </a:lnSpc>
              <a:spcBef>
                <a:spcPts val="600"/>
              </a:spcBef>
              <a:spcAft>
                <a:spcPts val="600"/>
              </a:spcAft>
            </a:pPr>
            <a:r>
              <a:rPr lang="en-US" dirty="0"/>
              <a:t>Physical location</a:t>
            </a:r>
          </a:p>
          <a:p>
            <a:pPr lvl="1">
              <a:lnSpc>
                <a:spcPct val="110000"/>
              </a:lnSpc>
              <a:spcBef>
                <a:spcPts val="600"/>
              </a:spcBef>
              <a:spcAft>
                <a:spcPts val="600"/>
              </a:spcAft>
            </a:pPr>
            <a:r>
              <a:rPr lang="en-US" dirty="0"/>
              <a:t>Approximate time of day</a:t>
            </a:r>
          </a:p>
          <a:p>
            <a:pPr lvl="1">
              <a:lnSpc>
                <a:spcPct val="110000"/>
              </a:lnSpc>
              <a:spcBef>
                <a:spcPts val="600"/>
              </a:spcBef>
              <a:spcAft>
                <a:spcPts val="600"/>
              </a:spcAft>
            </a:pPr>
            <a:r>
              <a:rPr lang="en-US" dirty="0"/>
              <a:t>Day of the week</a:t>
            </a:r>
          </a:p>
          <a:p>
            <a:pPr lvl="1">
              <a:lnSpc>
                <a:spcPct val="110000"/>
              </a:lnSpc>
              <a:spcBef>
                <a:spcPts val="600"/>
              </a:spcBef>
              <a:spcAft>
                <a:spcPts val="600"/>
              </a:spcAft>
            </a:pPr>
            <a:r>
              <a:rPr lang="en-US" dirty="0"/>
              <a:t>Events leading up to the situation</a:t>
            </a:r>
          </a:p>
          <a:p>
            <a:pPr>
              <a:lnSpc>
                <a:spcPct val="110000"/>
              </a:lnSpc>
              <a:spcBef>
                <a:spcPts val="600"/>
              </a:spcBef>
              <a:spcAft>
                <a:spcPts val="600"/>
              </a:spcAft>
            </a:pPr>
            <a:r>
              <a:rPr lang="en-US" dirty="0"/>
              <a:t>When patients can answer all these questions correctly:</a:t>
            </a:r>
          </a:p>
          <a:p>
            <a:pPr lvl="1">
              <a:lnSpc>
                <a:spcPct val="110000"/>
              </a:lnSpc>
              <a:spcBef>
                <a:spcPts val="600"/>
              </a:spcBef>
              <a:spcAft>
                <a:spcPts val="600"/>
              </a:spcAft>
            </a:pPr>
            <a:r>
              <a:rPr lang="en-US" dirty="0"/>
              <a:t>Awake, alert, and oriented to person, place, time, and event</a:t>
            </a:r>
          </a:p>
        </p:txBody>
      </p:sp>
      <p:pic>
        <p:nvPicPr>
          <p:cNvPr id="4" name="Picture 3"/>
          <p:cNvPicPr>
            <a:picLocks noChangeAspect="1"/>
          </p:cNvPicPr>
          <p:nvPr/>
        </p:nvPicPr>
        <p:blipFill>
          <a:blip r:embed="rId2" cstate="print"/>
          <a:stretch>
            <a:fillRect/>
          </a:stretch>
        </p:blipFill>
        <p:spPr>
          <a:xfrm>
            <a:off x="10536679" y="334912"/>
            <a:ext cx="1359526" cy="1365622"/>
          </a:xfrm>
          <a:prstGeom prst="rect">
            <a:avLst/>
          </a:prstGeom>
        </p:spPr>
      </p:pic>
      <p:sp>
        <p:nvSpPr>
          <p:cNvPr id="5" name="Rectangle 4"/>
          <p:cNvSpPr/>
          <p:nvPr/>
        </p:nvSpPr>
        <p:spPr>
          <a:xfrm>
            <a:off x="10536679" y="785994"/>
            <a:ext cx="1359525" cy="461665"/>
          </a:xfrm>
          <a:prstGeom prst="rect">
            <a:avLst/>
          </a:prstGeom>
        </p:spPr>
        <p:txBody>
          <a:bodyPr wrap="square">
            <a:spAutoFit/>
          </a:bodyPr>
          <a:lstStyle/>
          <a:p>
            <a:pPr algn="ctr"/>
            <a:r>
              <a:rPr lang="en-US" sz="2400" b="1" dirty="0">
                <a:latin typeface="Arial" pitchFamily="34" charset="0"/>
                <a:cs typeface="Arial" pitchFamily="34" charset="0"/>
              </a:rPr>
              <a:t>7-3</a:t>
            </a:r>
          </a:p>
        </p:txBody>
      </p:sp>
      <p:pic>
        <p:nvPicPr>
          <p:cNvPr id="6" name="Picture 5"/>
          <p:cNvPicPr>
            <a:picLocks noChangeAspect="1"/>
          </p:cNvPicPr>
          <p:nvPr/>
        </p:nvPicPr>
        <p:blipFill>
          <a:blip r:embed="rId2" cstate="print"/>
          <a:stretch>
            <a:fillRect/>
          </a:stretch>
        </p:blipFill>
        <p:spPr>
          <a:xfrm>
            <a:off x="10536679" y="334912"/>
            <a:ext cx="1359526" cy="1365622"/>
          </a:xfrm>
          <a:prstGeom prst="rect">
            <a:avLst/>
          </a:prstGeom>
        </p:spPr>
      </p:pic>
      <p:sp>
        <p:nvSpPr>
          <p:cNvPr id="7" name="Rectangle 6"/>
          <p:cNvSpPr/>
          <p:nvPr/>
        </p:nvSpPr>
        <p:spPr>
          <a:xfrm>
            <a:off x="10536679" y="622077"/>
            <a:ext cx="1359525" cy="830997"/>
          </a:xfrm>
          <a:prstGeom prst="rect">
            <a:avLst/>
          </a:prstGeom>
        </p:spPr>
        <p:txBody>
          <a:bodyPr wrap="square">
            <a:spAutoFit/>
          </a:bodyPr>
          <a:lstStyle/>
          <a:p>
            <a:pPr algn="ctr"/>
            <a:r>
              <a:rPr lang="en-US" sz="2400" b="1" dirty="0">
                <a:latin typeface="Arial" pitchFamily="34" charset="0"/>
                <a:cs typeface="Arial" pitchFamily="34" charset="0"/>
              </a:rPr>
              <a:t>7-3</a:t>
            </a:r>
          </a:p>
          <a:p>
            <a:pPr algn="ctr"/>
            <a:r>
              <a:rPr lang="en-US" sz="2400" b="1" dirty="0">
                <a:latin typeface="Arial" pitchFamily="34" charset="0"/>
                <a:cs typeface="Arial" pitchFamily="34" charset="0"/>
              </a:rPr>
              <a:t>7-10</a:t>
            </a:r>
          </a:p>
        </p:txBody>
      </p:sp>
    </p:spTree>
    <p:extLst>
      <p:ext uri="{BB962C8B-B14F-4D97-AF65-F5344CB8AC3E}">
        <p14:creationId xmlns:p14="http://schemas.microsoft.com/office/powerpoint/2010/main" val="323106825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D9EFB0B-61AD-421D-87EF-87BF359A0E1D}"/>
              </a:ext>
            </a:extLst>
          </p:cNvPr>
          <p:cNvSpPr>
            <a:spLocks noGrp="1"/>
          </p:cNvSpPr>
          <p:nvPr>
            <p:ph type="title"/>
          </p:nvPr>
        </p:nvSpPr>
        <p:spPr/>
        <p:txBody>
          <a:bodyPr/>
          <a:lstStyle/>
          <a:p>
            <a:r>
              <a:rPr lang="en-US" kern="1600" dirty="0"/>
              <a:t>Primary Patient Assessment:</a:t>
            </a:r>
            <a:br>
              <a:rPr lang="en-US" kern="1600" dirty="0"/>
            </a:br>
            <a:r>
              <a:rPr lang="en-US" kern="1600" dirty="0"/>
              <a:t>Level of Responsiveness</a:t>
            </a:r>
            <a:endParaRPr lang="en-US" b="1" i="0" u="none" strike="noStrike" kern="1600" baseline="0" dirty="0"/>
          </a:p>
        </p:txBody>
      </p:sp>
      <p:sp>
        <p:nvSpPr>
          <p:cNvPr id="3" name="Text Placeholder 2">
            <a:extLst>
              <a:ext uri="{FF2B5EF4-FFF2-40B4-BE49-F238E27FC236}">
                <a16:creationId xmlns="" xmlns:a16="http://schemas.microsoft.com/office/drawing/2014/main" id="{4FDD6E89-E260-4C61-8337-7574F7A4668E}"/>
              </a:ext>
            </a:extLst>
          </p:cNvPr>
          <p:cNvSpPr>
            <a:spLocks noGrp="1"/>
          </p:cNvSpPr>
          <p:nvPr>
            <p:ph type="body" idx="1"/>
          </p:nvPr>
        </p:nvSpPr>
        <p:spPr>
          <a:xfrm>
            <a:off x="702854" y="2320413"/>
            <a:ext cx="10435590" cy="4152958"/>
          </a:xfrm>
        </p:spPr>
        <p:txBody>
          <a:bodyPr>
            <a:normAutofit/>
          </a:bodyPr>
          <a:lstStyle/>
          <a:p>
            <a:pPr>
              <a:lnSpc>
                <a:spcPct val="110000"/>
              </a:lnSpc>
              <a:spcBef>
                <a:spcPts val="600"/>
              </a:spcBef>
              <a:spcAft>
                <a:spcPts val="600"/>
              </a:spcAft>
            </a:pPr>
            <a:r>
              <a:rPr lang="en-US" dirty="0"/>
              <a:t>Inability to correctly answer any of these questions:</a:t>
            </a:r>
          </a:p>
          <a:p>
            <a:pPr lvl="1">
              <a:lnSpc>
                <a:spcPct val="110000"/>
              </a:lnSpc>
              <a:spcBef>
                <a:spcPts val="600"/>
              </a:spcBef>
              <a:spcAft>
                <a:spcPts val="600"/>
              </a:spcAft>
            </a:pPr>
            <a:r>
              <a:rPr lang="en-US" dirty="0"/>
              <a:t>Suggests a potential neurologic problem </a:t>
            </a:r>
          </a:p>
          <a:p>
            <a:pPr lvl="1">
              <a:lnSpc>
                <a:spcPct val="110000"/>
              </a:lnSpc>
              <a:spcBef>
                <a:spcPts val="600"/>
              </a:spcBef>
              <a:spcAft>
                <a:spcPts val="600"/>
              </a:spcAft>
            </a:pPr>
            <a:r>
              <a:rPr lang="en-US" dirty="0"/>
              <a:t>Considered abnormal </a:t>
            </a:r>
          </a:p>
          <a:p>
            <a:pPr>
              <a:lnSpc>
                <a:spcPct val="110000"/>
              </a:lnSpc>
              <a:spcBef>
                <a:spcPts val="600"/>
              </a:spcBef>
              <a:spcAft>
                <a:spcPts val="600"/>
              </a:spcAft>
            </a:pPr>
            <a:r>
              <a:rPr lang="en-US" dirty="0"/>
              <a:t>An abnormal level of responsiveness can result from brain injury, lack of oxygen, or a wide range of medical conditions.</a:t>
            </a:r>
          </a:p>
          <a:p>
            <a:pPr marR="0" lvl="0" rtl="0"/>
            <a:endParaRPr lang="en-US" b="1" i="1" u="none" strike="noStrike" baseline="0" dirty="0">
              <a:latin typeface="Times New Roman" panose="02020603050405020304" pitchFamily="18" charset="0"/>
            </a:endParaRPr>
          </a:p>
        </p:txBody>
      </p:sp>
      <p:pic>
        <p:nvPicPr>
          <p:cNvPr id="4" name="Picture 3"/>
          <p:cNvPicPr>
            <a:picLocks noChangeAspect="1"/>
          </p:cNvPicPr>
          <p:nvPr/>
        </p:nvPicPr>
        <p:blipFill>
          <a:blip r:embed="rId2" cstate="print"/>
          <a:stretch>
            <a:fillRect/>
          </a:stretch>
        </p:blipFill>
        <p:spPr>
          <a:xfrm>
            <a:off x="10536679" y="334912"/>
            <a:ext cx="1359526" cy="1365622"/>
          </a:xfrm>
          <a:prstGeom prst="rect">
            <a:avLst/>
          </a:prstGeom>
        </p:spPr>
      </p:pic>
      <p:sp>
        <p:nvSpPr>
          <p:cNvPr id="5" name="Rectangle 4"/>
          <p:cNvSpPr/>
          <p:nvPr/>
        </p:nvSpPr>
        <p:spPr>
          <a:xfrm>
            <a:off x="10536679" y="785994"/>
            <a:ext cx="1359525" cy="461665"/>
          </a:xfrm>
          <a:prstGeom prst="rect">
            <a:avLst/>
          </a:prstGeom>
        </p:spPr>
        <p:txBody>
          <a:bodyPr wrap="square">
            <a:spAutoFit/>
          </a:bodyPr>
          <a:lstStyle/>
          <a:p>
            <a:pPr algn="ctr"/>
            <a:r>
              <a:rPr lang="en-US" sz="2400" b="1" dirty="0">
                <a:latin typeface="Arial" pitchFamily="34" charset="0"/>
                <a:cs typeface="Arial" pitchFamily="34" charset="0"/>
              </a:rPr>
              <a:t>7-3</a:t>
            </a:r>
          </a:p>
        </p:txBody>
      </p:sp>
      <p:pic>
        <p:nvPicPr>
          <p:cNvPr id="6" name="Picture 5"/>
          <p:cNvPicPr>
            <a:picLocks noChangeAspect="1"/>
          </p:cNvPicPr>
          <p:nvPr/>
        </p:nvPicPr>
        <p:blipFill>
          <a:blip r:embed="rId2" cstate="print"/>
          <a:stretch>
            <a:fillRect/>
          </a:stretch>
        </p:blipFill>
        <p:spPr>
          <a:xfrm>
            <a:off x="10536679" y="334912"/>
            <a:ext cx="1359526" cy="1365622"/>
          </a:xfrm>
          <a:prstGeom prst="rect">
            <a:avLst/>
          </a:prstGeom>
        </p:spPr>
      </p:pic>
      <p:sp>
        <p:nvSpPr>
          <p:cNvPr id="7" name="Rectangle 6"/>
          <p:cNvSpPr/>
          <p:nvPr/>
        </p:nvSpPr>
        <p:spPr>
          <a:xfrm>
            <a:off x="10536679" y="622077"/>
            <a:ext cx="1359525" cy="830997"/>
          </a:xfrm>
          <a:prstGeom prst="rect">
            <a:avLst/>
          </a:prstGeom>
        </p:spPr>
        <p:txBody>
          <a:bodyPr wrap="square">
            <a:spAutoFit/>
          </a:bodyPr>
          <a:lstStyle/>
          <a:p>
            <a:pPr algn="ctr"/>
            <a:r>
              <a:rPr lang="en-US" sz="2400" b="1" dirty="0">
                <a:latin typeface="Arial" pitchFamily="34" charset="0"/>
                <a:cs typeface="Arial" pitchFamily="34" charset="0"/>
              </a:rPr>
              <a:t>7-3</a:t>
            </a:r>
          </a:p>
          <a:p>
            <a:pPr algn="ctr"/>
            <a:r>
              <a:rPr lang="en-US" sz="2400" b="1" dirty="0">
                <a:latin typeface="Arial" pitchFamily="34" charset="0"/>
                <a:cs typeface="Arial" pitchFamily="34" charset="0"/>
              </a:rPr>
              <a:t>7-10</a:t>
            </a:r>
          </a:p>
        </p:txBody>
      </p:sp>
    </p:spTree>
    <p:extLst>
      <p:ext uri="{BB962C8B-B14F-4D97-AF65-F5344CB8AC3E}">
        <p14:creationId xmlns:p14="http://schemas.microsoft.com/office/powerpoint/2010/main" val="325302801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7C48203-FA93-4227-B8DA-F89C9B227D57}"/>
              </a:ext>
            </a:extLst>
          </p:cNvPr>
          <p:cNvSpPr>
            <a:spLocks noGrp="1"/>
          </p:cNvSpPr>
          <p:nvPr>
            <p:ph type="title"/>
          </p:nvPr>
        </p:nvSpPr>
        <p:spPr/>
        <p:txBody>
          <a:bodyPr/>
          <a:lstStyle/>
          <a:p>
            <a:r>
              <a:rPr lang="en-US" b="1" i="0" u="none" strike="noStrike" kern="1600" baseline="0" dirty="0"/>
              <a:t>Primary Patient Assessment:</a:t>
            </a:r>
            <a:r>
              <a:rPr lang="en-US" b="1" i="0" u="none" strike="noStrike" kern="1600" dirty="0"/>
              <a:t> AVPU</a:t>
            </a:r>
            <a:endParaRPr lang="en-US" b="1" i="0" u="none" strike="noStrike" kern="1600" baseline="0" dirty="0"/>
          </a:p>
        </p:txBody>
      </p:sp>
      <p:sp>
        <p:nvSpPr>
          <p:cNvPr id="3" name="Text Placeholder 2">
            <a:extLst>
              <a:ext uri="{FF2B5EF4-FFF2-40B4-BE49-F238E27FC236}">
                <a16:creationId xmlns="" xmlns:a16="http://schemas.microsoft.com/office/drawing/2014/main" id="{798BC839-A788-44CD-9B25-ABCAD04D741A}"/>
              </a:ext>
            </a:extLst>
          </p:cNvPr>
          <p:cNvSpPr>
            <a:spLocks noGrp="1"/>
          </p:cNvSpPr>
          <p:nvPr>
            <p:ph type="body" idx="1"/>
          </p:nvPr>
        </p:nvSpPr>
        <p:spPr>
          <a:xfrm>
            <a:off x="789939" y="1935578"/>
            <a:ext cx="4952099" cy="4566822"/>
          </a:xfrm>
        </p:spPr>
        <p:txBody>
          <a:bodyPr>
            <a:normAutofit/>
          </a:bodyPr>
          <a:lstStyle/>
          <a:p>
            <a:pPr marR="0" lvl="0" rtl="0">
              <a:lnSpc>
                <a:spcPct val="120000"/>
              </a:lnSpc>
              <a:spcBef>
                <a:spcPts val="600"/>
              </a:spcBef>
              <a:spcAft>
                <a:spcPts val="600"/>
              </a:spcAft>
            </a:pPr>
            <a:r>
              <a:rPr lang="en-US" u="dbl" strike="noStrike" dirty="0">
                <a:solidFill>
                  <a:srgbClr val="FF0000"/>
                </a:solidFill>
              </a:rPr>
              <a:t>AVPU</a:t>
            </a:r>
            <a:r>
              <a:rPr lang="en-US" u="none" strike="noStrike" baseline="0" dirty="0"/>
              <a:t> scale:</a:t>
            </a:r>
          </a:p>
          <a:p>
            <a:pPr lvl="0">
              <a:lnSpc>
                <a:spcPct val="120000"/>
              </a:lnSpc>
              <a:spcBef>
                <a:spcPts val="600"/>
              </a:spcBef>
              <a:spcAft>
                <a:spcPts val="600"/>
              </a:spcAft>
            </a:pPr>
            <a:r>
              <a:rPr lang="en-US" sz="2000" u="sng" dirty="0"/>
              <a:t>A</a:t>
            </a:r>
            <a:r>
              <a:rPr lang="en-US" sz="2000" dirty="0"/>
              <a:t>lert, </a:t>
            </a:r>
            <a:r>
              <a:rPr lang="en-US" sz="2000" u="sng" dirty="0"/>
              <a:t>V</a:t>
            </a:r>
            <a:r>
              <a:rPr lang="en-US" sz="2000" dirty="0"/>
              <a:t>erbal, </a:t>
            </a:r>
            <a:r>
              <a:rPr lang="en-US" sz="2000" u="sng" dirty="0"/>
              <a:t>P</a:t>
            </a:r>
            <a:r>
              <a:rPr lang="en-US" sz="2000" dirty="0"/>
              <a:t>ain, and </a:t>
            </a:r>
            <a:r>
              <a:rPr lang="en-US" sz="2000" u="sng" dirty="0"/>
              <a:t>U</a:t>
            </a:r>
            <a:r>
              <a:rPr lang="en-US" sz="2000" dirty="0"/>
              <a:t>nresponsive</a:t>
            </a:r>
          </a:p>
          <a:p>
            <a:pPr lvl="0">
              <a:lnSpc>
                <a:spcPct val="120000"/>
              </a:lnSpc>
              <a:spcBef>
                <a:spcPts val="600"/>
              </a:spcBef>
              <a:spcAft>
                <a:spcPts val="600"/>
              </a:spcAft>
            </a:pPr>
            <a:endParaRPr lang="en-US" sz="2000" dirty="0"/>
          </a:p>
          <a:p>
            <a:pPr lvl="0">
              <a:lnSpc>
                <a:spcPct val="120000"/>
              </a:lnSpc>
              <a:spcBef>
                <a:spcPts val="600"/>
              </a:spcBef>
              <a:spcAft>
                <a:spcPts val="600"/>
              </a:spcAft>
            </a:pPr>
            <a:r>
              <a:rPr lang="en-US" dirty="0"/>
              <a:t>Alternative: Glasgow Coma Scale (GCS)</a:t>
            </a:r>
          </a:p>
          <a:p>
            <a:pPr lvl="1">
              <a:lnSpc>
                <a:spcPct val="120000"/>
              </a:lnSpc>
              <a:spcBef>
                <a:spcPts val="600"/>
              </a:spcBef>
              <a:spcAft>
                <a:spcPts val="600"/>
              </a:spcAft>
            </a:pPr>
            <a:r>
              <a:rPr lang="en-US" dirty="0"/>
              <a:t>More difficult to use than the AVPU scale</a:t>
            </a:r>
          </a:p>
          <a:p>
            <a:pPr lvl="1">
              <a:lnSpc>
                <a:spcPct val="120000"/>
              </a:lnSpc>
              <a:spcBef>
                <a:spcPts val="600"/>
              </a:spcBef>
              <a:spcAft>
                <a:spcPts val="600"/>
              </a:spcAft>
            </a:pPr>
            <a:r>
              <a:rPr lang="en-US" dirty="0"/>
              <a:t>Takes longer to perform</a:t>
            </a:r>
          </a:p>
          <a:p>
            <a:pPr marR="0" lvl="0" rtl="0"/>
            <a:endParaRPr lang="en-US" b="1" i="1" u="none" strike="noStrike" baseline="0" dirty="0">
              <a:latin typeface="Times New Roman" panose="02020603050405020304" pitchFamily="18" charset="0"/>
            </a:endParaRPr>
          </a:p>
        </p:txBody>
      </p:sp>
      <p:pic>
        <p:nvPicPr>
          <p:cNvPr id="5" name="Picture 4"/>
          <p:cNvPicPr>
            <a:picLocks noChangeAspect="1"/>
          </p:cNvPicPr>
          <p:nvPr/>
        </p:nvPicPr>
        <p:blipFill>
          <a:blip r:embed="rId3" cstate="print"/>
          <a:stretch>
            <a:fillRect/>
          </a:stretch>
        </p:blipFill>
        <p:spPr>
          <a:xfrm>
            <a:off x="10536679" y="334912"/>
            <a:ext cx="1359526" cy="1365622"/>
          </a:xfrm>
          <a:prstGeom prst="rect">
            <a:avLst/>
          </a:prstGeom>
        </p:spPr>
      </p:pic>
      <p:sp>
        <p:nvSpPr>
          <p:cNvPr id="6" name="Rectangle 5"/>
          <p:cNvSpPr/>
          <p:nvPr/>
        </p:nvSpPr>
        <p:spPr>
          <a:xfrm>
            <a:off x="10536679" y="785994"/>
            <a:ext cx="1359525" cy="461665"/>
          </a:xfrm>
          <a:prstGeom prst="rect">
            <a:avLst/>
          </a:prstGeom>
        </p:spPr>
        <p:txBody>
          <a:bodyPr wrap="square">
            <a:spAutoFit/>
          </a:bodyPr>
          <a:lstStyle/>
          <a:p>
            <a:pPr algn="ctr"/>
            <a:r>
              <a:rPr lang="en-US" sz="2400" b="1" dirty="0">
                <a:latin typeface="Arial" pitchFamily="34" charset="0"/>
                <a:cs typeface="Arial" pitchFamily="34" charset="0"/>
              </a:rPr>
              <a:t>7-3</a:t>
            </a:r>
          </a:p>
        </p:txBody>
      </p:sp>
      <p:pic>
        <p:nvPicPr>
          <p:cNvPr id="7" name="Picture 6"/>
          <p:cNvPicPr>
            <a:picLocks noChangeAspect="1"/>
          </p:cNvPicPr>
          <p:nvPr/>
        </p:nvPicPr>
        <p:blipFill>
          <a:blip r:embed="rId3" cstate="print"/>
          <a:stretch>
            <a:fillRect/>
          </a:stretch>
        </p:blipFill>
        <p:spPr>
          <a:xfrm>
            <a:off x="10536679" y="334912"/>
            <a:ext cx="1359526" cy="1365622"/>
          </a:xfrm>
          <a:prstGeom prst="rect">
            <a:avLst/>
          </a:prstGeom>
        </p:spPr>
      </p:pic>
      <p:sp>
        <p:nvSpPr>
          <p:cNvPr id="8" name="Rectangle 7"/>
          <p:cNvSpPr/>
          <p:nvPr/>
        </p:nvSpPr>
        <p:spPr>
          <a:xfrm>
            <a:off x="10536679" y="622077"/>
            <a:ext cx="1359525" cy="830997"/>
          </a:xfrm>
          <a:prstGeom prst="rect">
            <a:avLst/>
          </a:prstGeom>
        </p:spPr>
        <p:txBody>
          <a:bodyPr wrap="square">
            <a:spAutoFit/>
          </a:bodyPr>
          <a:lstStyle/>
          <a:p>
            <a:pPr algn="ctr"/>
            <a:r>
              <a:rPr lang="en-US" sz="2400" b="1" dirty="0">
                <a:latin typeface="Arial" pitchFamily="34" charset="0"/>
                <a:cs typeface="Arial" pitchFamily="34" charset="0"/>
              </a:rPr>
              <a:t>7-3</a:t>
            </a:r>
          </a:p>
          <a:p>
            <a:pPr algn="ctr"/>
            <a:r>
              <a:rPr lang="en-US" sz="2400" b="1" dirty="0">
                <a:latin typeface="Arial" pitchFamily="34" charset="0"/>
                <a:cs typeface="Arial" pitchFamily="34" charset="0"/>
              </a:rPr>
              <a:t>7-10</a:t>
            </a:r>
          </a:p>
        </p:txBody>
      </p:sp>
      <p:pic>
        <p:nvPicPr>
          <p:cNvPr id="12290" name="Picture 2" descr="The table entries are as follows. A-Alert: The patient is fully awake, opens his or her eyes without prompting, and can speak to you; the patient is aware and responsive to the surroundings. V-Verbal: The patient does not open his or her eyes spontaneously, but responds to your voice or a loud sound by opening the eyes, making some type of vocal sound, or moving an extremity slightly. P-Pain: The patient responds only to painful stimuli. U-Unresponsive: The patient does not respond to any type of stimulus." title="A table shows A V P U sca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70927" y="2123016"/>
            <a:ext cx="4047444" cy="36778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824156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C3C56D8-A9F1-4904-B851-4B6453DC8EA9}"/>
              </a:ext>
            </a:extLst>
          </p:cNvPr>
          <p:cNvSpPr>
            <a:spLocks noGrp="1"/>
          </p:cNvSpPr>
          <p:nvPr>
            <p:ph type="title"/>
          </p:nvPr>
        </p:nvSpPr>
        <p:spPr/>
        <p:txBody>
          <a:bodyPr/>
          <a:lstStyle/>
          <a:p>
            <a:r>
              <a:rPr lang="en-US" b="1" i="0" u="none" strike="noStrike" kern="1600" baseline="0" dirty="0"/>
              <a:t>Primary Patient Assessment: AVPU</a:t>
            </a:r>
          </a:p>
        </p:txBody>
      </p:sp>
      <p:sp>
        <p:nvSpPr>
          <p:cNvPr id="3" name="Text Placeholder 2">
            <a:extLst>
              <a:ext uri="{FF2B5EF4-FFF2-40B4-BE49-F238E27FC236}">
                <a16:creationId xmlns="" xmlns:a16="http://schemas.microsoft.com/office/drawing/2014/main" id="{A5AAEC22-83B0-4123-938F-DA7B06BF918B}"/>
              </a:ext>
            </a:extLst>
          </p:cNvPr>
          <p:cNvSpPr>
            <a:spLocks noGrp="1"/>
          </p:cNvSpPr>
          <p:nvPr>
            <p:ph type="body" idx="1"/>
          </p:nvPr>
        </p:nvSpPr>
        <p:spPr>
          <a:xfrm>
            <a:off x="878205" y="2148670"/>
            <a:ext cx="10435590" cy="4374418"/>
          </a:xfrm>
        </p:spPr>
        <p:txBody>
          <a:bodyPr>
            <a:normAutofit/>
          </a:bodyPr>
          <a:lstStyle/>
          <a:p>
            <a:pPr marR="0" lvl="0" rtl="0"/>
            <a:r>
              <a:rPr lang="en-US" u="none" strike="noStrike" baseline="0" dirty="0"/>
              <a:t>To assess patient using the AVPU scale:</a:t>
            </a:r>
          </a:p>
          <a:p>
            <a:pPr lvl="1"/>
            <a:r>
              <a:rPr lang="en-US" dirty="0"/>
              <a:t>F</a:t>
            </a:r>
            <a:r>
              <a:rPr lang="en-US" u="none" strike="noStrike" baseline="0" dirty="0"/>
              <a:t>irst observe whether patient appears to be awake and alert. </a:t>
            </a:r>
          </a:p>
          <a:p>
            <a:pPr lvl="2">
              <a:lnSpc>
                <a:spcPct val="110000"/>
              </a:lnSpc>
              <a:spcBef>
                <a:spcPts val="600"/>
              </a:spcBef>
              <a:spcAft>
                <a:spcPts val="600"/>
              </a:spcAft>
            </a:pPr>
            <a:r>
              <a:rPr lang="en-US" sz="2000" dirty="0"/>
              <a:t>Sc</a:t>
            </a:r>
            <a:r>
              <a:rPr lang="en-US" sz="2000" u="none" strike="noStrike" baseline="0" dirty="0"/>
              <a:t>ored as </a:t>
            </a:r>
            <a:r>
              <a:rPr lang="en-US" sz="2000" u="sng" strike="noStrike" baseline="0" dirty="0"/>
              <a:t>A</a:t>
            </a:r>
            <a:r>
              <a:rPr lang="en-US" sz="2000" u="none" strike="noStrike" baseline="0" dirty="0"/>
              <a:t> on the AVPU scale</a:t>
            </a:r>
          </a:p>
          <a:p>
            <a:pPr lvl="1">
              <a:lnSpc>
                <a:spcPct val="110000"/>
              </a:lnSpc>
              <a:spcBef>
                <a:spcPts val="600"/>
              </a:spcBef>
              <a:spcAft>
                <a:spcPts val="600"/>
              </a:spcAft>
            </a:pPr>
            <a:r>
              <a:rPr lang="en-US" dirty="0"/>
              <a:t>If NOT alert or has closed eyes: </a:t>
            </a:r>
          </a:p>
          <a:p>
            <a:pPr lvl="2">
              <a:lnSpc>
                <a:spcPct val="110000"/>
              </a:lnSpc>
              <a:spcBef>
                <a:spcPts val="600"/>
              </a:spcBef>
              <a:spcAft>
                <a:spcPts val="600"/>
              </a:spcAft>
            </a:pPr>
            <a:r>
              <a:rPr lang="en-US" sz="2000" dirty="0"/>
              <a:t>Loudly talk to the person or clap your hands. </a:t>
            </a:r>
          </a:p>
          <a:p>
            <a:pPr lvl="2">
              <a:lnSpc>
                <a:spcPct val="110000"/>
              </a:lnSpc>
              <a:spcBef>
                <a:spcPts val="600"/>
              </a:spcBef>
              <a:spcAft>
                <a:spcPts val="600"/>
              </a:spcAft>
            </a:pPr>
            <a:r>
              <a:rPr lang="en-US" sz="2000" dirty="0"/>
              <a:t>A patient who looks at you or opens his or her eyes is scored a </a:t>
            </a:r>
            <a:r>
              <a:rPr lang="en-US" sz="2000" u="sng" dirty="0"/>
              <a:t>V</a:t>
            </a:r>
            <a:r>
              <a:rPr lang="en-US" sz="2000" dirty="0"/>
              <a:t> on the AVPU scale.</a:t>
            </a:r>
          </a:p>
          <a:p>
            <a:pPr lvl="1"/>
            <a:endParaRPr lang="en-US" b="1" i="1" dirty="0">
              <a:latin typeface="Times New Roman" panose="02020603050405020304" pitchFamily="18" charset="0"/>
            </a:endParaRPr>
          </a:p>
          <a:p>
            <a:pPr marR="0" lvl="0" rtl="0"/>
            <a:endParaRPr lang="en-US" u="none" strike="noStrike" baseline="0" dirty="0"/>
          </a:p>
          <a:p>
            <a:pPr marR="0" lvl="0" rtl="0"/>
            <a:endParaRPr lang="en-US" u="none" strike="noStrike" baseline="0" dirty="0"/>
          </a:p>
        </p:txBody>
      </p:sp>
      <p:pic>
        <p:nvPicPr>
          <p:cNvPr id="4" name="Picture 3"/>
          <p:cNvPicPr>
            <a:picLocks noChangeAspect="1"/>
          </p:cNvPicPr>
          <p:nvPr/>
        </p:nvPicPr>
        <p:blipFill>
          <a:blip r:embed="rId2" cstate="print"/>
          <a:stretch>
            <a:fillRect/>
          </a:stretch>
        </p:blipFill>
        <p:spPr>
          <a:xfrm>
            <a:off x="10536679" y="334912"/>
            <a:ext cx="1359526" cy="1365622"/>
          </a:xfrm>
          <a:prstGeom prst="rect">
            <a:avLst/>
          </a:prstGeom>
        </p:spPr>
      </p:pic>
      <p:sp>
        <p:nvSpPr>
          <p:cNvPr id="5" name="Rectangle 4"/>
          <p:cNvSpPr/>
          <p:nvPr/>
        </p:nvSpPr>
        <p:spPr>
          <a:xfrm>
            <a:off x="10536679" y="785994"/>
            <a:ext cx="1359525" cy="461665"/>
          </a:xfrm>
          <a:prstGeom prst="rect">
            <a:avLst/>
          </a:prstGeom>
        </p:spPr>
        <p:txBody>
          <a:bodyPr wrap="square">
            <a:spAutoFit/>
          </a:bodyPr>
          <a:lstStyle/>
          <a:p>
            <a:pPr algn="ctr"/>
            <a:r>
              <a:rPr lang="en-US" sz="2400" b="1" dirty="0">
                <a:latin typeface="Arial" pitchFamily="34" charset="0"/>
                <a:cs typeface="Arial" pitchFamily="34" charset="0"/>
              </a:rPr>
              <a:t>7-3</a:t>
            </a:r>
          </a:p>
        </p:txBody>
      </p:sp>
      <p:pic>
        <p:nvPicPr>
          <p:cNvPr id="6" name="Picture 5"/>
          <p:cNvPicPr>
            <a:picLocks noChangeAspect="1"/>
          </p:cNvPicPr>
          <p:nvPr/>
        </p:nvPicPr>
        <p:blipFill>
          <a:blip r:embed="rId2" cstate="print"/>
          <a:stretch>
            <a:fillRect/>
          </a:stretch>
        </p:blipFill>
        <p:spPr>
          <a:xfrm>
            <a:off x="10536679" y="334912"/>
            <a:ext cx="1359526" cy="1365622"/>
          </a:xfrm>
          <a:prstGeom prst="rect">
            <a:avLst/>
          </a:prstGeom>
        </p:spPr>
      </p:pic>
      <p:sp>
        <p:nvSpPr>
          <p:cNvPr id="7" name="Rectangle 6"/>
          <p:cNvSpPr/>
          <p:nvPr/>
        </p:nvSpPr>
        <p:spPr>
          <a:xfrm>
            <a:off x="10536679" y="622077"/>
            <a:ext cx="1359525" cy="830997"/>
          </a:xfrm>
          <a:prstGeom prst="rect">
            <a:avLst/>
          </a:prstGeom>
        </p:spPr>
        <p:txBody>
          <a:bodyPr wrap="square">
            <a:spAutoFit/>
          </a:bodyPr>
          <a:lstStyle/>
          <a:p>
            <a:pPr algn="ctr"/>
            <a:r>
              <a:rPr lang="en-US" sz="2400" b="1" dirty="0">
                <a:latin typeface="Arial" pitchFamily="34" charset="0"/>
                <a:cs typeface="Arial" pitchFamily="34" charset="0"/>
              </a:rPr>
              <a:t>7-3</a:t>
            </a:r>
          </a:p>
          <a:p>
            <a:pPr algn="ctr"/>
            <a:r>
              <a:rPr lang="en-US" sz="2400" b="1" dirty="0">
                <a:latin typeface="Arial" pitchFamily="34" charset="0"/>
                <a:cs typeface="Arial" pitchFamily="34" charset="0"/>
              </a:rPr>
              <a:t>7-10</a:t>
            </a:r>
          </a:p>
        </p:txBody>
      </p:sp>
    </p:spTree>
    <p:extLst>
      <p:ext uri="{BB962C8B-B14F-4D97-AF65-F5344CB8AC3E}">
        <p14:creationId xmlns:p14="http://schemas.microsoft.com/office/powerpoint/2010/main" val="14607264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a:spLocks noGrp="1"/>
          </p:cNvSpPr>
          <p:nvPr>
            <p:ph type="title"/>
          </p:nvPr>
        </p:nvSpPr>
        <p:spPr>
          <a:xfrm>
            <a:off x="0" y="208642"/>
            <a:ext cx="12192000" cy="1002089"/>
          </a:xfrm>
        </p:spPr>
        <p:txBody>
          <a:bodyPr/>
          <a:lstStyle/>
          <a:p>
            <a:r>
              <a:rPr lang="en-US" dirty="0"/>
              <a:t>Objectives</a:t>
            </a:r>
          </a:p>
        </p:txBody>
      </p:sp>
      <p:sp>
        <p:nvSpPr>
          <p:cNvPr id="14" name="Content Placeholder 2"/>
          <p:cNvSpPr>
            <a:spLocks noGrp="1"/>
          </p:cNvSpPr>
          <p:nvPr>
            <p:ph idx="1"/>
          </p:nvPr>
        </p:nvSpPr>
        <p:spPr>
          <a:xfrm>
            <a:off x="940578" y="2158953"/>
            <a:ext cx="10287000" cy="4699047"/>
          </a:xfrm>
        </p:spPr>
        <p:txBody>
          <a:bodyPr/>
          <a:lstStyle/>
          <a:p>
            <a:r>
              <a:rPr lang="en-US" sz="2400" dirty="0">
                <a:solidFill>
                  <a:schemeClr val="tx2"/>
                </a:solidFill>
              </a:rPr>
              <a:t>7-4 Explain how the ABCDs are used in assessing a patient.</a:t>
            </a:r>
            <a:endParaRPr lang="en-US" sz="4000" dirty="0">
              <a:solidFill>
                <a:schemeClr val="tx2"/>
              </a:solidFill>
            </a:endParaRPr>
          </a:p>
          <a:p>
            <a:r>
              <a:rPr lang="en-US" sz="2400" dirty="0">
                <a:solidFill>
                  <a:schemeClr val="tx2"/>
                </a:solidFill>
              </a:rPr>
              <a:t>7-5 Describe the difference between a sign and a symptom.</a:t>
            </a:r>
            <a:endParaRPr lang="en-US" sz="4000" dirty="0">
              <a:solidFill>
                <a:schemeClr val="tx2"/>
              </a:solidFill>
            </a:endParaRPr>
          </a:p>
          <a:p>
            <a:r>
              <a:rPr lang="en-US" sz="2400" dirty="0">
                <a:solidFill>
                  <a:schemeClr val="tx2"/>
                </a:solidFill>
              </a:rPr>
              <a:t>7-6 Demonstrate how to assess the pupils.</a:t>
            </a:r>
          </a:p>
          <a:p>
            <a:r>
              <a:rPr lang="en-US" dirty="0">
                <a:solidFill>
                  <a:schemeClr val="tx2"/>
                </a:solidFill>
              </a:rPr>
              <a:t>7-7 Demonstrate how to assess eye movement.</a:t>
            </a:r>
          </a:p>
          <a:p>
            <a:r>
              <a:rPr lang="en-US" dirty="0">
                <a:solidFill>
                  <a:schemeClr val="tx2"/>
                </a:solidFill>
              </a:rPr>
              <a:t>7-8 List the normal vital signs for an infant, child, and adult.</a:t>
            </a:r>
          </a:p>
          <a:p>
            <a:pPr lvl="2"/>
            <a:endParaRPr lang="en-US" dirty="0">
              <a:solidFill>
                <a:schemeClr val="tx2"/>
              </a:solidFill>
            </a:endParaRPr>
          </a:p>
        </p:txBody>
      </p:sp>
      <p:pic>
        <p:nvPicPr>
          <p:cNvPr id="5" name="Picture 4"/>
          <p:cNvPicPr>
            <a:picLocks noChangeAspect="1"/>
          </p:cNvPicPr>
          <p:nvPr/>
        </p:nvPicPr>
        <p:blipFill>
          <a:blip r:embed="rId2" cstate="print"/>
          <a:stretch>
            <a:fillRect/>
          </a:stretch>
        </p:blipFill>
        <p:spPr>
          <a:xfrm>
            <a:off x="10476718" y="304932"/>
            <a:ext cx="1359526" cy="1365622"/>
          </a:xfrm>
          <a:prstGeom prst="rect">
            <a:avLst/>
          </a:prstGeom>
        </p:spPr>
      </p:pic>
    </p:spTree>
    <p:extLst>
      <p:ext uri="{BB962C8B-B14F-4D97-AF65-F5344CB8AC3E}">
        <p14:creationId xmlns:p14="http://schemas.microsoft.com/office/powerpoint/2010/main" val="1073819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C3C56D8-A9F1-4904-B851-4B6453DC8EA9}"/>
              </a:ext>
            </a:extLst>
          </p:cNvPr>
          <p:cNvSpPr>
            <a:spLocks noGrp="1"/>
          </p:cNvSpPr>
          <p:nvPr>
            <p:ph type="title"/>
          </p:nvPr>
        </p:nvSpPr>
        <p:spPr/>
        <p:txBody>
          <a:bodyPr/>
          <a:lstStyle/>
          <a:p>
            <a:r>
              <a:rPr lang="en-US" b="1" i="0" u="none" strike="noStrike" kern="1600" baseline="0" dirty="0"/>
              <a:t>Primary Patient Assessment: AVPU</a:t>
            </a:r>
          </a:p>
        </p:txBody>
      </p:sp>
      <p:sp>
        <p:nvSpPr>
          <p:cNvPr id="3" name="Text Placeholder 2">
            <a:extLst>
              <a:ext uri="{FF2B5EF4-FFF2-40B4-BE49-F238E27FC236}">
                <a16:creationId xmlns="" xmlns:a16="http://schemas.microsoft.com/office/drawing/2014/main" id="{A5AAEC22-83B0-4123-938F-DA7B06BF918B}"/>
              </a:ext>
            </a:extLst>
          </p:cNvPr>
          <p:cNvSpPr>
            <a:spLocks noGrp="1"/>
          </p:cNvSpPr>
          <p:nvPr>
            <p:ph type="body" idx="1"/>
          </p:nvPr>
        </p:nvSpPr>
        <p:spPr>
          <a:xfrm>
            <a:off x="731883" y="1666676"/>
            <a:ext cx="10435590" cy="4792181"/>
          </a:xfrm>
        </p:spPr>
        <p:txBody>
          <a:bodyPr>
            <a:normAutofit/>
          </a:bodyPr>
          <a:lstStyle/>
          <a:p>
            <a:pPr lvl="1">
              <a:lnSpc>
                <a:spcPct val="110000"/>
              </a:lnSpc>
              <a:spcBef>
                <a:spcPts val="600"/>
              </a:spcBef>
              <a:spcAft>
                <a:spcPts val="600"/>
              </a:spcAft>
            </a:pPr>
            <a:r>
              <a:rPr lang="en-US" sz="2200" dirty="0"/>
              <a:t>If does NOT respond to verbal stimuli:</a:t>
            </a:r>
          </a:p>
          <a:p>
            <a:pPr lvl="2">
              <a:lnSpc>
                <a:spcPct val="110000"/>
              </a:lnSpc>
              <a:spcBef>
                <a:spcPts val="600"/>
              </a:spcBef>
              <a:spcAft>
                <a:spcPts val="600"/>
              </a:spcAft>
            </a:pPr>
            <a:r>
              <a:rPr lang="en-US" sz="2000" dirty="0"/>
              <a:t>Attempt to illicit a pain response in patient.</a:t>
            </a:r>
          </a:p>
          <a:p>
            <a:pPr lvl="3">
              <a:lnSpc>
                <a:spcPct val="110000"/>
              </a:lnSpc>
              <a:spcBef>
                <a:spcPts val="600"/>
              </a:spcBef>
              <a:spcAft>
                <a:spcPts val="600"/>
              </a:spcAft>
            </a:pPr>
            <a:r>
              <a:rPr lang="en-US" sz="2000" dirty="0"/>
              <a:t>Pinch the earlobe.</a:t>
            </a:r>
          </a:p>
          <a:p>
            <a:pPr lvl="3">
              <a:lnSpc>
                <a:spcPct val="110000"/>
              </a:lnSpc>
              <a:spcBef>
                <a:spcPts val="600"/>
              </a:spcBef>
              <a:spcAft>
                <a:spcPts val="600"/>
              </a:spcAft>
            </a:pPr>
            <a:r>
              <a:rPr lang="en-US" sz="2000" dirty="0"/>
              <a:t>Pinch the muscle between the neck and shoulder (trapezius pinch).</a:t>
            </a:r>
          </a:p>
          <a:p>
            <a:pPr lvl="3">
              <a:lnSpc>
                <a:spcPct val="110000"/>
              </a:lnSpc>
              <a:spcBef>
                <a:spcPts val="600"/>
              </a:spcBef>
              <a:spcAft>
                <a:spcPts val="600"/>
              </a:spcAft>
            </a:pPr>
            <a:r>
              <a:rPr lang="en-US" sz="2000" dirty="0"/>
              <a:t>Press on the base of the fingernail with a hard object.</a:t>
            </a:r>
          </a:p>
          <a:p>
            <a:pPr lvl="2">
              <a:lnSpc>
                <a:spcPct val="110000"/>
              </a:lnSpc>
              <a:spcBef>
                <a:spcPts val="600"/>
              </a:spcBef>
              <a:spcAft>
                <a:spcPts val="600"/>
              </a:spcAft>
            </a:pPr>
            <a:r>
              <a:rPr lang="en-US" sz="2000" dirty="0"/>
              <a:t>A patient who responds to pain is noted as </a:t>
            </a:r>
            <a:r>
              <a:rPr lang="en-US" sz="2000" u="sng" dirty="0"/>
              <a:t>P</a:t>
            </a:r>
            <a:r>
              <a:rPr lang="en-US" sz="2000" dirty="0"/>
              <a:t> on the AVPU scale. </a:t>
            </a:r>
          </a:p>
          <a:p>
            <a:pPr lvl="1">
              <a:lnSpc>
                <a:spcPct val="110000"/>
              </a:lnSpc>
              <a:spcBef>
                <a:spcPts val="600"/>
              </a:spcBef>
              <a:spcAft>
                <a:spcPts val="600"/>
              </a:spcAft>
            </a:pPr>
            <a:r>
              <a:rPr lang="en-US" sz="2200" dirty="0"/>
              <a:t>A patient who does not respond to pain is scored as </a:t>
            </a:r>
            <a:r>
              <a:rPr lang="en-US" sz="2200" u="sng" dirty="0"/>
              <a:t>U</a:t>
            </a:r>
            <a:r>
              <a:rPr lang="en-US" sz="2200" dirty="0"/>
              <a:t> for unresponsive. </a:t>
            </a:r>
          </a:p>
          <a:p>
            <a:pPr lvl="1">
              <a:lnSpc>
                <a:spcPct val="110000"/>
              </a:lnSpc>
              <a:spcBef>
                <a:spcPts val="600"/>
              </a:spcBef>
              <a:spcAft>
                <a:spcPts val="600"/>
              </a:spcAft>
            </a:pPr>
            <a:endParaRPr lang="en-US" sz="2200" dirty="0"/>
          </a:p>
          <a:p>
            <a:pPr lvl="1">
              <a:lnSpc>
                <a:spcPct val="110000"/>
              </a:lnSpc>
              <a:spcBef>
                <a:spcPts val="600"/>
              </a:spcBef>
              <a:spcAft>
                <a:spcPts val="600"/>
              </a:spcAft>
            </a:pPr>
            <a:r>
              <a:rPr lang="en-US" sz="2200" dirty="0"/>
              <a:t>Any score less than A is considered abnormal. </a:t>
            </a:r>
          </a:p>
          <a:p>
            <a:pPr lvl="1"/>
            <a:endParaRPr lang="en-US" sz="2200" b="1" i="1" dirty="0">
              <a:latin typeface="Times New Roman" panose="02020603050405020304" pitchFamily="18" charset="0"/>
            </a:endParaRPr>
          </a:p>
          <a:p>
            <a:pPr marR="0" lvl="0" rtl="0"/>
            <a:endParaRPr lang="en-US" u="none" strike="noStrike" baseline="0" dirty="0"/>
          </a:p>
          <a:p>
            <a:pPr marR="0" lvl="0" rtl="0"/>
            <a:endParaRPr lang="en-US" u="none" strike="noStrike" baseline="0" dirty="0"/>
          </a:p>
        </p:txBody>
      </p:sp>
      <p:pic>
        <p:nvPicPr>
          <p:cNvPr id="4" name="Picture 3"/>
          <p:cNvPicPr>
            <a:picLocks noChangeAspect="1"/>
          </p:cNvPicPr>
          <p:nvPr/>
        </p:nvPicPr>
        <p:blipFill>
          <a:blip r:embed="rId2" cstate="print"/>
          <a:stretch>
            <a:fillRect/>
          </a:stretch>
        </p:blipFill>
        <p:spPr>
          <a:xfrm>
            <a:off x="10536679" y="334912"/>
            <a:ext cx="1359526" cy="1365622"/>
          </a:xfrm>
          <a:prstGeom prst="rect">
            <a:avLst/>
          </a:prstGeom>
        </p:spPr>
      </p:pic>
      <p:sp>
        <p:nvSpPr>
          <p:cNvPr id="5" name="Rectangle 4"/>
          <p:cNvSpPr/>
          <p:nvPr/>
        </p:nvSpPr>
        <p:spPr>
          <a:xfrm>
            <a:off x="10536679" y="785994"/>
            <a:ext cx="1359525" cy="461665"/>
          </a:xfrm>
          <a:prstGeom prst="rect">
            <a:avLst/>
          </a:prstGeom>
        </p:spPr>
        <p:txBody>
          <a:bodyPr wrap="square">
            <a:spAutoFit/>
          </a:bodyPr>
          <a:lstStyle/>
          <a:p>
            <a:pPr algn="ctr"/>
            <a:r>
              <a:rPr lang="en-US" sz="2400" b="1" dirty="0">
                <a:latin typeface="Arial" pitchFamily="34" charset="0"/>
                <a:cs typeface="Arial" pitchFamily="34" charset="0"/>
              </a:rPr>
              <a:t>7-3</a:t>
            </a:r>
          </a:p>
        </p:txBody>
      </p:sp>
      <p:pic>
        <p:nvPicPr>
          <p:cNvPr id="6" name="Picture 5"/>
          <p:cNvPicPr>
            <a:picLocks noChangeAspect="1"/>
          </p:cNvPicPr>
          <p:nvPr/>
        </p:nvPicPr>
        <p:blipFill>
          <a:blip r:embed="rId2" cstate="print"/>
          <a:stretch>
            <a:fillRect/>
          </a:stretch>
        </p:blipFill>
        <p:spPr>
          <a:xfrm>
            <a:off x="10536679" y="334912"/>
            <a:ext cx="1359526" cy="1365622"/>
          </a:xfrm>
          <a:prstGeom prst="rect">
            <a:avLst/>
          </a:prstGeom>
        </p:spPr>
      </p:pic>
      <p:sp>
        <p:nvSpPr>
          <p:cNvPr id="7" name="Rectangle 6"/>
          <p:cNvSpPr/>
          <p:nvPr/>
        </p:nvSpPr>
        <p:spPr>
          <a:xfrm>
            <a:off x="10536679" y="622077"/>
            <a:ext cx="1359525" cy="830997"/>
          </a:xfrm>
          <a:prstGeom prst="rect">
            <a:avLst/>
          </a:prstGeom>
        </p:spPr>
        <p:txBody>
          <a:bodyPr wrap="square">
            <a:spAutoFit/>
          </a:bodyPr>
          <a:lstStyle/>
          <a:p>
            <a:pPr algn="ctr"/>
            <a:r>
              <a:rPr lang="en-US" sz="2400" b="1" dirty="0">
                <a:latin typeface="Arial" pitchFamily="34" charset="0"/>
                <a:cs typeface="Arial" pitchFamily="34" charset="0"/>
              </a:rPr>
              <a:t>7-3</a:t>
            </a:r>
          </a:p>
          <a:p>
            <a:pPr algn="ctr"/>
            <a:r>
              <a:rPr lang="en-US" sz="2400" b="1" dirty="0">
                <a:latin typeface="Arial" pitchFamily="34" charset="0"/>
                <a:cs typeface="Arial" pitchFamily="34" charset="0"/>
              </a:rPr>
              <a:t>7-10</a:t>
            </a:r>
          </a:p>
        </p:txBody>
      </p:sp>
    </p:spTree>
    <p:extLst>
      <p:ext uri="{BB962C8B-B14F-4D97-AF65-F5344CB8AC3E}">
        <p14:creationId xmlns:p14="http://schemas.microsoft.com/office/powerpoint/2010/main" val="378730510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3DC0391-8D2B-4173-9EB7-DD2375AE7278}"/>
              </a:ext>
            </a:extLst>
          </p:cNvPr>
          <p:cNvSpPr>
            <a:spLocks noGrp="1"/>
          </p:cNvSpPr>
          <p:nvPr>
            <p:ph type="title"/>
          </p:nvPr>
        </p:nvSpPr>
        <p:spPr/>
        <p:txBody>
          <a:bodyPr/>
          <a:lstStyle/>
          <a:p>
            <a:r>
              <a:rPr lang="en-US" b="1" i="0" u="none" strike="noStrike" kern="1600" baseline="0" dirty="0"/>
              <a:t>Primary Patient Assessment:</a:t>
            </a:r>
            <a:r>
              <a:rPr lang="en-US" kern="1600" dirty="0"/>
              <a:t> ABCD</a:t>
            </a:r>
            <a:endParaRPr lang="en-US" b="1" i="0" u="none" strike="noStrike" kern="1600" baseline="0" dirty="0"/>
          </a:p>
        </p:txBody>
      </p:sp>
      <p:sp>
        <p:nvSpPr>
          <p:cNvPr id="3" name="Text Placeholder 2">
            <a:extLst>
              <a:ext uri="{FF2B5EF4-FFF2-40B4-BE49-F238E27FC236}">
                <a16:creationId xmlns="" xmlns:a16="http://schemas.microsoft.com/office/drawing/2014/main" id="{1BDBC25E-5B62-40C4-8567-F84A1BA7673C}"/>
              </a:ext>
            </a:extLst>
          </p:cNvPr>
          <p:cNvSpPr>
            <a:spLocks noGrp="1"/>
          </p:cNvSpPr>
          <p:nvPr>
            <p:ph type="body" idx="1"/>
          </p:nvPr>
        </p:nvSpPr>
        <p:spPr>
          <a:xfrm>
            <a:off x="877025" y="2163097"/>
            <a:ext cx="10435590" cy="3663963"/>
          </a:xfrm>
        </p:spPr>
        <p:txBody>
          <a:bodyPr>
            <a:normAutofit/>
          </a:bodyPr>
          <a:lstStyle/>
          <a:p>
            <a:pPr marR="0" lvl="0" rtl="0"/>
            <a:r>
              <a:rPr lang="en-US" u="none" strike="noStrike" baseline="0" dirty="0"/>
              <a:t>Rapidly Assess </a:t>
            </a:r>
            <a:r>
              <a:rPr lang="en-US" u="sng" strike="noStrike" baseline="0" dirty="0"/>
              <a:t>A</a:t>
            </a:r>
            <a:r>
              <a:rPr lang="en-US" u="none" strike="noStrike" baseline="0" dirty="0"/>
              <a:t>irway, </a:t>
            </a:r>
            <a:r>
              <a:rPr lang="en-US" u="sng" strike="noStrike" baseline="0" dirty="0"/>
              <a:t>B</a:t>
            </a:r>
            <a:r>
              <a:rPr lang="en-US" u="none" strike="noStrike" baseline="0" dirty="0"/>
              <a:t>reathing, </a:t>
            </a:r>
            <a:r>
              <a:rPr lang="en-US" u="sng" strike="noStrike" baseline="0" dirty="0"/>
              <a:t>C</a:t>
            </a:r>
            <a:r>
              <a:rPr lang="en-US" u="none" strike="noStrike" baseline="0" dirty="0"/>
              <a:t>irculation, and </a:t>
            </a:r>
            <a:r>
              <a:rPr lang="en-US" u="sng" strike="noStrike" baseline="0" dirty="0"/>
              <a:t>D</a:t>
            </a:r>
            <a:r>
              <a:rPr lang="en-US" u="none" strike="noStrike" baseline="0" dirty="0"/>
              <a:t>isability.</a:t>
            </a:r>
          </a:p>
          <a:p>
            <a:pPr lvl="1"/>
            <a:r>
              <a:rPr lang="en-US" i="1" u="none" strike="noStrike" baseline="0" dirty="0"/>
              <a:t>After</a:t>
            </a:r>
            <a:r>
              <a:rPr lang="en-US" u="none" strike="noStrike" baseline="0" dirty="0"/>
              <a:t> controlling severe bleeding:</a:t>
            </a:r>
          </a:p>
          <a:p>
            <a:pPr lvl="2"/>
            <a:r>
              <a:rPr lang="en-US" sz="2000" dirty="0"/>
              <a:t>C</a:t>
            </a:r>
            <a:r>
              <a:rPr lang="en-US" sz="2000" u="none" strike="noStrike" baseline="0" dirty="0"/>
              <a:t>orrect life-threatening issues begins with the airway.</a:t>
            </a:r>
          </a:p>
          <a:p>
            <a:pPr lvl="2"/>
            <a:r>
              <a:rPr lang="en-US" sz="2000" dirty="0"/>
              <a:t>F</a:t>
            </a:r>
            <a:r>
              <a:rPr lang="en-US" sz="2000" u="none" strike="noStrike" baseline="0" dirty="0"/>
              <a:t>ollowed by breathing, circulation, and disability (ABCD)</a:t>
            </a:r>
          </a:p>
          <a:p>
            <a:pPr marR="0" lvl="0" rtl="0"/>
            <a:r>
              <a:rPr lang="en-US" u="none" strike="noStrike" baseline="0" dirty="0"/>
              <a:t>Assess the ABCDs rapidly.</a:t>
            </a:r>
          </a:p>
          <a:p>
            <a:pPr marR="0" lvl="0" rtl="0"/>
            <a:r>
              <a:rPr lang="en-US" dirty="0"/>
              <a:t>E</a:t>
            </a:r>
            <a:r>
              <a:rPr lang="en-US" u="none" strike="noStrike" baseline="0" dirty="0"/>
              <a:t>lements are assessed almost simultaneously for any patient.</a:t>
            </a:r>
          </a:p>
        </p:txBody>
      </p:sp>
      <p:pic>
        <p:nvPicPr>
          <p:cNvPr id="4" name="Picture 3"/>
          <p:cNvPicPr>
            <a:picLocks noChangeAspect="1"/>
          </p:cNvPicPr>
          <p:nvPr/>
        </p:nvPicPr>
        <p:blipFill>
          <a:blip r:embed="rId2" cstate="print"/>
          <a:stretch>
            <a:fillRect/>
          </a:stretch>
        </p:blipFill>
        <p:spPr>
          <a:xfrm>
            <a:off x="10536679" y="334912"/>
            <a:ext cx="1359526" cy="1365622"/>
          </a:xfrm>
          <a:prstGeom prst="rect">
            <a:avLst/>
          </a:prstGeom>
        </p:spPr>
      </p:pic>
      <p:sp>
        <p:nvSpPr>
          <p:cNvPr id="5" name="Rectangle 4"/>
          <p:cNvSpPr/>
          <p:nvPr/>
        </p:nvSpPr>
        <p:spPr>
          <a:xfrm>
            <a:off x="10536679" y="785994"/>
            <a:ext cx="1359525" cy="461665"/>
          </a:xfrm>
          <a:prstGeom prst="rect">
            <a:avLst/>
          </a:prstGeom>
        </p:spPr>
        <p:txBody>
          <a:bodyPr wrap="square">
            <a:spAutoFit/>
          </a:bodyPr>
          <a:lstStyle/>
          <a:p>
            <a:pPr algn="ctr"/>
            <a:r>
              <a:rPr lang="en-US" sz="2400" b="1" dirty="0">
                <a:latin typeface="Arial" pitchFamily="34" charset="0"/>
                <a:cs typeface="Arial" pitchFamily="34" charset="0"/>
              </a:rPr>
              <a:t>7-4</a:t>
            </a:r>
          </a:p>
        </p:txBody>
      </p:sp>
    </p:spTree>
    <p:extLst>
      <p:ext uri="{BB962C8B-B14F-4D97-AF65-F5344CB8AC3E}">
        <p14:creationId xmlns:p14="http://schemas.microsoft.com/office/powerpoint/2010/main" val="356769556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kern="1600" dirty="0"/>
              <a:t>Primary Patient Assessment: Airway</a:t>
            </a:r>
            <a:endParaRPr lang="en-US" dirty="0"/>
          </a:p>
        </p:txBody>
      </p:sp>
      <p:sp>
        <p:nvSpPr>
          <p:cNvPr id="3" name="Text Placeholder 2"/>
          <p:cNvSpPr>
            <a:spLocks noGrp="1"/>
          </p:cNvSpPr>
          <p:nvPr>
            <p:ph type="body" idx="1"/>
          </p:nvPr>
        </p:nvSpPr>
        <p:spPr>
          <a:xfrm>
            <a:off x="760911" y="1753762"/>
            <a:ext cx="10435590" cy="4748638"/>
          </a:xfrm>
        </p:spPr>
        <p:txBody>
          <a:bodyPr/>
          <a:lstStyle/>
          <a:p>
            <a:pPr lvl="0">
              <a:buNone/>
            </a:pPr>
            <a:r>
              <a:rPr lang="en-US" b="1" dirty="0"/>
              <a:t>Airway</a:t>
            </a:r>
          </a:p>
          <a:p>
            <a:pPr lvl="0"/>
            <a:r>
              <a:rPr lang="en-US" dirty="0"/>
              <a:t>No airway problems:</a:t>
            </a:r>
          </a:p>
          <a:p>
            <a:pPr lvl="1"/>
            <a:r>
              <a:rPr lang="en-US" dirty="0"/>
              <a:t>Open, “patent” </a:t>
            </a:r>
          </a:p>
          <a:p>
            <a:r>
              <a:rPr lang="en-US" dirty="0"/>
              <a:t>An airway problem:</a:t>
            </a:r>
          </a:p>
          <a:p>
            <a:pPr lvl="1"/>
            <a:r>
              <a:rPr lang="en-US" dirty="0"/>
              <a:t>Must be corrected immediately</a:t>
            </a:r>
          </a:p>
          <a:p>
            <a:pPr lvl="0"/>
            <a:r>
              <a:rPr lang="en-US" dirty="0"/>
              <a:t>Most common cause: </a:t>
            </a:r>
          </a:p>
          <a:p>
            <a:pPr lvl="1"/>
            <a:r>
              <a:rPr lang="en-US" dirty="0"/>
              <a:t>The tongue falling back either partially or completely blocking the oropharynx (throat) </a:t>
            </a:r>
          </a:p>
          <a:p>
            <a:r>
              <a:rPr lang="en-US" dirty="0"/>
              <a:t>Other common causes: </a:t>
            </a:r>
          </a:p>
          <a:p>
            <a:pPr lvl="1"/>
            <a:r>
              <a:rPr lang="en-US" dirty="0"/>
              <a:t>Vomit, bleeding, broken teeth or loose dentures, food, gum, candy, chewing tobacco, small toys, other foreign bodies, or structural damage or swelling involving the face, nose, mouth, or neck</a:t>
            </a:r>
          </a:p>
          <a:p>
            <a:pPr lvl="0"/>
            <a:endParaRPr lang="en-US" dirty="0"/>
          </a:p>
        </p:txBody>
      </p:sp>
      <p:pic>
        <p:nvPicPr>
          <p:cNvPr id="4" name="Picture 3"/>
          <p:cNvPicPr>
            <a:picLocks noChangeAspect="1"/>
          </p:cNvPicPr>
          <p:nvPr/>
        </p:nvPicPr>
        <p:blipFill>
          <a:blip r:embed="rId2" cstate="print"/>
          <a:stretch>
            <a:fillRect/>
          </a:stretch>
        </p:blipFill>
        <p:spPr>
          <a:xfrm>
            <a:off x="10536679" y="344744"/>
            <a:ext cx="1359526" cy="1365622"/>
          </a:xfrm>
          <a:prstGeom prst="rect">
            <a:avLst/>
          </a:prstGeom>
        </p:spPr>
      </p:pic>
      <p:sp>
        <p:nvSpPr>
          <p:cNvPr id="5" name="Rectangle 4"/>
          <p:cNvSpPr/>
          <p:nvPr/>
        </p:nvSpPr>
        <p:spPr>
          <a:xfrm>
            <a:off x="10536679" y="795826"/>
            <a:ext cx="1359525" cy="461665"/>
          </a:xfrm>
          <a:prstGeom prst="rect">
            <a:avLst/>
          </a:prstGeom>
        </p:spPr>
        <p:txBody>
          <a:bodyPr wrap="square">
            <a:spAutoFit/>
          </a:bodyPr>
          <a:lstStyle/>
          <a:p>
            <a:pPr algn="ctr"/>
            <a:r>
              <a:rPr lang="en-US" sz="2400" b="1" dirty="0">
                <a:latin typeface="Arial" pitchFamily="34" charset="0"/>
                <a:cs typeface="Arial" pitchFamily="34" charset="0"/>
              </a:rPr>
              <a:t>7-4</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E889E70-1C03-43EA-B71E-DD45E78A7E15}"/>
              </a:ext>
            </a:extLst>
          </p:cNvPr>
          <p:cNvSpPr>
            <a:spLocks noGrp="1"/>
          </p:cNvSpPr>
          <p:nvPr>
            <p:ph type="title"/>
          </p:nvPr>
        </p:nvSpPr>
        <p:spPr>
          <a:xfrm>
            <a:off x="0" y="121033"/>
            <a:ext cx="12192000" cy="1002089"/>
          </a:xfrm>
        </p:spPr>
        <p:txBody>
          <a:bodyPr anchor="ctr">
            <a:normAutofit/>
          </a:bodyPr>
          <a:lstStyle/>
          <a:p>
            <a:r>
              <a:rPr lang="en-US" b="1" i="0" u="none" strike="noStrike" kern="1600" baseline="0" dirty="0"/>
              <a:t>Primary Patient Assessment: Opening</a:t>
            </a:r>
            <a:r>
              <a:rPr lang="en-US" b="1" i="0" u="none" strike="noStrike" kern="1600" dirty="0"/>
              <a:t> </a:t>
            </a:r>
            <a:r>
              <a:rPr lang="en-US" kern="1600" dirty="0"/>
              <a:t>the Airway</a:t>
            </a:r>
            <a:endParaRPr lang="en-US" b="1" i="0" u="none" strike="noStrike" kern="1600" baseline="0" dirty="0"/>
          </a:p>
        </p:txBody>
      </p:sp>
      <p:sp>
        <p:nvSpPr>
          <p:cNvPr id="3" name="Text Placeholder 2">
            <a:extLst>
              <a:ext uri="{FF2B5EF4-FFF2-40B4-BE49-F238E27FC236}">
                <a16:creationId xmlns="" xmlns:a16="http://schemas.microsoft.com/office/drawing/2014/main" id="{1DC1DA87-4BCB-463B-8896-587590D759A7}"/>
              </a:ext>
            </a:extLst>
          </p:cNvPr>
          <p:cNvSpPr>
            <a:spLocks noGrp="1"/>
          </p:cNvSpPr>
          <p:nvPr>
            <p:ph sz="half" idx="1"/>
          </p:nvPr>
        </p:nvSpPr>
        <p:spPr>
          <a:xfrm>
            <a:off x="902524" y="1700534"/>
            <a:ext cx="4855464" cy="4729436"/>
          </a:xfrm>
        </p:spPr>
        <p:txBody>
          <a:bodyPr>
            <a:normAutofit lnSpcReduction="10000"/>
          </a:bodyPr>
          <a:lstStyle/>
          <a:p>
            <a:pPr marR="0" lvl="0" rtl="0">
              <a:spcBef>
                <a:spcPts val="600"/>
              </a:spcBef>
              <a:spcAft>
                <a:spcPts val="600"/>
              </a:spcAft>
            </a:pPr>
            <a:r>
              <a:rPr lang="en-US" u="none" strike="noStrike" baseline="0" dirty="0"/>
              <a:t>The head tilt–chin lift maneuver</a:t>
            </a:r>
          </a:p>
          <a:p>
            <a:pPr lvl="1">
              <a:spcBef>
                <a:spcPts val="600"/>
              </a:spcBef>
              <a:spcAft>
                <a:spcPts val="600"/>
              </a:spcAft>
            </a:pPr>
            <a:r>
              <a:rPr lang="en-US" u="none" strike="noStrike" baseline="0" dirty="0"/>
              <a:t>Used to open an airway </a:t>
            </a:r>
          </a:p>
          <a:p>
            <a:pPr lvl="1">
              <a:spcBef>
                <a:spcPts val="600"/>
              </a:spcBef>
              <a:spcAft>
                <a:spcPts val="600"/>
              </a:spcAft>
            </a:pPr>
            <a:r>
              <a:rPr lang="en-US" u="none" strike="noStrike" baseline="0" dirty="0"/>
              <a:t>No concern for cervical spine injury</a:t>
            </a:r>
          </a:p>
          <a:p>
            <a:pPr marR="0" lvl="0" rtl="0">
              <a:spcBef>
                <a:spcPts val="600"/>
              </a:spcBef>
              <a:spcAft>
                <a:spcPts val="600"/>
              </a:spcAft>
            </a:pPr>
            <a:r>
              <a:rPr lang="en-US" u="none" strike="noStrike" baseline="0" dirty="0"/>
              <a:t>The jaw-thrust method </a:t>
            </a:r>
            <a:endParaRPr lang="en-US" dirty="0"/>
          </a:p>
          <a:p>
            <a:pPr lvl="1">
              <a:spcBef>
                <a:spcPts val="600"/>
              </a:spcBef>
              <a:spcAft>
                <a:spcPts val="600"/>
              </a:spcAft>
            </a:pPr>
            <a:r>
              <a:rPr lang="en-US" u="none" strike="noStrike" baseline="0" dirty="0"/>
              <a:t>Used for a patient with a suspected cervical spine injury</a:t>
            </a:r>
          </a:p>
          <a:p>
            <a:pPr lvl="1">
              <a:spcBef>
                <a:spcPts val="600"/>
              </a:spcBef>
              <a:spcAft>
                <a:spcPts val="600"/>
              </a:spcAft>
            </a:pPr>
            <a:r>
              <a:rPr lang="en-US" u="none" strike="noStrike" baseline="0" dirty="0"/>
              <a:t>Avoids aggravating a spine injury</a:t>
            </a:r>
          </a:p>
          <a:p>
            <a:pPr lvl="1">
              <a:spcBef>
                <a:spcPts val="600"/>
              </a:spcBef>
              <a:spcAft>
                <a:spcPts val="600"/>
              </a:spcAft>
            </a:pPr>
            <a:r>
              <a:rPr lang="en-US" dirty="0"/>
              <a:t>C</a:t>
            </a:r>
            <a:r>
              <a:rPr lang="en-US" u="none" strike="noStrike" baseline="0" dirty="0"/>
              <a:t>an also be used for someone who does not have a cervical spine injury </a:t>
            </a:r>
          </a:p>
          <a:p>
            <a:pPr lvl="1">
              <a:spcBef>
                <a:spcPts val="600"/>
              </a:spcBef>
              <a:spcAft>
                <a:spcPts val="600"/>
              </a:spcAft>
            </a:pPr>
            <a:r>
              <a:rPr lang="en-US" dirty="0"/>
              <a:t>Always use with an unresponsive patient with a traumatic injury.</a:t>
            </a:r>
          </a:p>
          <a:p>
            <a:pPr marR="0" lvl="0" rtl="0">
              <a:spcBef>
                <a:spcPts val="600"/>
              </a:spcBef>
              <a:spcAft>
                <a:spcPts val="600"/>
              </a:spcAft>
            </a:pPr>
            <a:endParaRPr lang="en-US" u="none" strike="noStrike" baseline="0" dirty="0"/>
          </a:p>
        </p:txBody>
      </p:sp>
      <p:pic>
        <p:nvPicPr>
          <p:cNvPr id="67586" name="Picture 2" descr="Photo shows a patient lying down, and the patroller tilting his head and lifting his chin."/>
          <p:cNvPicPr>
            <a:picLocks noChangeAspect="1" noChangeArrowheads="1"/>
          </p:cNvPicPr>
          <p:nvPr/>
        </p:nvPicPr>
        <p:blipFill>
          <a:blip r:embed="rId2" cstate="print"/>
          <a:srcRect/>
          <a:stretch>
            <a:fillRect/>
          </a:stretch>
        </p:blipFill>
        <p:spPr bwMode="auto">
          <a:xfrm>
            <a:off x="7525687" y="1379094"/>
            <a:ext cx="3250992" cy="2167328"/>
          </a:xfrm>
          <a:prstGeom prst="rect">
            <a:avLst/>
          </a:prstGeom>
          <a:noFill/>
        </p:spPr>
      </p:pic>
      <p:pic>
        <p:nvPicPr>
          <p:cNvPr id="67587" name="Picture 3" descr="Photo shows the patroller using the jaw thrust method on the patient. "/>
          <p:cNvPicPr>
            <a:picLocks noChangeAspect="1" noChangeArrowheads="1"/>
          </p:cNvPicPr>
          <p:nvPr/>
        </p:nvPicPr>
        <p:blipFill>
          <a:blip r:embed="rId3" cstate="print"/>
          <a:srcRect/>
          <a:stretch>
            <a:fillRect/>
          </a:stretch>
        </p:blipFill>
        <p:spPr bwMode="auto">
          <a:xfrm>
            <a:off x="7540052" y="3788766"/>
            <a:ext cx="3264107" cy="2448080"/>
          </a:xfrm>
          <a:prstGeom prst="rect">
            <a:avLst/>
          </a:prstGeom>
          <a:noFill/>
        </p:spPr>
      </p:pic>
      <p:pic>
        <p:nvPicPr>
          <p:cNvPr id="6" name="Picture 5"/>
          <p:cNvPicPr>
            <a:picLocks noChangeAspect="1"/>
          </p:cNvPicPr>
          <p:nvPr/>
        </p:nvPicPr>
        <p:blipFill>
          <a:blip r:embed="rId4" cstate="print"/>
          <a:stretch>
            <a:fillRect/>
          </a:stretch>
        </p:blipFill>
        <p:spPr>
          <a:xfrm>
            <a:off x="10536679" y="334912"/>
            <a:ext cx="1359526" cy="1365622"/>
          </a:xfrm>
          <a:prstGeom prst="rect">
            <a:avLst/>
          </a:prstGeom>
        </p:spPr>
      </p:pic>
      <p:sp>
        <p:nvSpPr>
          <p:cNvPr id="7" name="Rectangle 6"/>
          <p:cNvSpPr/>
          <p:nvPr/>
        </p:nvSpPr>
        <p:spPr>
          <a:xfrm>
            <a:off x="10536679" y="785994"/>
            <a:ext cx="1359525" cy="461665"/>
          </a:xfrm>
          <a:prstGeom prst="rect">
            <a:avLst/>
          </a:prstGeom>
        </p:spPr>
        <p:txBody>
          <a:bodyPr wrap="square">
            <a:spAutoFit/>
          </a:bodyPr>
          <a:lstStyle/>
          <a:p>
            <a:pPr algn="ctr"/>
            <a:r>
              <a:rPr lang="en-US" sz="2400" b="1" dirty="0">
                <a:latin typeface="Arial" pitchFamily="34" charset="0"/>
                <a:cs typeface="Arial" pitchFamily="34" charset="0"/>
              </a:rPr>
              <a:t>7-4</a:t>
            </a:r>
          </a:p>
        </p:txBody>
      </p:sp>
    </p:spTree>
    <p:extLst>
      <p:ext uri="{BB962C8B-B14F-4D97-AF65-F5344CB8AC3E}">
        <p14:creationId xmlns:p14="http://schemas.microsoft.com/office/powerpoint/2010/main" val="1036783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63F0507-D75B-4F91-A6AE-25EE1C608A20}"/>
              </a:ext>
            </a:extLst>
          </p:cNvPr>
          <p:cNvSpPr>
            <a:spLocks noGrp="1"/>
          </p:cNvSpPr>
          <p:nvPr>
            <p:ph type="title"/>
          </p:nvPr>
        </p:nvSpPr>
        <p:spPr/>
        <p:txBody>
          <a:bodyPr/>
          <a:lstStyle/>
          <a:p>
            <a:r>
              <a:rPr lang="en-US" b="1" i="0" u="none" strike="noStrike" kern="1600" baseline="0" dirty="0"/>
              <a:t>Primary Patient Assessment:</a:t>
            </a:r>
            <a:r>
              <a:rPr lang="en-US" b="1" i="0" u="none" strike="noStrike" kern="1600" dirty="0"/>
              <a:t> Breathing</a:t>
            </a:r>
            <a:endParaRPr lang="en-US" b="1" i="0" u="none" strike="noStrike" kern="1600" baseline="0" dirty="0"/>
          </a:p>
        </p:txBody>
      </p:sp>
      <p:sp>
        <p:nvSpPr>
          <p:cNvPr id="3" name="Text Placeholder 2">
            <a:extLst>
              <a:ext uri="{FF2B5EF4-FFF2-40B4-BE49-F238E27FC236}">
                <a16:creationId xmlns="" xmlns:a16="http://schemas.microsoft.com/office/drawing/2014/main" id="{29CF460D-883B-4964-88AF-0D88B8302192}"/>
              </a:ext>
            </a:extLst>
          </p:cNvPr>
          <p:cNvSpPr>
            <a:spLocks noGrp="1"/>
          </p:cNvSpPr>
          <p:nvPr>
            <p:ph type="body" idx="1"/>
          </p:nvPr>
        </p:nvSpPr>
        <p:spPr>
          <a:xfrm>
            <a:off x="789940" y="1695704"/>
            <a:ext cx="10435590" cy="3986213"/>
          </a:xfrm>
        </p:spPr>
        <p:txBody>
          <a:bodyPr>
            <a:normAutofit fontScale="92500" lnSpcReduction="20000"/>
          </a:bodyPr>
          <a:lstStyle/>
          <a:p>
            <a:pPr marR="0" lvl="0" rtl="0">
              <a:buNone/>
            </a:pPr>
            <a:r>
              <a:rPr lang="en-US" sz="2400" b="1" u="none" strike="noStrike" baseline="0" dirty="0"/>
              <a:t>Breathing</a:t>
            </a:r>
          </a:p>
          <a:p>
            <a:pPr marR="0" lvl="0" rtl="0">
              <a:spcBef>
                <a:spcPts val="600"/>
              </a:spcBef>
              <a:spcAft>
                <a:spcPts val="600"/>
              </a:spcAft>
            </a:pPr>
            <a:r>
              <a:rPr lang="en-US" dirty="0"/>
              <a:t>I</a:t>
            </a:r>
            <a:r>
              <a:rPr lang="en-US" u="none" strike="noStrike" baseline="0" dirty="0"/>
              <a:t>f airway open</a:t>
            </a:r>
            <a:r>
              <a:rPr lang="en-US" dirty="0"/>
              <a:t>:</a:t>
            </a:r>
          </a:p>
          <a:p>
            <a:pPr lvl="1">
              <a:spcBef>
                <a:spcPts val="600"/>
              </a:spcBef>
              <a:spcAft>
                <a:spcPts val="600"/>
              </a:spcAft>
            </a:pPr>
            <a:r>
              <a:rPr lang="en-US" sz="2200" dirty="0"/>
              <a:t>A</a:t>
            </a:r>
            <a:r>
              <a:rPr lang="en-US" sz="2200" u="none" strike="noStrike" baseline="0" dirty="0"/>
              <a:t>ssess patient’s breathing. </a:t>
            </a:r>
          </a:p>
          <a:p>
            <a:pPr lvl="1">
              <a:spcBef>
                <a:spcPts val="600"/>
              </a:spcBef>
              <a:spcAft>
                <a:spcPts val="600"/>
              </a:spcAft>
            </a:pPr>
            <a:r>
              <a:rPr lang="en-US" sz="2200" u="none" strike="noStrike" baseline="0" dirty="0"/>
              <a:t>“Look, listen, and feel” </a:t>
            </a:r>
          </a:p>
          <a:p>
            <a:pPr lvl="2">
              <a:spcBef>
                <a:spcPts val="600"/>
              </a:spcBef>
              <a:spcAft>
                <a:spcPts val="600"/>
              </a:spcAft>
            </a:pPr>
            <a:r>
              <a:rPr lang="en-US" sz="2200" i="1" u="none" strike="noStrike" baseline="0" dirty="0"/>
              <a:t>Look:</a:t>
            </a:r>
            <a:r>
              <a:rPr lang="en-US" sz="2200" i="1" u="none" strike="noStrike" dirty="0"/>
              <a:t> </a:t>
            </a:r>
            <a:r>
              <a:rPr lang="en-US" sz="2200" u="none" strike="noStrike" baseline="0" dirty="0"/>
              <a:t>see if the chest rises and falls with each breath</a:t>
            </a:r>
          </a:p>
          <a:p>
            <a:pPr lvl="2">
              <a:spcBef>
                <a:spcPts val="600"/>
              </a:spcBef>
              <a:spcAft>
                <a:spcPts val="600"/>
              </a:spcAft>
            </a:pPr>
            <a:r>
              <a:rPr lang="en-US" sz="2200" i="1" u="none" strike="noStrike" baseline="0" dirty="0"/>
              <a:t>Listen</a:t>
            </a:r>
            <a:r>
              <a:rPr lang="en-US" sz="2200" u="none" strike="noStrike" baseline="0" dirty="0"/>
              <a:t>: place your ear near patient’s open mouth and listen for the sound of air moving in and out</a:t>
            </a:r>
          </a:p>
          <a:p>
            <a:pPr lvl="2">
              <a:spcBef>
                <a:spcPts val="600"/>
              </a:spcBef>
              <a:spcAft>
                <a:spcPts val="600"/>
              </a:spcAft>
            </a:pPr>
            <a:r>
              <a:rPr lang="en-US" sz="2200" i="1" u="none" strike="noStrike" baseline="0" dirty="0"/>
              <a:t>Feel:</a:t>
            </a:r>
            <a:r>
              <a:rPr lang="en-US" sz="2200" u="none" strike="noStrike" baseline="0" dirty="0"/>
              <a:t> air on your cheek during exhalation</a:t>
            </a:r>
            <a:r>
              <a:rPr lang="en-US" sz="2200" u="none" strike="noStrike" dirty="0"/>
              <a:t> or </a:t>
            </a:r>
            <a:r>
              <a:rPr lang="en-US" sz="2200" u="none" strike="noStrike" baseline="0" dirty="0"/>
              <a:t>place your hand on patient’s chest to feel for chest wall movements</a:t>
            </a:r>
          </a:p>
          <a:p>
            <a:pPr>
              <a:lnSpc>
                <a:spcPct val="90000"/>
              </a:lnSpc>
              <a:spcBef>
                <a:spcPts val="600"/>
              </a:spcBef>
              <a:spcAft>
                <a:spcPts val="600"/>
              </a:spcAft>
            </a:pPr>
            <a:r>
              <a:rPr lang="en-US" dirty="0"/>
              <a:t>If breathing is not present and a carotid pulse was found, begin assisting ventilations.</a:t>
            </a:r>
          </a:p>
          <a:p>
            <a:pPr>
              <a:lnSpc>
                <a:spcPct val="90000"/>
              </a:lnSpc>
              <a:spcBef>
                <a:spcPts val="600"/>
              </a:spcBef>
              <a:spcAft>
                <a:spcPts val="600"/>
              </a:spcAft>
            </a:pPr>
            <a:r>
              <a:rPr lang="en-US" dirty="0"/>
              <a:t>If oxygen is available, immediately administer it to patient.</a:t>
            </a:r>
          </a:p>
          <a:p>
            <a:pPr lvl="1"/>
            <a:endParaRPr lang="en-US" u="none" strike="noStrike" baseline="0" dirty="0"/>
          </a:p>
        </p:txBody>
      </p:sp>
      <p:pic>
        <p:nvPicPr>
          <p:cNvPr id="4" name="Picture 3"/>
          <p:cNvPicPr>
            <a:picLocks noChangeAspect="1"/>
          </p:cNvPicPr>
          <p:nvPr/>
        </p:nvPicPr>
        <p:blipFill>
          <a:blip r:embed="rId2" cstate="print"/>
          <a:stretch>
            <a:fillRect/>
          </a:stretch>
        </p:blipFill>
        <p:spPr>
          <a:xfrm>
            <a:off x="10536679" y="334912"/>
            <a:ext cx="1359526" cy="1365622"/>
          </a:xfrm>
          <a:prstGeom prst="rect">
            <a:avLst/>
          </a:prstGeom>
        </p:spPr>
      </p:pic>
      <p:sp>
        <p:nvSpPr>
          <p:cNvPr id="5" name="Rectangle 4"/>
          <p:cNvSpPr/>
          <p:nvPr/>
        </p:nvSpPr>
        <p:spPr>
          <a:xfrm>
            <a:off x="10536679" y="785994"/>
            <a:ext cx="1359525" cy="461665"/>
          </a:xfrm>
          <a:prstGeom prst="rect">
            <a:avLst/>
          </a:prstGeom>
        </p:spPr>
        <p:txBody>
          <a:bodyPr wrap="square">
            <a:spAutoFit/>
          </a:bodyPr>
          <a:lstStyle/>
          <a:p>
            <a:pPr algn="ctr"/>
            <a:r>
              <a:rPr lang="en-US" sz="2400" b="1" dirty="0">
                <a:latin typeface="Arial" pitchFamily="34" charset="0"/>
                <a:cs typeface="Arial" pitchFamily="34" charset="0"/>
              </a:rPr>
              <a:t>7-4</a:t>
            </a:r>
          </a:p>
        </p:txBody>
      </p:sp>
    </p:spTree>
    <p:extLst>
      <p:ext uri="{BB962C8B-B14F-4D97-AF65-F5344CB8AC3E}">
        <p14:creationId xmlns:p14="http://schemas.microsoft.com/office/powerpoint/2010/main" val="205419374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38CBA36-CDB1-46A6-8E3A-3FBF48CBD115}"/>
              </a:ext>
            </a:extLst>
          </p:cNvPr>
          <p:cNvSpPr>
            <a:spLocks noGrp="1"/>
          </p:cNvSpPr>
          <p:nvPr>
            <p:ph type="title"/>
          </p:nvPr>
        </p:nvSpPr>
        <p:spPr>
          <a:xfrm>
            <a:off x="0" y="121033"/>
            <a:ext cx="12192000" cy="1002089"/>
          </a:xfrm>
        </p:spPr>
        <p:txBody>
          <a:bodyPr anchor="ctr">
            <a:normAutofit/>
          </a:bodyPr>
          <a:lstStyle/>
          <a:p>
            <a:r>
              <a:rPr lang="en-US" b="1" i="0" u="none" strike="noStrike" kern="1600" baseline="0" dirty="0"/>
              <a:t>Primary Patient Assessment:</a:t>
            </a:r>
            <a:r>
              <a:rPr lang="en-US" b="1" i="0" u="none" strike="noStrike" kern="1600" dirty="0"/>
              <a:t> Breathing</a:t>
            </a:r>
            <a:endParaRPr lang="en-US" b="1" i="0" u="none" strike="noStrike" kern="1600" baseline="0" dirty="0"/>
          </a:p>
        </p:txBody>
      </p:sp>
      <p:sp>
        <p:nvSpPr>
          <p:cNvPr id="3" name="Text Placeholder 2">
            <a:extLst>
              <a:ext uri="{FF2B5EF4-FFF2-40B4-BE49-F238E27FC236}">
                <a16:creationId xmlns="" xmlns:a16="http://schemas.microsoft.com/office/drawing/2014/main" id="{CCA49E65-E513-4D80-85DB-713DA2A53D78}"/>
              </a:ext>
            </a:extLst>
          </p:cNvPr>
          <p:cNvSpPr>
            <a:spLocks noGrp="1"/>
          </p:cNvSpPr>
          <p:nvPr>
            <p:ph sz="half" idx="1"/>
          </p:nvPr>
        </p:nvSpPr>
        <p:spPr>
          <a:xfrm>
            <a:off x="914400" y="1827522"/>
            <a:ext cx="6459794" cy="4748981"/>
          </a:xfrm>
        </p:spPr>
        <p:txBody>
          <a:bodyPr>
            <a:normAutofit/>
          </a:bodyPr>
          <a:lstStyle/>
          <a:p>
            <a:pPr marR="0" lvl="0" rtl="0">
              <a:spcBef>
                <a:spcPts val="600"/>
              </a:spcBef>
              <a:spcAft>
                <a:spcPts val="600"/>
              </a:spcAft>
            </a:pPr>
            <a:r>
              <a:rPr lang="en-US" u="none" strike="noStrike" baseline="0" dirty="0"/>
              <a:t>Assess the respiratory rate:</a:t>
            </a:r>
          </a:p>
          <a:p>
            <a:pPr lvl="1">
              <a:spcBef>
                <a:spcPts val="600"/>
              </a:spcBef>
              <a:spcAft>
                <a:spcPts val="600"/>
              </a:spcAft>
            </a:pPr>
            <a:r>
              <a:rPr lang="en-US" dirty="0"/>
              <a:t>C</a:t>
            </a:r>
            <a:r>
              <a:rPr lang="en-US" u="none" strike="noStrike" baseline="0" dirty="0"/>
              <a:t>ounting the breaths for 30 seconds</a:t>
            </a:r>
          </a:p>
          <a:p>
            <a:pPr lvl="1">
              <a:spcBef>
                <a:spcPts val="600"/>
              </a:spcBef>
              <a:spcAft>
                <a:spcPts val="600"/>
              </a:spcAft>
            </a:pPr>
            <a:r>
              <a:rPr lang="en-US" dirty="0"/>
              <a:t>M</a:t>
            </a:r>
            <a:r>
              <a:rPr lang="en-US" u="none" strike="noStrike" baseline="0" dirty="0"/>
              <a:t>ultiply by 2 </a:t>
            </a:r>
          </a:p>
          <a:p>
            <a:pPr lvl="1">
              <a:spcBef>
                <a:spcPts val="600"/>
              </a:spcBef>
              <a:spcAft>
                <a:spcPts val="600"/>
              </a:spcAft>
            </a:pPr>
            <a:r>
              <a:rPr lang="en-US" dirty="0"/>
              <a:t>D</a:t>
            </a:r>
            <a:r>
              <a:rPr lang="en-US" u="none" strike="noStrike" baseline="0" dirty="0"/>
              <a:t>etermines the number of breaths per minute</a:t>
            </a:r>
          </a:p>
          <a:p>
            <a:pPr marR="0" lvl="0" rtl="0">
              <a:spcBef>
                <a:spcPts val="600"/>
              </a:spcBef>
              <a:spcAft>
                <a:spcPts val="600"/>
              </a:spcAft>
            </a:pPr>
            <a:r>
              <a:rPr lang="en-US" u="none" strike="noStrike" baseline="0" dirty="0"/>
              <a:t>Is the respiratory rate fast or slow? </a:t>
            </a:r>
          </a:p>
          <a:p>
            <a:pPr marR="0" lvl="0" rtl="0">
              <a:spcBef>
                <a:spcPts val="600"/>
              </a:spcBef>
              <a:spcAft>
                <a:spcPts val="600"/>
              </a:spcAft>
            </a:pPr>
            <a:r>
              <a:rPr lang="en-US" u="none" strike="noStrike" baseline="0" dirty="0"/>
              <a:t>Normal respiratory rate:</a:t>
            </a:r>
          </a:p>
          <a:p>
            <a:pPr lvl="1">
              <a:spcBef>
                <a:spcPts val="600"/>
              </a:spcBef>
              <a:spcAft>
                <a:spcPts val="600"/>
              </a:spcAft>
            </a:pPr>
            <a:r>
              <a:rPr lang="en-US" u="none" strike="noStrike" baseline="0" dirty="0"/>
              <a:t>Adult or adolescent is 12 to 20 </a:t>
            </a:r>
            <a:r>
              <a:rPr lang="en-US" dirty="0"/>
              <a:t>breaths per minute</a:t>
            </a:r>
            <a:r>
              <a:rPr lang="en-US" u="none" strike="noStrike" baseline="0" dirty="0"/>
              <a:t> </a:t>
            </a:r>
          </a:p>
          <a:p>
            <a:pPr lvl="1">
              <a:spcBef>
                <a:spcPts val="600"/>
              </a:spcBef>
              <a:spcAft>
                <a:spcPts val="600"/>
              </a:spcAft>
            </a:pPr>
            <a:r>
              <a:rPr lang="en-US" u="none" strike="noStrike" baseline="0" dirty="0"/>
              <a:t>Infant is 20 to 60 breaths per minute </a:t>
            </a:r>
          </a:p>
          <a:p>
            <a:pPr marR="0" lvl="0" rtl="0">
              <a:spcBef>
                <a:spcPts val="600"/>
              </a:spcBef>
              <a:spcAft>
                <a:spcPts val="600"/>
              </a:spcAft>
            </a:pPr>
            <a:endParaRPr lang="en-US" sz="1100" u="none" strike="noStrike" baseline="0" dirty="0"/>
          </a:p>
        </p:txBody>
      </p:sp>
      <p:pic>
        <p:nvPicPr>
          <p:cNvPr id="65537" name="Picture 1" descr="Photo shows the patroller bending close to the patient to count the number of breaths. "/>
          <p:cNvPicPr>
            <a:picLocks noChangeAspect="1" noChangeArrowheads="1"/>
          </p:cNvPicPr>
          <p:nvPr/>
        </p:nvPicPr>
        <p:blipFill>
          <a:blip r:embed="rId2" cstate="print"/>
          <a:srcRect/>
          <a:stretch>
            <a:fillRect/>
          </a:stretch>
        </p:blipFill>
        <p:spPr bwMode="auto">
          <a:xfrm>
            <a:off x="7891114" y="1963712"/>
            <a:ext cx="3566210" cy="2677114"/>
          </a:xfrm>
          <a:prstGeom prst="rect">
            <a:avLst/>
          </a:prstGeom>
          <a:noFill/>
        </p:spPr>
      </p:pic>
      <p:pic>
        <p:nvPicPr>
          <p:cNvPr id="5" name="Picture 4"/>
          <p:cNvPicPr>
            <a:picLocks noChangeAspect="1"/>
          </p:cNvPicPr>
          <p:nvPr/>
        </p:nvPicPr>
        <p:blipFill>
          <a:blip r:embed="rId3" cstate="print"/>
          <a:stretch>
            <a:fillRect/>
          </a:stretch>
        </p:blipFill>
        <p:spPr>
          <a:xfrm>
            <a:off x="10536679" y="334912"/>
            <a:ext cx="1359526" cy="1365622"/>
          </a:xfrm>
          <a:prstGeom prst="rect">
            <a:avLst/>
          </a:prstGeom>
        </p:spPr>
      </p:pic>
      <p:sp>
        <p:nvSpPr>
          <p:cNvPr id="6" name="Rectangle 5"/>
          <p:cNvSpPr/>
          <p:nvPr/>
        </p:nvSpPr>
        <p:spPr>
          <a:xfrm>
            <a:off x="10536679" y="785994"/>
            <a:ext cx="1359525" cy="461665"/>
          </a:xfrm>
          <a:prstGeom prst="rect">
            <a:avLst/>
          </a:prstGeom>
        </p:spPr>
        <p:txBody>
          <a:bodyPr wrap="square">
            <a:spAutoFit/>
          </a:bodyPr>
          <a:lstStyle/>
          <a:p>
            <a:pPr algn="ctr"/>
            <a:r>
              <a:rPr lang="en-US" sz="2400" b="1" dirty="0">
                <a:latin typeface="Arial" pitchFamily="34" charset="0"/>
                <a:cs typeface="Arial" pitchFamily="34" charset="0"/>
              </a:rPr>
              <a:t>7-4</a:t>
            </a:r>
          </a:p>
        </p:txBody>
      </p:sp>
    </p:spTree>
    <p:extLst>
      <p:ext uri="{BB962C8B-B14F-4D97-AF65-F5344CB8AC3E}">
        <p14:creationId xmlns:p14="http://schemas.microsoft.com/office/powerpoint/2010/main" val="1997681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38CBA36-CDB1-46A6-8E3A-3FBF48CBD115}"/>
              </a:ext>
            </a:extLst>
          </p:cNvPr>
          <p:cNvSpPr>
            <a:spLocks noGrp="1"/>
          </p:cNvSpPr>
          <p:nvPr>
            <p:ph type="title"/>
          </p:nvPr>
        </p:nvSpPr>
        <p:spPr>
          <a:xfrm>
            <a:off x="0" y="121033"/>
            <a:ext cx="12192000" cy="1002089"/>
          </a:xfrm>
        </p:spPr>
        <p:txBody>
          <a:bodyPr anchor="ctr">
            <a:normAutofit/>
          </a:bodyPr>
          <a:lstStyle/>
          <a:p>
            <a:r>
              <a:rPr lang="en-US" b="1" i="0" u="none" strike="noStrike" kern="1600" baseline="0" dirty="0"/>
              <a:t>Primary Patient Assessment:</a:t>
            </a:r>
            <a:r>
              <a:rPr lang="en-US" b="1" i="0" u="none" strike="noStrike" kern="1600" dirty="0"/>
              <a:t> Breathing</a:t>
            </a:r>
            <a:endParaRPr lang="en-US" b="1" i="0" u="none" strike="noStrike" kern="1600" baseline="0" dirty="0"/>
          </a:p>
        </p:txBody>
      </p:sp>
      <p:sp>
        <p:nvSpPr>
          <p:cNvPr id="3" name="Text Placeholder 2">
            <a:extLst>
              <a:ext uri="{FF2B5EF4-FFF2-40B4-BE49-F238E27FC236}">
                <a16:creationId xmlns="" xmlns:a16="http://schemas.microsoft.com/office/drawing/2014/main" id="{CCA49E65-E513-4D80-85DB-713DA2A53D78}"/>
              </a:ext>
            </a:extLst>
          </p:cNvPr>
          <p:cNvSpPr>
            <a:spLocks noGrp="1"/>
          </p:cNvSpPr>
          <p:nvPr>
            <p:ph sz="half" idx="1"/>
          </p:nvPr>
        </p:nvSpPr>
        <p:spPr>
          <a:xfrm>
            <a:off x="914400" y="2448232"/>
            <a:ext cx="5240594" cy="4021394"/>
          </a:xfrm>
        </p:spPr>
        <p:txBody>
          <a:bodyPr>
            <a:normAutofit/>
          </a:bodyPr>
          <a:lstStyle/>
          <a:p>
            <a:pPr>
              <a:spcBef>
                <a:spcPts val="600"/>
              </a:spcBef>
              <a:spcAft>
                <a:spcPts val="600"/>
              </a:spcAft>
            </a:pPr>
            <a:r>
              <a:rPr lang="en-US" dirty="0"/>
              <a:t>Are respirations:</a:t>
            </a:r>
          </a:p>
          <a:p>
            <a:pPr lvl="1">
              <a:spcBef>
                <a:spcPts val="600"/>
              </a:spcBef>
              <a:spcAft>
                <a:spcPts val="600"/>
              </a:spcAft>
            </a:pPr>
            <a:r>
              <a:rPr lang="en-US" dirty="0"/>
              <a:t>Deep, fully expanding the chest</a:t>
            </a:r>
          </a:p>
          <a:p>
            <a:pPr lvl="1">
              <a:spcBef>
                <a:spcPts val="600"/>
              </a:spcBef>
              <a:spcAft>
                <a:spcPts val="600"/>
              </a:spcAft>
            </a:pPr>
            <a:r>
              <a:rPr lang="en-US" dirty="0"/>
              <a:t>Shallow, barely moving the chest</a:t>
            </a:r>
          </a:p>
          <a:p>
            <a:pPr lvl="1">
              <a:spcBef>
                <a:spcPts val="600"/>
              </a:spcBef>
              <a:spcAft>
                <a:spcPts val="600"/>
              </a:spcAft>
            </a:pPr>
            <a:r>
              <a:rPr lang="en-US" dirty="0"/>
              <a:t>Labored, indicating breathing difficulty</a:t>
            </a:r>
          </a:p>
          <a:p>
            <a:pPr marR="0" lvl="0" rtl="0">
              <a:spcBef>
                <a:spcPts val="600"/>
              </a:spcBef>
              <a:spcAft>
                <a:spcPts val="600"/>
              </a:spcAft>
            </a:pPr>
            <a:endParaRPr lang="en-US" u="none" strike="noStrike" baseline="0" dirty="0"/>
          </a:p>
        </p:txBody>
      </p:sp>
      <p:pic>
        <p:nvPicPr>
          <p:cNvPr id="65537" name="Picture 1" descr="Photo shows the patroller bending close to the patient to count the number of breaths. "/>
          <p:cNvPicPr>
            <a:picLocks noChangeAspect="1" noChangeArrowheads="1"/>
          </p:cNvPicPr>
          <p:nvPr/>
        </p:nvPicPr>
        <p:blipFill>
          <a:blip r:embed="rId2" cstate="print"/>
          <a:srcRect/>
          <a:stretch>
            <a:fillRect/>
          </a:stretch>
        </p:blipFill>
        <p:spPr bwMode="auto">
          <a:xfrm>
            <a:off x="7020232" y="1963712"/>
            <a:ext cx="4378098" cy="3286589"/>
          </a:xfrm>
          <a:prstGeom prst="rect">
            <a:avLst/>
          </a:prstGeom>
          <a:noFill/>
        </p:spPr>
      </p:pic>
      <p:pic>
        <p:nvPicPr>
          <p:cNvPr id="5" name="Picture 4"/>
          <p:cNvPicPr>
            <a:picLocks noChangeAspect="1"/>
          </p:cNvPicPr>
          <p:nvPr/>
        </p:nvPicPr>
        <p:blipFill>
          <a:blip r:embed="rId3" cstate="print"/>
          <a:stretch>
            <a:fillRect/>
          </a:stretch>
        </p:blipFill>
        <p:spPr>
          <a:xfrm>
            <a:off x="10536679" y="334912"/>
            <a:ext cx="1359526" cy="1365622"/>
          </a:xfrm>
          <a:prstGeom prst="rect">
            <a:avLst/>
          </a:prstGeom>
        </p:spPr>
      </p:pic>
      <p:sp>
        <p:nvSpPr>
          <p:cNvPr id="6" name="Rectangle 5"/>
          <p:cNvSpPr/>
          <p:nvPr/>
        </p:nvSpPr>
        <p:spPr>
          <a:xfrm>
            <a:off x="10536679" y="785994"/>
            <a:ext cx="1359525" cy="461665"/>
          </a:xfrm>
          <a:prstGeom prst="rect">
            <a:avLst/>
          </a:prstGeom>
        </p:spPr>
        <p:txBody>
          <a:bodyPr wrap="square">
            <a:spAutoFit/>
          </a:bodyPr>
          <a:lstStyle/>
          <a:p>
            <a:pPr algn="ctr"/>
            <a:r>
              <a:rPr lang="en-US" sz="2400" b="1" dirty="0">
                <a:latin typeface="Arial" pitchFamily="34" charset="0"/>
                <a:cs typeface="Arial" pitchFamily="34" charset="0"/>
              </a:rPr>
              <a:t>7-4</a:t>
            </a:r>
          </a:p>
        </p:txBody>
      </p:sp>
    </p:spTree>
    <p:extLst>
      <p:ext uri="{BB962C8B-B14F-4D97-AF65-F5344CB8AC3E}">
        <p14:creationId xmlns:p14="http://schemas.microsoft.com/office/powerpoint/2010/main" val="3586454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4261F8E-8AE6-4D14-B598-39A19A523DA4}"/>
              </a:ext>
            </a:extLst>
          </p:cNvPr>
          <p:cNvSpPr>
            <a:spLocks noGrp="1"/>
          </p:cNvSpPr>
          <p:nvPr>
            <p:ph type="title"/>
          </p:nvPr>
        </p:nvSpPr>
        <p:spPr>
          <a:xfrm>
            <a:off x="0" y="121033"/>
            <a:ext cx="12192000" cy="1002089"/>
          </a:xfrm>
        </p:spPr>
        <p:txBody>
          <a:bodyPr anchor="ctr">
            <a:normAutofit/>
          </a:bodyPr>
          <a:lstStyle/>
          <a:p>
            <a:r>
              <a:rPr lang="en-US" b="1" i="0" u="none" strike="noStrike" kern="1600" baseline="0" dirty="0"/>
              <a:t>Primary Patient Assessment:</a:t>
            </a:r>
            <a:r>
              <a:rPr lang="en-US" b="1" i="0" u="none" strike="noStrike" kern="1600" dirty="0"/>
              <a:t> Circulation</a:t>
            </a:r>
            <a:endParaRPr lang="en-US" b="1" i="0" u="none" strike="noStrike" kern="1600" baseline="0" dirty="0"/>
          </a:p>
        </p:txBody>
      </p:sp>
      <p:sp>
        <p:nvSpPr>
          <p:cNvPr id="3" name="Text Placeholder 2">
            <a:extLst>
              <a:ext uri="{FF2B5EF4-FFF2-40B4-BE49-F238E27FC236}">
                <a16:creationId xmlns="" xmlns:a16="http://schemas.microsoft.com/office/drawing/2014/main" id="{DDE2FCDD-59F8-4FA1-A0A8-8EC62EFCDFAA}"/>
              </a:ext>
            </a:extLst>
          </p:cNvPr>
          <p:cNvSpPr>
            <a:spLocks noGrp="1"/>
          </p:cNvSpPr>
          <p:nvPr>
            <p:ph sz="half" idx="1"/>
          </p:nvPr>
        </p:nvSpPr>
        <p:spPr>
          <a:xfrm>
            <a:off x="914400" y="1793174"/>
            <a:ext cx="4855464" cy="4564082"/>
          </a:xfrm>
        </p:spPr>
        <p:txBody>
          <a:bodyPr>
            <a:normAutofit/>
          </a:bodyPr>
          <a:lstStyle/>
          <a:p>
            <a:pPr marR="0" lvl="0" rtl="0">
              <a:spcBef>
                <a:spcPts val="600"/>
              </a:spcBef>
              <a:spcAft>
                <a:spcPts val="600"/>
              </a:spcAft>
              <a:buNone/>
            </a:pPr>
            <a:r>
              <a:rPr lang="en-US" sz="2400" b="1" u="none" strike="noStrike" baseline="0" dirty="0"/>
              <a:t>Circulation</a:t>
            </a:r>
          </a:p>
          <a:p>
            <a:pPr marR="0" lvl="0" rtl="0">
              <a:spcBef>
                <a:spcPts val="600"/>
              </a:spcBef>
              <a:spcAft>
                <a:spcPts val="600"/>
              </a:spcAft>
            </a:pPr>
            <a:r>
              <a:rPr lang="en-US" dirty="0"/>
              <a:t>Make sure patient has e</a:t>
            </a:r>
            <a:r>
              <a:rPr lang="en-US" u="none" strike="noStrike" baseline="0" dirty="0"/>
              <a:t>ffective blood circulation by: </a:t>
            </a:r>
          </a:p>
          <a:p>
            <a:pPr lvl="1">
              <a:spcBef>
                <a:spcPts val="600"/>
              </a:spcBef>
              <a:spcAft>
                <a:spcPts val="600"/>
              </a:spcAft>
            </a:pPr>
            <a:r>
              <a:rPr lang="en-US" u="none" strike="noStrike" baseline="0" dirty="0"/>
              <a:t>Feeling peripheral pulses</a:t>
            </a:r>
          </a:p>
          <a:p>
            <a:pPr lvl="1">
              <a:spcBef>
                <a:spcPts val="600"/>
              </a:spcBef>
              <a:spcAft>
                <a:spcPts val="600"/>
              </a:spcAft>
            </a:pPr>
            <a:r>
              <a:rPr lang="en-US" u="none" strike="noStrike" baseline="0" dirty="0"/>
              <a:t>Assessing skin color </a:t>
            </a:r>
          </a:p>
          <a:p>
            <a:pPr lvl="1">
              <a:spcBef>
                <a:spcPts val="600"/>
              </a:spcBef>
              <a:spcAft>
                <a:spcPts val="600"/>
              </a:spcAft>
            </a:pPr>
            <a:r>
              <a:rPr lang="en-US" u="none" strike="noStrike" baseline="0" dirty="0"/>
              <a:t>Evaluating capillary refill</a:t>
            </a:r>
          </a:p>
          <a:p>
            <a:pPr marR="0" lvl="0" rtl="0">
              <a:spcBef>
                <a:spcPts val="600"/>
              </a:spcBef>
              <a:spcAft>
                <a:spcPts val="600"/>
              </a:spcAft>
            </a:pPr>
            <a:r>
              <a:rPr lang="en-US" dirty="0"/>
              <a:t>A</a:t>
            </a:r>
            <a:r>
              <a:rPr lang="en-US" u="none" strike="noStrike" baseline="0" dirty="0"/>
              <a:t>lert adult patients: </a:t>
            </a:r>
            <a:r>
              <a:rPr lang="en-US" u="dbl" strike="noStrike" dirty="0">
                <a:solidFill>
                  <a:srgbClr val="FF0000"/>
                </a:solidFill>
              </a:rPr>
              <a:t>pulse</a:t>
            </a:r>
            <a:r>
              <a:rPr lang="en-US" u="none" strike="noStrike" baseline="0" dirty="0"/>
              <a:t> at the wrist over the radial artery</a:t>
            </a:r>
          </a:p>
          <a:p>
            <a:pPr lvl="0">
              <a:spcBef>
                <a:spcPts val="600"/>
              </a:spcBef>
              <a:spcAft>
                <a:spcPts val="600"/>
              </a:spcAft>
            </a:pPr>
            <a:r>
              <a:rPr lang="en-US" dirty="0"/>
              <a:t>Children (under 8 years of age): the brachial pulse, above the elbow</a:t>
            </a:r>
          </a:p>
          <a:p>
            <a:pPr marR="0" lvl="0" rtl="0">
              <a:lnSpc>
                <a:spcPct val="90000"/>
              </a:lnSpc>
            </a:pPr>
            <a:endParaRPr lang="en-US" sz="2000" u="none" strike="noStrike" baseline="0" dirty="0"/>
          </a:p>
        </p:txBody>
      </p:sp>
      <p:pic>
        <p:nvPicPr>
          <p:cNvPr id="64514" name="Picture 2" descr="Photo shows a pair of gloved hands assessing the radial pulse of a patient by holding the pump in one hand and keeping the fingers of the other hand at the wrist of the patient."/>
          <p:cNvPicPr>
            <a:picLocks noChangeAspect="1" noChangeArrowheads="1"/>
          </p:cNvPicPr>
          <p:nvPr/>
        </p:nvPicPr>
        <p:blipFill>
          <a:blip r:embed="rId2" cstate="print"/>
          <a:srcRect/>
          <a:stretch>
            <a:fillRect/>
          </a:stretch>
        </p:blipFill>
        <p:spPr bwMode="auto">
          <a:xfrm>
            <a:off x="7240275" y="1461051"/>
            <a:ext cx="3457555" cy="2308661"/>
          </a:xfrm>
          <a:prstGeom prst="rect">
            <a:avLst/>
          </a:prstGeom>
          <a:noFill/>
        </p:spPr>
      </p:pic>
      <p:pic>
        <p:nvPicPr>
          <p:cNvPr id="6" name="Picture 5"/>
          <p:cNvPicPr>
            <a:picLocks noChangeAspect="1"/>
          </p:cNvPicPr>
          <p:nvPr/>
        </p:nvPicPr>
        <p:blipFill>
          <a:blip r:embed="rId3" cstate="print"/>
          <a:stretch>
            <a:fillRect/>
          </a:stretch>
        </p:blipFill>
        <p:spPr>
          <a:xfrm>
            <a:off x="10536679" y="334912"/>
            <a:ext cx="1359526" cy="1365622"/>
          </a:xfrm>
          <a:prstGeom prst="rect">
            <a:avLst/>
          </a:prstGeom>
        </p:spPr>
      </p:pic>
      <p:sp>
        <p:nvSpPr>
          <p:cNvPr id="7" name="Rectangle 6"/>
          <p:cNvSpPr/>
          <p:nvPr/>
        </p:nvSpPr>
        <p:spPr>
          <a:xfrm>
            <a:off x="10536679" y="785994"/>
            <a:ext cx="1359525" cy="461665"/>
          </a:xfrm>
          <a:prstGeom prst="rect">
            <a:avLst/>
          </a:prstGeom>
        </p:spPr>
        <p:txBody>
          <a:bodyPr wrap="square">
            <a:spAutoFit/>
          </a:bodyPr>
          <a:lstStyle/>
          <a:p>
            <a:pPr algn="ctr"/>
            <a:r>
              <a:rPr lang="en-US" sz="2400" b="1" dirty="0">
                <a:latin typeface="Arial" pitchFamily="34" charset="0"/>
                <a:cs typeface="Arial" pitchFamily="34" charset="0"/>
              </a:rPr>
              <a:t>7-4</a:t>
            </a:r>
          </a:p>
        </p:txBody>
      </p:sp>
      <p:pic>
        <p:nvPicPr>
          <p:cNvPr id="1026" name="Picture 2" descr="Photo shows a pair of gloved hands assessing the brachial pulse of an infant. One hand is holding the infants hand up while the other is assessing the pulse at the underarm."/>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97408" y="3845845"/>
            <a:ext cx="3500422" cy="25337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9196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69BAC00-1AFB-44FC-87A5-F3265E9F9048}"/>
              </a:ext>
            </a:extLst>
          </p:cNvPr>
          <p:cNvSpPr>
            <a:spLocks noGrp="1"/>
          </p:cNvSpPr>
          <p:nvPr>
            <p:ph type="title"/>
          </p:nvPr>
        </p:nvSpPr>
        <p:spPr>
          <a:xfrm>
            <a:off x="0" y="121033"/>
            <a:ext cx="12192000" cy="1002089"/>
          </a:xfrm>
        </p:spPr>
        <p:txBody>
          <a:bodyPr anchor="ctr">
            <a:normAutofit/>
          </a:bodyPr>
          <a:lstStyle/>
          <a:p>
            <a:r>
              <a:rPr lang="en-US" b="1" i="0" u="none" strike="noStrike" kern="1600" baseline="0" dirty="0"/>
              <a:t>Primary Patient Assessment: CAB</a:t>
            </a:r>
          </a:p>
        </p:txBody>
      </p:sp>
      <p:sp>
        <p:nvSpPr>
          <p:cNvPr id="3" name="Text Placeholder 2">
            <a:extLst>
              <a:ext uri="{FF2B5EF4-FFF2-40B4-BE49-F238E27FC236}">
                <a16:creationId xmlns="" xmlns:a16="http://schemas.microsoft.com/office/drawing/2014/main" id="{5FFFCAFB-5452-4C43-931B-52A5E1E7BEBF}"/>
              </a:ext>
            </a:extLst>
          </p:cNvPr>
          <p:cNvSpPr>
            <a:spLocks noGrp="1"/>
          </p:cNvSpPr>
          <p:nvPr>
            <p:ph sz="half" idx="1"/>
          </p:nvPr>
        </p:nvSpPr>
        <p:spPr>
          <a:xfrm>
            <a:off x="914400" y="1759974"/>
            <a:ext cx="5878286" cy="4844026"/>
          </a:xfrm>
        </p:spPr>
        <p:txBody>
          <a:bodyPr>
            <a:normAutofit/>
          </a:bodyPr>
          <a:lstStyle/>
          <a:p>
            <a:pPr marR="0" lvl="0" rtl="0">
              <a:spcBef>
                <a:spcPts val="600"/>
              </a:spcBef>
              <a:spcAft>
                <a:spcPts val="600"/>
              </a:spcAft>
            </a:pPr>
            <a:r>
              <a:rPr lang="en-US" u="none" strike="noStrike" baseline="0" dirty="0"/>
              <a:t>For an unresponsive</a:t>
            </a:r>
            <a:r>
              <a:rPr lang="en-US" u="none" strike="noStrike" dirty="0"/>
              <a:t> patient in cardiac arrest who has not sustained trauma:</a:t>
            </a:r>
          </a:p>
          <a:p>
            <a:pPr lvl="1">
              <a:spcBef>
                <a:spcPts val="600"/>
              </a:spcBef>
              <a:spcAft>
                <a:spcPts val="600"/>
              </a:spcAft>
            </a:pPr>
            <a:r>
              <a:rPr lang="en-US" dirty="0"/>
              <a:t>S</a:t>
            </a:r>
            <a:r>
              <a:rPr lang="en-US" u="none" strike="noStrike" baseline="0" dirty="0"/>
              <a:t>equence of assessment and care as CAB:</a:t>
            </a:r>
          </a:p>
          <a:p>
            <a:pPr lvl="2">
              <a:spcBef>
                <a:spcPts val="600"/>
              </a:spcBef>
              <a:spcAft>
                <a:spcPts val="600"/>
              </a:spcAft>
            </a:pPr>
            <a:r>
              <a:rPr lang="en-US" sz="2000" u="sng" dirty="0"/>
              <a:t>C</a:t>
            </a:r>
            <a:r>
              <a:rPr lang="en-US" sz="2000" u="none" strike="noStrike" baseline="0" dirty="0"/>
              <a:t>irculation</a:t>
            </a:r>
          </a:p>
          <a:p>
            <a:pPr lvl="2">
              <a:spcBef>
                <a:spcPts val="600"/>
              </a:spcBef>
              <a:spcAft>
                <a:spcPts val="600"/>
              </a:spcAft>
            </a:pPr>
            <a:r>
              <a:rPr lang="en-US" sz="2000" u="sng" strike="noStrike" baseline="0" dirty="0"/>
              <a:t>A</a:t>
            </a:r>
            <a:r>
              <a:rPr lang="en-US" sz="2000" u="none" strike="noStrike" baseline="0" dirty="0"/>
              <a:t>irway </a:t>
            </a:r>
          </a:p>
          <a:p>
            <a:pPr lvl="2">
              <a:spcBef>
                <a:spcPts val="600"/>
              </a:spcBef>
              <a:spcAft>
                <a:spcPts val="600"/>
              </a:spcAft>
            </a:pPr>
            <a:r>
              <a:rPr lang="en-US" sz="2000" u="sng" strike="noStrike" baseline="0" dirty="0"/>
              <a:t>B</a:t>
            </a:r>
            <a:r>
              <a:rPr lang="en-US" sz="2000" u="none" strike="noStrike" baseline="0" dirty="0"/>
              <a:t>reathing </a:t>
            </a:r>
          </a:p>
          <a:p>
            <a:pPr>
              <a:spcBef>
                <a:spcPts val="600"/>
              </a:spcBef>
              <a:spcAft>
                <a:spcPts val="600"/>
              </a:spcAft>
            </a:pPr>
            <a:r>
              <a:rPr lang="en-US" dirty="0"/>
              <a:t>To assess circulation (heartbeat) in an unresponsive adult, check for a pulse over the carotid artery.</a:t>
            </a:r>
          </a:p>
        </p:txBody>
      </p:sp>
      <p:pic>
        <p:nvPicPr>
          <p:cNvPr id="63489" name="Picture 1" descr="Photo shows the patroller placing her index and long fingers together on the larynx of the neck of the patient."/>
          <p:cNvPicPr>
            <a:picLocks noChangeAspect="1" noChangeArrowheads="1"/>
          </p:cNvPicPr>
          <p:nvPr/>
        </p:nvPicPr>
        <p:blipFill>
          <a:blip r:embed="rId2" cstate="print"/>
          <a:srcRect/>
          <a:stretch>
            <a:fillRect/>
          </a:stretch>
        </p:blipFill>
        <p:spPr bwMode="auto">
          <a:xfrm>
            <a:off x="7368915" y="2147185"/>
            <a:ext cx="3810000" cy="2533650"/>
          </a:xfrm>
          <a:prstGeom prst="rect">
            <a:avLst/>
          </a:prstGeom>
          <a:noFill/>
        </p:spPr>
      </p:pic>
      <p:pic>
        <p:nvPicPr>
          <p:cNvPr id="5" name="Picture 4"/>
          <p:cNvPicPr>
            <a:picLocks noChangeAspect="1"/>
          </p:cNvPicPr>
          <p:nvPr/>
        </p:nvPicPr>
        <p:blipFill>
          <a:blip r:embed="rId3" cstate="print"/>
          <a:stretch>
            <a:fillRect/>
          </a:stretch>
        </p:blipFill>
        <p:spPr>
          <a:xfrm>
            <a:off x="10536679" y="334912"/>
            <a:ext cx="1359526" cy="1365622"/>
          </a:xfrm>
          <a:prstGeom prst="rect">
            <a:avLst/>
          </a:prstGeom>
        </p:spPr>
      </p:pic>
      <p:sp>
        <p:nvSpPr>
          <p:cNvPr id="6" name="Rectangle 5"/>
          <p:cNvSpPr/>
          <p:nvPr/>
        </p:nvSpPr>
        <p:spPr>
          <a:xfrm>
            <a:off x="10536679" y="785994"/>
            <a:ext cx="1359525" cy="461665"/>
          </a:xfrm>
          <a:prstGeom prst="rect">
            <a:avLst/>
          </a:prstGeom>
        </p:spPr>
        <p:txBody>
          <a:bodyPr wrap="square">
            <a:spAutoFit/>
          </a:bodyPr>
          <a:lstStyle/>
          <a:p>
            <a:pPr algn="ctr"/>
            <a:r>
              <a:rPr lang="en-US" sz="2400" b="1" dirty="0">
                <a:latin typeface="Arial" pitchFamily="34" charset="0"/>
                <a:cs typeface="Arial" pitchFamily="34" charset="0"/>
              </a:rPr>
              <a:t>7-4</a:t>
            </a:r>
          </a:p>
        </p:txBody>
      </p:sp>
    </p:spTree>
    <p:extLst>
      <p:ext uri="{BB962C8B-B14F-4D97-AF65-F5344CB8AC3E}">
        <p14:creationId xmlns:p14="http://schemas.microsoft.com/office/powerpoint/2010/main" val="3189306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A1B862A-4067-4F91-A102-7E98D47A9825}"/>
              </a:ext>
            </a:extLst>
          </p:cNvPr>
          <p:cNvSpPr>
            <a:spLocks noGrp="1"/>
          </p:cNvSpPr>
          <p:nvPr>
            <p:ph type="title"/>
          </p:nvPr>
        </p:nvSpPr>
        <p:spPr/>
        <p:txBody>
          <a:bodyPr/>
          <a:lstStyle/>
          <a:p>
            <a:r>
              <a:rPr lang="en-US" b="1" i="0" u="none" strike="noStrike" kern="1600" baseline="0" dirty="0"/>
              <a:t>Primary Patient Assessment: Circulation</a:t>
            </a:r>
          </a:p>
        </p:txBody>
      </p:sp>
      <p:sp>
        <p:nvSpPr>
          <p:cNvPr id="3" name="Text Placeholder 2">
            <a:extLst>
              <a:ext uri="{FF2B5EF4-FFF2-40B4-BE49-F238E27FC236}">
                <a16:creationId xmlns="" xmlns:a16="http://schemas.microsoft.com/office/drawing/2014/main" id="{03DCE367-136F-446E-9E9A-0E8EC788D570}"/>
              </a:ext>
            </a:extLst>
          </p:cNvPr>
          <p:cNvSpPr>
            <a:spLocks noGrp="1"/>
          </p:cNvSpPr>
          <p:nvPr>
            <p:ph type="body" idx="1"/>
          </p:nvPr>
        </p:nvSpPr>
        <p:spPr>
          <a:xfrm>
            <a:off x="894735" y="1942447"/>
            <a:ext cx="10084052" cy="3427840"/>
          </a:xfrm>
        </p:spPr>
        <p:txBody>
          <a:bodyPr/>
          <a:lstStyle/>
          <a:p>
            <a:pPr>
              <a:spcBef>
                <a:spcPts val="600"/>
              </a:spcBef>
              <a:spcAft>
                <a:spcPts val="600"/>
              </a:spcAft>
            </a:pPr>
            <a:r>
              <a:rPr lang="en-US" sz="2400" dirty="0"/>
              <a:t>To find carotid artery:</a:t>
            </a:r>
          </a:p>
          <a:p>
            <a:pPr lvl="1">
              <a:spcBef>
                <a:spcPts val="600"/>
              </a:spcBef>
              <a:spcAft>
                <a:spcPts val="600"/>
              </a:spcAft>
            </a:pPr>
            <a:r>
              <a:rPr lang="en-US" sz="2200" dirty="0"/>
              <a:t>Place your index and long fingers together on the larynx (Adam’s apple) in the neck. </a:t>
            </a:r>
            <a:endParaRPr lang="en-US" sz="2100" dirty="0"/>
          </a:p>
          <a:p>
            <a:pPr lvl="1">
              <a:spcBef>
                <a:spcPts val="600"/>
              </a:spcBef>
              <a:spcAft>
                <a:spcPts val="600"/>
              </a:spcAft>
            </a:pPr>
            <a:r>
              <a:rPr lang="en-US" sz="2100" dirty="0"/>
              <a:t>Then slide your fingers toward the ear, on the side closest to you, until they drop into a groove. </a:t>
            </a:r>
          </a:p>
          <a:p>
            <a:pPr lvl="1">
              <a:spcBef>
                <a:spcPts val="600"/>
              </a:spcBef>
              <a:spcAft>
                <a:spcPts val="600"/>
              </a:spcAft>
            </a:pPr>
            <a:r>
              <a:rPr lang="en-US" sz="2100" dirty="0"/>
              <a:t>Press your fingers into this groove to feel the carotid artery pulse. </a:t>
            </a:r>
          </a:p>
          <a:p>
            <a:pPr>
              <a:spcBef>
                <a:spcPts val="600"/>
              </a:spcBef>
              <a:spcAft>
                <a:spcPts val="600"/>
              </a:spcAft>
            </a:pPr>
            <a:r>
              <a:rPr lang="en-US" sz="2300" dirty="0"/>
              <a:t>Always use your index and middle fingers to assess a pulse, not your thumb. </a:t>
            </a:r>
          </a:p>
        </p:txBody>
      </p:sp>
      <p:sp>
        <p:nvSpPr>
          <p:cNvPr id="4" name="TextBox 3"/>
          <p:cNvSpPr txBox="1"/>
          <p:nvPr/>
        </p:nvSpPr>
        <p:spPr>
          <a:xfrm>
            <a:off x="1596571" y="5225143"/>
            <a:ext cx="3701143" cy="369332"/>
          </a:xfrm>
          <a:prstGeom prst="rect">
            <a:avLst/>
          </a:prstGeom>
          <a:noFill/>
        </p:spPr>
        <p:txBody>
          <a:bodyPr wrap="square" rtlCol="0">
            <a:spAutoFit/>
          </a:bodyPr>
          <a:lstStyle/>
          <a:p>
            <a:endParaRPr lang="en-US" dirty="0"/>
          </a:p>
        </p:txBody>
      </p:sp>
      <p:pic>
        <p:nvPicPr>
          <p:cNvPr id="5" name="Picture 4"/>
          <p:cNvPicPr>
            <a:picLocks noChangeAspect="1"/>
          </p:cNvPicPr>
          <p:nvPr/>
        </p:nvPicPr>
        <p:blipFill>
          <a:blip r:embed="rId2" cstate="print"/>
          <a:stretch>
            <a:fillRect/>
          </a:stretch>
        </p:blipFill>
        <p:spPr>
          <a:xfrm>
            <a:off x="10536679" y="334912"/>
            <a:ext cx="1359526" cy="1365622"/>
          </a:xfrm>
          <a:prstGeom prst="rect">
            <a:avLst/>
          </a:prstGeom>
        </p:spPr>
      </p:pic>
      <p:sp>
        <p:nvSpPr>
          <p:cNvPr id="6" name="Rectangle 5"/>
          <p:cNvSpPr/>
          <p:nvPr/>
        </p:nvSpPr>
        <p:spPr>
          <a:xfrm>
            <a:off x="10536679" y="785994"/>
            <a:ext cx="1359525" cy="461665"/>
          </a:xfrm>
          <a:prstGeom prst="rect">
            <a:avLst/>
          </a:prstGeom>
        </p:spPr>
        <p:txBody>
          <a:bodyPr wrap="square">
            <a:spAutoFit/>
          </a:bodyPr>
          <a:lstStyle/>
          <a:p>
            <a:pPr algn="ctr"/>
            <a:r>
              <a:rPr lang="en-US" sz="2400" b="1" dirty="0">
                <a:latin typeface="Arial" pitchFamily="34" charset="0"/>
                <a:cs typeface="Arial" pitchFamily="34" charset="0"/>
              </a:rPr>
              <a:t>7-4</a:t>
            </a:r>
          </a:p>
        </p:txBody>
      </p:sp>
    </p:spTree>
    <p:extLst>
      <p:ext uri="{BB962C8B-B14F-4D97-AF65-F5344CB8AC3E}">
        <p14:creationId xmlns:p14="http://schemas.microsoft.com/office/powerpoint/2010/main" val="18577774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a:spLocks noGrp="1"/>
          </p:cNvSpPr>
          <p:nvPr>
            <p:ph type="title"/>
          </p:nvPr>
        </p:nvSpPr>
        <p:spPr>
          <a:xfrm>
            <a:off x="0" y="193144"/>
            <a:ext cx="12192000" cy="1002089"/>
          </a:xfrm>
        </p:spPr>
        <p:txBody>
          <a:bodyPr/>
          <a:lstStyle/>
          <a:p>
            <a:r>
              <a:rPr lang="en-US" dirty="0"/>
              <a:t>Objectives</a:t>
            </a:r>
          </a:p>
        </p:txBody>
      </p:sp>
      <p:sp>
        <p:nvSpPr>
          <p:cNvPr id="14" name="Content Placeholder 2"/>
          <p:cNvSpPr>
            <a:spLocks noGrp="1"/>
          </p:cNvSpPr>
          <p:nvPr>
            <p:ph idx="1"/>
          </p:nvPr>
        </p:nvSpPr>
        <p:spPr>
          <a:xfrm>
            <a:off x="896334" y="2054942"/>
            <a:ext cx="10287000" cy="4459439"/>
          </a:xfrm>
        </p:spPr>
        <p:txBody>
          <a:bodyPr/>
          <a:lstStyle/>
          <a:p>
            <a:r>
              <a:rPr lang="en-US" sz="2400" dirty="0">
                <a:solidFill>
                  <a:schemeClr val="tx2"/>
                </a:solidFill>
              </a:rPr>
              <a:t>7-9 Demonstrate where you can take five pulses in five different locations on the body.</a:t>
            </a:r>
          </a:p>
          <a:p>
            <a:r>
              <a:rPr lang="en-US" sz="2400" dirty="0">
                <a:solidFill>
                  <a:schemeClr val="tx2"/>
                </a:solidFill>
              </a:rPr>
              <a:t>7-10 Describe and demonstrate how to assess the following vital signs:</a:t>
            </a:r>
          </a:p>
          <a:p>
            <a:pPr lvl="2"/>
            <a:r>
              <a:rPr lang="en-US" sz="2200" dirty="0">
                <a:solidFill>
                  <a:schemeClr val="tx2"/>
                </a:solidFill>
              </a:rPr>
              <a:t>Level of responsiveness</a:t>
            </a:r>
          </a:p>
          <a:p>
            <a:pPr lvl="2"/>
            <a:r>
              <a:rPr lang="en-US" sz="2200" dirty="0">
                <a:solidFill>
                  <a:schemeClr val="tx2"/>
                </a:solidFill>
              </a:rPr>
              <a:t>Pulse</a:t>
            </a:r>
          </a:p>
          <a:p>
            <a:pPr lvl="2"/>
            <a:r>
              <a:rPr lang="en-US" sz="2200" dirty="0">
                <a:solidFill>
                  <a:schemeClr val="tx2"/>
                </a:solidFill>
              </a:rPr>
              <a:t>Respiratory rate</a:t>
            </a:r>
          </a:p>
          <a:p>
            <a:pPr lvl="2"/>
            <a:r>
              <a:rPr lang="en-US" sz="2200" dirty="0">
                <a:solidFill>
                  <a:schemeClr val="tx2"/>
                </a:solidFill>
              </a:rPr>
              <a:t>Blood pressure</a:t>
            </a:r>
          </a:p>
          <a:p>
            <a:pPr lvl="2"/>
            <a:r>
              <a:rPr lang="en-US" sz="2200" dirty="0">
                <a:solidFill>
                  <a:schemeClr val="tx2"/>
                </a:solidFill>
              </a:rPr>
              <a:t>Oxygen saturation</a:t>
            </a:r>
          </a:p>
          <a:p>
            <a:pPr marL="457200" lvl="1" indent="0">
              <a:lnSpc>
                <a:spcPct val="200000"/>
              </a:lnSpc>
              <a:buNone/>
            </a:pPr>
            <a:endParaRPr lang="en-US" dirty="0"/>
          </a:p>
          <a:p>
            <a:pPr lvl="1">
              <a:lnSpc>
                <a:spcPct val="200000"/>
              </a:lnSpc>
            </a:pPr>
            <a:endParaRPr lang="en-US" sz="2800" dirty="0"/>
          </a:p>
          <a:p>
            <a:pPr lvl="2"/>
            <a:endParaRPr lang="en-US" dirty="0"/>
          </a:p>
        </p:txBody>
      </p:sp>
      <p:pic>
        <p:nvPicPr>
          <p:cNvPr id="5" name="Picture 4"/>
          <p:cNvPicPr>
            <a:picLocks noChangeAspect="1"/>
          </p:cNvPicPr>
          <p:nvPr/>
        </p:nvPicPr>
        <p:blipFill>
          <a:blip r:embed="rId2" cstate="print"/>
          <a:stretch>
            <a:fillRect/>
          </a:stretch>
        </p:blipFill>
        <p:spPr>
          <a:xfrm>
            <a:off x="10476718" y="304932"/>
            <a:ext cx="1359526" cy="1365622"/>
          </a:xfrm>
          <a:prstGeom prst="rect">
            <a:avLst/>
          </a:prstGeom>
        </p:spPr>
      </p:pic>
    </p:spTree>
    <p:extLst>
      <p:ext uri="{BB962C8B-B14F-4D97-AF65-F5344CB8AC3E}">
        <p14:creationId xmlns:p14="http://schemas.microsoft.com/office/powerpoint/2010/main" val="959716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A1B862A-4067-4F91-A102-7E98D47A9825}"/>
              </a:ext>
            </a:extLst>
          </p:cNvPr>
          <p:cNvSpPr>
            <a:spLocks noGrp="1"/>
          </p:cNvSpPr>
          <p:nvPr>
            <p:ph type="title"/>
          </p:nvPr>
        </p:nvSpPr>
        <p:spPr/>
        <p:txBody>
          <a:bodyPr/>
          <a:lstStyle/>
          <a:p>
            <a:r>
              <a:rPr lang="en-US" b="1" i="0" u="none" strike="noStrike" kern="1600" baseline="0" dirty="0"/>
              <a:t>Primary Patient </a:t>
            </a:r>
            <a:r>
              <a:rPr lang="en-US" kern="1600" dirty="0"/>
              <a:t>Assessment: Circulation</a:t>
            </a:r>
            <a:endParaRPr lang="en-US" b="1" i="0" u="none" strike="noStrike" kern="1600" baseline="0" dirty="0"/>
          </a:p>
        </p:txBody>
      </p:sp>
      <p:sp>
        <p:nvSpPr>
          <p:cNvPr id="3" name="Text Placeholder 2">
            <a:extLst>
              <a:ext uri="{FF2B5EF4-FFF2-40B4-BE49-F238E27FC236}">
                <a16:creationId xmlns="" xmlns:a16="http://schemas.microsoft.com/office/drawing/2014/main" id="{03DCE367-136F-446E-9E9A-0E8EC788D570}"/>
              </a:ext>
            </a:extLst>
          </p:cNvPr>
          <p:cNvSpPr>
            <a:spLocks noGrp="1"/>
          </p:cNvSpPr>
          <p:nvPr>
            <p:ph type="body" idx="1"/>
          </p:nvPr>
        </p:nvSpPr>
        <p:spPr>
          <a:xfrm>
            <a:off x="904567" y="2151616"/>
            <a:ext cx="10074219" cy="3427840"/>
          </a:xfrm>
        </p:spPr>
        <p:txBody>
          <a:bodyPr/>
          <a:lstStyle/>
          <a:p>
            <a:pPr>
              <a:spcBef>
                <a:spcPts val="600"/>
              </a:spcBef>
              <a:spcAft>
                <a:spcPts val="600"/>
              </a:spcAft>
            </a:pPr>
            <a:r>
              <a:rPr lang="en-US" sz="2400" u="none" strike="noStrike" baseline="0" dirty="0"/>
              <a:t>If a pulse is present but patient is not breathing: </a:t>
            </a:r>
          </a:p>
          <a:p>
            <a:pPr lvl="1">
              <a:spcBef>
                <a:spcPts val="600"/>
              </a:spcBef>
              <a:spcAft>
                <a:spcPts val="600"/>
              </a:spcAft>
            </a:pPr>
            <a:r>
              <a:rPr lang="en-US" sz="2200" dirty="0"/>
              <a:t>N</a:t>
            </a:r>
            <a:r>
              <a:rPr lang="en-US" sz="2200" u="none" strike="noStrike" baseline="0" dirty="0"/>
              <a:t>eed to check the airway to make sure it is open </a:t>
            </a:r>
          </a:p>
          <a:p>
            <a:pPr lvl="1">
              <a:spcBef>
                <a:spcPts val="600"/>
              </a:spcBef>
              <a:spcAft>
                <a:spcPts val="600"/>
              </a:spcAft>
            </a:pPr>
            <a:r>
              <a:rPr lang="en-US" sz="2200" u="none" strike="noStrike" baseline="0" dirty="0"/>
              <a:t>If there is still no breathing, begin rescue breaths.</a:t>
            </a:r>
          </a:p>
          <a:p>
            <a:pPr lvl="1">
              <a:spcBef>
                <a:spcPts val="600"/>
              </a:spcBef>
              <a:spcAft>
                <a:spcPts val="600"/>
              </a:spcAft>
            </a:pPr>
            <a:r>
              <a:rPr lang="en-US" sz="2200" u="none" strike="noStrike" baseline="0" dirty="0"/>
              <a:t>If pulseless in cardiac arrest, call for:</a:t>
            </a:r>
          </a:p>
          <a:p>
            <a:pPr lvl="2">
              <a:spcBef>
                <a:spcPts val="600"/>
              </a:spcBef>
              <a:spcAft>
                <a:spcPts val="600"/>
              </a:spcAft>
            </a:pPr>
            <a:r>
              <a:rPr lang="en-US" sz="1900" u="none" strike="noStrike" baseline="0" dirty="0"/>
              <a:t>Additional help</a:t>
            </a:r>
            <a:r>
              <a:rPr lang="en-US" sz="1900" u="none" strike="noStrike" dirty="0"/>
              <a:t> </a:t>
            </a:r>
            <a:endParaRPr lang="en-US" sz="1900" dirty="0"/>
          </a:p>
          <a:p>
            <a:pPr lvl="2">
              <a:spcBef>
                <a:spcPts val="600"/>
              </a:spcBef>
              <a:spcAft>
                <a:spcPts val="600"/>
              </a:spcAft>
            </a:pPr>
            <a:r>
              <a:rPr lang="en-US" sz="1900" u="none" strike="noStrike" baseline="0" dirty="0"/>
              <a:t>An automated external defibrillator</a:t>
            </a:r>
          </a:p>
          <a:p>
            <a:pPr lvl="2">
              <a:spcBef>
                <a:spcPts val="600"/>
              </a:spcBef>
              <a:spcAft>
                <a:spcPts val="600"/>
              </a:spcAft>
            </a:pPr>
            <a:r>
              <a:rPr lang="en-US" sz="1900" u="none" strike="noStrike" baseline="0" dirty="0"/>
              <a:t>Start CPR as soon as possible.</a:t>
            </a:r>
          </a:p>
        </p:txBody>
      </p:sp>
      <p:sp>
        <p:nvSpPr>
          <p:cNvPr id="4" name="TextBox 3"/>
          <p:cNvSpPr txBox="1"/>
          <p:nvPr/>
        </p:nvSpPr>
        <p:spPr>
          <a:xfrm>
            <a:off x="1596571" y="5225143"/>
            <a:ext cx="3701143" cy="369332"/>
          </a:xfrm>
          <a:prstGeom prst="rect">
            <a:avLst/>
          </a:prstGeom>
          <a:noFill/>
        </p:spPr>
        <p:txBody>
          <a:bodyPr wrap="square" rtlCol="0">
            <a:spAutoFit/>
          </a:bodyPr>
          <a:lstStyle/>
          <a:p>
            <a:endParaRPr lang="en-US" dirty="0"/>
          </a:p>
        </p:txBody>
      </p:sp>
      <p:pic>
        <p:nvPicPr>
          <p:cNvPr id="5" name="Picture 4"/>
          <p:cNvPicPr>
            <a:picLocks noChangeAspect="1"/>
          </p:cNvPicPr>
          <p:nvPr/>
        </p:nvPicPr>
        <p:blipFill>
          <a:blip r:embed="rId2" cstate="print"/>
          <a:stretch>
            <a:fillRect/>
          </a:stretch>
        </p:blipFill>
        <p:spPr>
          <a:xfrm>
            <a:off x="10536679" y="334912"/>
            <a:ext cx="1359526" cy="1365622"/>
          </a:xfrm>
          <a:prstGeom prst="rect">
            <a:avLst/>
          </a:prstGeom>
        </p:spPr>
      </p:pic>
      <p:sp>
        <p:nvSpPr>
          <p:cNvPr id="6" name="Rectangle 5"/>
          <p:cNvSpPr/>
          <p:nvPr/>
        </p:nvSpPr>
        <p:spPr>
          <a:xfrm>
            <a:off x="10536679" y="785994"/>
            <a:ext cx="1359525" cy="461665"/>
          </a:xfrm>
          <a:prstGeom prst="rect">
            <a:avLst/>
          </a:prstGeom>
        </p:spPr>
        <p:txBody>
          <a:bodyPr wrap="square">
            <a:spAutoFit/>
          </a:bodyPr>
          <a:lstStyle/>
          <a:p>
            <a:pPr algn="ctr"/>
            <a:r>
              <a:rPr lang="en-US" sz="2400" b="1" dirty="0">
                <a:latin typeface="Arial" pitchFamily="34" charset="0"/>
                <a:cs typeface="Arial" pitchFamily="34" charset="0"/>
              </a:rPr>
              <a:t>7-4</a:t>
            </a:r>
          </a:p>
        </p:txBody>
      </p:sp>
    </p:spTree>
    <p:extLst>
      <p:ext uri="{BB962C8B-B14F-4D97-AF65-F5344CB8AC3E}">
        <p14:creationId xmlns:p14="http://schemas.microsoft.com/office/powerpoint/2010/main" val="294516583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CCBCB5D-AF61-4905-BF42-484F81B94865}"/>
              </a:ext>
            </a:extLst>
          </p:cNvPr>
          <p:cNvSpPr>
            <a:spLocks noGrp="1"/>
          </p:cNvSpPr>
          <p:nvPr>
            <p:ph type="title"/>
          </p:nvPr>
        </p:nvSpPr>
        <p:spPr/>
        <p:txBody>
          <a:bodyPr/>
          <a:lstStyle/>
          <a:p>
            <a:r>
              <a:rPr lang="en-US" b="1" i="0" u="none" strike="noStrike" kern="1600" baseline="0" dirty="0"/>
              <a:t>Primary Patient Assessment:</a:t>
            </a:r>
            <a:r>
              <a:rPr lang="en-US" b="1" i="0" u="none" strike="noStrike" kern="1600" dirty="0"/>
              <a:t> Circulation</a:t>
            </a:r>
            <a:endParaRPr lang="en-US" b="1" i="0" u="none" strike="noStrike" kern="1600" baseline="0" dirty="0"/>
          </a:p>
        </p:txBody>
      </p:sp>
      <p:sp>
        <p:nvSpPr>
          <p:cNvPr id="3" name="Text Placeholder 2">
            <a:extLst>
              <a:ext uri="{FF2B5EF4-FFF2-40B4-BE49-F238E27FC236}">
                <a16:creationId xmlns="" xmlns:a16="http://schemas.microsoft.com/office/drawing/2014/main" id="{CE14AD7C-A5C1-40EC-9873-A1F3C42982FE}"/>
              </a:ext>
            </a:extLst>
          </p:cNvPr>
          <p:cNvSpPr>
            <a:spLocks noGrp="1"/>
          </p:cNvSpPr>
          <p:nvPr>
            <p:ph type="body" idx="1"/>
          </p:nvPr>
        </p:nvSpPr>
        <p:spPr>
          <a:xfrm>
            <a:off x="878205" y="2026723"/>
            <a:ext cx="10435590" cy="3986213"/>
          </a:xfrm>
        </p:spPr>
        <p:txBody>
          <a:bodyPr/>
          <a:lstStyle/>
          <a:p>
            <a:pPr marR="0" lvl="0" rtl="0">
              <a:spcBef>
                <a:spcPts val="600"/>
              </a:spcBef>
              <a:spcAft>
                <a:spcPts val="600"/>
              </a:spcAft>
            </a:pPr>
            <a:r>
              <a:rPr lang="en-US" u="none" strike="noStrike" baseline="0" dirty="0"/>
              <a:t>If a pulse is present, determine what it feels like.</a:t>
            </a:r>
          </a:p>
          <a:p>
            <a:pPr lvl="1">
              <a:spcBef>
                <a:spcPts val="600"/>
              </a:spcBef>
              <a:spcAft>
                <a:spcPts val="600"/>
              </a:spcAft>
            </a:pPr>
            <a:r>
              <a:rPr lang="en-US" dirty="0"/>
              <a:t>S</a:t>
            </a:r>
            <a:r>
              <a:rPr lang="en-US" u="none" strike="noStrike" baseline="0" dirty="0"/>
              <a:t>hould be strong and regular</a:t>
            </a:r>
          </a:p>
          <a:p>
            <a:pPr lvl="1">
              <a:spcBef>
                <a:spcPts val="600"/>
              </a:spcBef>
              <a:spcAft>
                <a:spcPts val="600"/>
              </a:spcAft>
            </a:pPr>
            <a:r>
              <a:rPr lang="en-US" dirty="0"/>
              <a:t>I</a:t>
            </a:r>
            <a:r>
              <a:rPr lang="en-US" u="none" strike="noStrike" baseline="0" dirty="0"/>
              <a:t>rregular or faint:</a:t>
            </a:r>
            <a:r>
              <a:rPr lang="en-US" u="none" strike="noStrike" dirty="0"/>
              <a:t> </a:t>
            </a:r>
            <a:r>
              <a:rPr lang="en-US" u="none" strike="noStrike" baseline="0" dirty="0"/>
              <a:t>indicates an underlying medical or traumatic disorder</a:t>
            </a:r>
          </a:p>
          <a:p>
            <a:pPr lvl="2">
              <a:spcBef>
                <a:spcPts val="600"/>
              </a:spcBef>
              <a:spcAft>
                <a:spcPts val="600"/>
              </a:spcAft>
            </a:pPr>
            <a:r>
              <a:rPr lang="en-US" sz="2000" dirty="0"/>
              <a:t>H</a:t>
            </a:r>
            <a:r>
              <a:rPr lang="en-US" sz="2000" u="none" strike="noStrike" baseline="0" dirty="0"/>
              <a:t>as a different time interval between beats (skips beats)</a:t>
            </a:r>
          </a:p>
          <a:p>
            <a:pPr>
              <a:spcBef>
                <a:spcPts val="600"/>
              </a:spcBef>
              <a:spcAft>
                <a:spcPts val="600"/>
              </a:spcAft>
            </a:pPr>
            <a:r>
              <a:rPr lang="en-US" u="none" strike="noStrike" baseline="0" dirty="0"/>
              <a:t>Determine the pulse rate:</a:t>
            </a:r>
          </a:p>
          <a:p>
            <a:pPr lvl="1">
              <a:spcBef>
                <a:spcPts val="600"/>
              </a:spcBef>
              <a:spcAft>
                <a:spcPts val="600"/>
              </a:spcAft>
            </a:pPr>
            <a:r>
              <a:rPr lang="en-US" dirty="0"/>
              <a:t>H</a:t>
            </a:r>
            <a:r>
              <a:rPr lang="en-US" u="none" strike="noStrike" baseline="0" dirty="0"/>
              <a:t>old your index finger on the pulse.</a:t>
            </a:r>
          </a:p>
          <a:p>
            <a:pPr lvl="1">
              <a:spcBef>
                <a:spcPts val="600"/>
              </a:spcBef>
              <a:spcAft>
                <a:spcPts val="600"/>
              </a:spcAft>
            </a:pPr>
            <a:r>
              <a:rPr lang="en-US" u="none" strike="noStrike" baseline="0" dirty="0"/>
              <a:t>Count the beats for 30 seconds. </a:t>
            </a:r>
          </a:p>
          <a:p>
            <a:pPr lvl="1">
              <a:spcBef>
                <a:spcPts val="600"/>
              </a:spcBef>
              <a:spcAft>
                <a:spcPts val="600"/>
              </a:spcAft>
            </a:pPr>
            <a:r>
              <a:rPr lang="en-US" dirty="0"/>
              <a:t>Multiply this number by 2 to determine the number of beats per minute.</a:t>
            </a:r>
          </a:p>
          <a:p>
            <a:pPr lvl="1"/>
            <a:endParaRPr lang="en-US" sz="1800" u="none" strike="noStrike" baseline="0" dirty="0"/>
          </a:p>
        </p:txBody>
      </p:sp>
      <p:pic>
        <p:nvPicPr>
          <p:cNvPr id="4" name="Picture 3"/>
          <p:cNvPicPr>
            <a:picLocks noChangeAspect="1"/>
          </p:cNvPicPr>
          <p:nvPr/>
        </p:nvPicPr>
        <p:blipFill>
          <a:blip r:embed="rId2" cstate="print"/>
          <a:stretch>
            <a:fillRect/>
          </a:stretch>
        </p:blipFill>
        <p:spPr>
          <a:xfrm>
            <a:off x="10536679" y="334912"/>
            <a:ext cx="1359526" cy="1365622"/>
          </a:xfrm>
          <a:prstGeom prst="rect">
            <a:avLst/>
          </a:prstGeom>
        </p:spPr>
      </p:pic>
      <p:sp>
        <p:nvSpPr>
          <p:cNvPr id="5" name="Rectangle 4"/>
          <p:cNvSpPr/>
          <p:nvPr/>
        </p:nvSpPr>
        <p:spPr>
          <a:xfrm>
            <a:off x="10536679" y="785994"/>
            <a:ext cx="1359525" cy="461665"/>
          </a:xfrm>
          <a:prstGeom prst="rect">
            <a:avLst/>
          </a:prstGeom>
        </p:spPr>
        <p:txBody>
          <a:bodyPr wrap="square">
            <a:spAutoFit/>
          </a:bodyPr>
          <a:lstStyle/>
          <a:p>
            <a:pPr algn="ctr"/>
            <a:r>
              <a:rPr lang="en-US" sz="2400" b="1" dirty="0">
                <a:latin typeface="Arial" pitchFamily="34" charset="0"/>
                <a:cs typeface="Arial" pitchFamily="34" charset="0"/>
              </a:rPr>
              <a:t>7-4</a:t>
            </a:r>
          </a:p>
        </p:txBody>
      </p:sp>
    </p:spTree>
    <p:extLst>
      <p:ext uri="{BB962C8B-B14F-4D97-AF65-F5344CB8AC3E}">
        <p14:creationId xmlns:p14="http://schemas.microsoft.com/office/powerpoint/2010/main" val="67992366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ADF9BDE-7C5F-44FC-AE49-B4B48CFA34AC}"/>
              </a:ext>
            </a:extLst>
          </p:cNvPr>
          <p:cNvSpPr>
            <a:spLocks noGrp="1"/>
          </p:cNvSpPr>
          <p:nvPr>
            <p:ph type="title"/>
          </p:nvPr>
        </p:nvSpPr>
        <p:spPr/>
        <p:txBody>
          <a:bodyPr/>
          <a:lstStyle/>
          <a:p>
            <a:r>
              <a:rPr lang="en-US" b="1" i="0" u="none" strike="noStrike" kern="1600" baseline="0" dirty="0"/>
              <a:t>Primary Patient Assessment:</a:t>
            </a:r>
            <a:r>
              <a:rPr lang="en-US" b="1" i="0" u="none" strike="noStrike" kern="1600" dirty="0"/>
              <a:t> Circulation</a:t>
            </a:r>
            <a:endParaRPr lang="en-US" b="1" i="0" u="none" strike="noStrike" kern="1600" baseline="0" dirty="0"/>
          </a:p>
        </p:txBody>
      </p:sp>
      <p:sp>
        <p:nvSpPr>
          <p:cNvPr id="3" name="Text Placeholder 2">
            <a:extLst>
              <a:ext uri="{FF2B5EF4-FFF2-40B4-BE49-F238E27FC236}">
                <a16:creationId xmlns="" xmlns:a16="http://schemas.microsoft.com/office/drawing/2014/main" id="{ABB36413-F2F2-4FD0-B8DD-DB729A90E692}"/>
              </a:ext>
            </a:extLst>
          </p:cNvPr>
          <p:cNvSpPr>
            <a:spLocks noGrp="1"/>
          </p:cNvSpPr>
          <p:nvPr>
            <p:ph type="body" idx="1"/>
          </p:nvPr>
        </p:nvSpPr>
        <p:spPr>
          <a:xfrm>
            <a:off x="878205" y="2251587"/>
            <a:ext cx="10435590" cy="3459359"/>
          </a:xfrm>
        </p:spPr>
        <p:txBody>
          <a:bodyPr/>
          <a:lstStyle/>
          <a:p>
            <a:pPr marR="0" lvl="0" rtl="0"/>
            <a:r>
              <a:rPr lang="en-US" u="none" strike="noStrike" baseline="0" dirty="0"/>
              <a:t>If a pulse is present, evaluate patient’s skin color. </a:t>
            </a:r>
          </a:p>
          <a:p>
            <a:pPr lvl="1">
              <a:spcBef>
                <a:spcPts val="600"/>
              </a:spcBef>
              <a:spcAft>
                <a:spcPts val="600"/>
              </a:spcAft>
            </a:pPr>
            <a:r>
              <a:rPr lang="en-US" dirty="0"/>
              <a:t>Normal: pink or dark tone, depending on the person’s race</a:t>
            </a:r>
          </a:p>
          <a:p>
            <a:pPr lvl="1">
              <a:spcBef>
                <a:spcPts val="600"/>
              </a:spcBef>
              <a:spcAft>
                <a:spcPts val="600"/>
              </a:spcAft>
            </a:pPr>
            <a:r>
              <a:rPr lang="en-US" dirty="0"/>
              <a:t>P</a:t>
            </a:r>
            <a:r>
              <a:rPr lang="en-US" u="none" strike="noStrike" baseline="0" dirty="0"/>
              <a:t>ale, gray, or blue (cyanosis): circulation is compromised</a:t>
            </a:r>
          </a:p>
          <a:p>
            <a:pPr lvl="2">
              <a:spcBef>
                <a:spcPts val="600"/>
              </a:spcBef>
              <a:spcAft>
                <a:spcPts val="600"/>
              </a:spcAft>
            </a:pPr>
            <a:r>
              <a:rPr lang="en-US" sz="2000" u="none" strike="noStrike" baseline="0" dirty="0"/>
              <a:t>Cyanosis also may be detected in the lips, mucous membranes, and earlobes. </a:t>
            </a:r>
          </a:p>
          <a:p>
            <a:pPr lvl="2">
              <a:spcBef>
                <a:spcPts val="600"/>
              </a:spcBef>
              <a:spcAft>
                <a:spcPts val="600"/>
              </a:spcAft>
            </a:pPr>
            <a:r>
              <a:rPr lang="en-US" sz="2000" dirty="0"/>
              <a:t>Assess oral (inner lip) color in patients with dark skin.</a:t>
            </a:r>
          </a:p>
          <a:p>
            <a:pPr lvl="1"/>
            <a:endParaRPr lang="en-US" u="none" strike="noStrike" baseline="0" dirty="0"/>
          </a:p>
        </p:txBody>
      </p:sp>
      <p:pic>
        <p:nvPicPr>
          <p:cNvPr id="4" name="Picture 3"/>
          <p:cNvPicPr>
            <a:picLocks noChangeAspect="1"/>
          </p:cNvPicPr>
          <p:nvPr/>
        </p:nvPicPr>
        <p:blipFill>
          <a:blip r:embed="rId2" cstate="print"/>
          <a:stretch>
            <a:fillRect/>
          </a:stretch>
        </p:blipFill>
        <p:spPr>
          <a:xfrm>
            <a:off x="10536679" y="334912"/>
            <a:ext cx="1359526" cy="1365622"/>
          </a:xfrm>
          <a:prstGeom prst="rect">
            <a:avLst/>
          </a:prstGeom>
        </p:spPr>
      </p:pic>
      <p:sp>
        <p:nvSpPr>
          <p:cNvPr id="5" name="Rectangle 4"/>
          <p:cNvSpPr/>
          <p:nvPr/>
        </p:nvSpPr>
        <p:spPr>
          <a:xfrm>
            <a:off x="10536679" y="785994"/>
            <a:ext cx="1359525" cy="461665"/>
          </a:xfrm>
          <a:prstGeom prst="rect">
            <a:avLst/>
          </a:prstGeom>
        </p:spPr>
        <p:txBody>
          <a:bodyPr wrap="square">
            <a:spAutoFit/>
          </a:bodyPr>
          <a:lstStyle/>
          <a:p>
            <a:pPr algn="ctr"/>
            <a:r>
              <a:rPr lang="en-US" sz="2400" b="1" dirty="0">
                <a:latin typeface="Arial" pitchFamily="34" charset="0"/>
                <a:cs typeface="Arial" pitchFamily="34" charset="0"/>
              </a:rPr>
              <a:t>7-4</a:t>
            </a:r>
          </a:p>
        </p:txBody>
      </p:sp>
    </p:spTree>
    <p:extLst>
      <p:ext uri="{BB962C8B-B14F-4D97-AF65-F5344CB8AC3E}">
        <p14:creationId xmlns:p14="http://schemas.microsoft.com/office/powerpoint/2010/main" val="288953184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13CF674-CF88-418F-A6D5-22F60FECC928}"/>
              </a:ext>
            </a:extLst>
          </p:cNvPr>
          <p:cNvSpPr>
            <a:spLocks noGrp="1"/>
          </p:cNvSpPr>
          <p:nvPr>
            <p:ph type="title"/>
          </p:nvPr>
        </p:nvSpPr>
        <p:spPr>
          <a:xfrm>
            <a:off x="0" y="121033"/>
            <a:ext cx="12192000" cy="1002089"/>
          </a:xfrm>
        </p:spPr>
        <p:txBody>
          <a:bodyPr anchor="ctr">
            <a:normAutofit/>
          </a:bodyPr>
          <a:lstStyle/>
          <a:p>
            <a:r>
              <a:rPr lang="en-US" b="1" i="0" u="none" strike="noStrike" kern="1600" baseline="0" dirty="0"/>
              <a:t>Primary Patient Assessment:</a:t>
            </a:r>
            <a:r>
              <a:rPr lang="en-US" b="1" i="0" u="none" strike="noStrike" kern="1600" dirty="0"/>
              <a:t> Circulation</a:t>
            </a:r>
            <a:endParaRPr lang="en-US" b="1" i="0" u="none" strike="noStrike" kern="1600" baseline="0" dirty="0"/>
          </a:p>
        </p:txBody>
      </p:sp>
      <p:sp>
        <p:nvSpPr>
          <p:cNvPr id="3" name="Text Placeholder 2">
            <a:extLst>
              <a:ext uri="{FF2B5EF4-FFF2-40B4-BE49-F238E27FC236}">
                <a16:creationId xmlns="" xmlns:a16="http://schemas.microsoft.com/office/drawing/2014/main" id="{17E858C4-0C12-4A40-ABA3-F690EA50A3B3}"/>
              </a:ext>
            </a:extLst>
          </p:cNvPr>
          <p:cNvSpPr>
            <a:spLocks noGrp="1"/>
          </p:cNvSpPr>
          <p:nvPr>
            <p:ph sz="half" idx="1"/>
          </p:nvPr>
        </p:nvSpPr>
        <p:spPr>
          <a:xfrm>
            <a:off x="914399" y="1838632"/>
            <a:ext cx="5660571" cy="4351856"/>
          </a:xfrm>
        </p:spPr>
        <p:txBody>
          <a:bodyPr>
            <a:noAutofit/>
          </a:bodyPr>
          <a:lstStyle/>
          <a:p>
            <a:pPr marL="0" marR="0" lvl="0" indent="0" rtl="0">
              <a:lnSpc>
                <a:spcPct val="90000"/>
              </a:lnSpc>
              <a:buNone/>
            </a:pPr>
            <a:r>
              <a:rPr lang="en-US" b="1" u="none" strike="noStrike" baseline="0" dirty="0"/>
              <a:t>Assess capillary refill</a:t>
            </a:r>
          </a:p>
          <a:p>
            <a:pPr lvl="1">
              <a:lnSpc>
                <a:spcPct val="90000"/>
              </a:lnSpc>
            </a:pPr>
            <a:r>
              <a:rPr lang="en-US" dirty="0"/>
              <a:t>P</a:t>
            </a:r>
            <a:r>
              <a:rPr lang="en-US" u="none" strike="noStrike" baseline="0" dirty="0"/>
              <a:t>ress on the nail bed and then quickly release the pressure.</a:t>
            </a:r>
          </a:p>
          <a:p>
            <a:pPr lvl="1">
              <a:spcBef>
                <a:spcPts val="600"/>
              </a:spcBef>
              <a:spcAft>
                <a:spcPts val="600"/>
              </a:spcAft>
            </a:pPr>
            <a:r>
              <a:rPr lang="en-US" dirty="0"/>
              <a:t>N</a:t>
            </a:r>
            <a:r>
              <a:rPr lang="en-US" u="none" strike="noStrike" baseline="0" dirty="0"/>
              <a:t>ormal:</a:t>
            </a:r>
            <a:r>
              <a:rPr lang="en-US" u="none" strike="noStrike" dirty="0"/>
              <a:t> </a:t>
            </a:r>
            <a:r>
              <a:rPr lang="en-US" u="none" strike="noStrike" baseline="0" dirty="0"/>
              <a:t>the nail bed will turn white when pressed and then return to its normal pink color in less than 2 seconds once the pressure is released</a:t>
            </a:r>
          </a:p>
          <a:p>
            <a:pPr lvl="1">
              <a:spcBef>
                <a:spcPts val="600"/>
              </a:spcBef>
              <a:spcAft>
                <a:spcPts val="600"/>
              </a:spcAft>
            </a:pPr>
            <a:r>
              <a:rPr lang="en-US" u="none" strike="noStrike" baseline="0" dirty="0"/>
              <a:t>Abnormal: cyanotic or does not return to a pink color within 2 seconds</a:t>
            </a:r>
          </a:p>
          <a:p>
            <a:pPr lvl="2">
              <a:spcBef>
                <a:spcPts val="600"/>
              </a:spcBef>
              <a:spcAft>
                <a:spcPts val="600"/>
              </a:spcAft>
            </a:pPr>
            <a:r>
              <a:rPr lang="en-US" sz="2000" dirty="0"/>
              <a:t>S</a:t>
            </a:r>
            <a:r>
              <a:rPr lang="en-US" sz="2000" u="none" strike="noStrike" baseline="0" dirty="0"/>
              <a:t>hould prompt you to investigate the underlying causes more thoroughly</a:t>
            </a:r>
          </a:p>
        </p:txBody>
      </p:sp>
      <p:pic>
        <p:nvPicPr>
          <p:cNvPr id="59393" name="Picture 1" descr="Photo A shows a patroller squeezing the fingertip of the patient."/>
          <p:cNvPicPr>
            <a:picLocks noChangeAspect="1" noChangeArrowheads="1"/>
          </p:cNvPicPr>
          <p:nvPr/>
        </p:nvPicPr>
        <p:blipFill>
          <a:blip r:embed="rId2" cstate="print"/>
          <a:srcRect/>
          <a:stretch>
            <a:fillRect/>
          </a:stretch>
        </p:blipFill>
        <p:spPr bwMode="auto">
          <a:xfrm>
            <a:off x="7579089" y="2289747"/>
            <a:ext cx="3637300" cy="2522095"/>
          </a:xfrm>
          <a:prstGeom prst="rect">
            <a:avLst/>
          </a:prstGeom>
          <a:noFill/>
        </p:spPr>
      </p:pic>
      <p:pic>
        <p:nvPicPr>
          <p:cNvPr id="5" name="Picture 4"/>
          <p:cNvPicPr>
            <a:picLocks noChangeAspect="1"/>
          </p:cNvPicPr>
          <p:nvPr/>
        </p:nvPicPr>
        <p:blipFill>
          <a:blip r:embed="rId3" cstate="print"/>
          <a:stretch>
            <a:fillRect/>
          </a:stretch>
        </p:blipFill>
        <p:spPr>
          <a:xfrm>
            <a:off x="10536679" y="334912"/>
            <a:ext cx="1359526" cy="1365622"/>
          </a:xfrm>
          <a:prstGeom prst="rect">
            <a:avLst/>
          </a:prstGeom>
        </p:spPr>
      </p:pic>
      <p:sp>
        <p:nvSpPr>
          <p:cNvPr id="6" name="Rectangle 5"/>
          <p:cNvSpPr/>
          <p:nvPr/>
        </p:nvSpPr>
        <p:spPr>
          <a:xfrm>
            <a:off x="10536679" y="785994"/>
            <a:ext cx="1359525" cy="461665"/>
          </a:xfrm>
          <a:prstGeom prst="rect">
            <a:avLst/>
          </a:prstGeom>
        </p:spPr>
        <p:txBody>
          <a:bodyPr wrap="square">
            <a:spAutoFit/>
          </a:bodyPr>
          <a:lstStyle/>
          <a:p>
            <a:pPr algn="ctr"/>
            <a:r>
              <a:rPr lang="en-US" sz="2400" b="1" dirty="0">
                <a:latin typeface="Arial" pitchFamily="34" charset="0"/>
                <a:cs typeface="Arial" pitchFamily="34" charset="0"/>
              </a:rPr>
              <a:t>7-4</a:t>
            </a:r>
          </a:p>
        </p:txBody>
      </p:sp>
    </p:spTree>
    <p:extLst>
      <p:ext uri="{BB962C8B-B14F-4D97-AF65-F5344CB8AC3E}">
        <p14:creationId xmlns:p14="http://schemas.microsoft.com/office/powerpoint/2010/main" val="327282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13CF674-CF88-418F-A6D5-22F60FECC928}"/>
              </a:ext>
            </a:extLst>
          </p:cNvPr>
          <p:cNvSpPr>
            <a:spLocks noGrp="1"/>
          </p:cNvSpPr>
          <p:nvPr>
            <p:ph type="title"/>
          </p:nvPr>
        </p:nvSpPr>
        <p:spPr>
          <a:xfrm>
            <a:off x="-1" y="-501045"/>
            <a:ext cx="12003741" cy="1038927"/>
          </a:xfrm>
        </p:spPr>
        <p:txBody>
          <a:bodyPr anchor="ctr">
            <a:normAutofit/>
          </a:bodyPr>
          <a:lstStyle/>
          <a:p>
            <a:r>
              <a:rPr lang="en-US" b="1" i="0" u="none" strike="noStrike" kern="1600" baseline="0" dirty="0"/>
              <a:t>Primary Patient Assessment:</a:t>
            </a:r>
            <a:r>
              <a:rPr lang="en-US" b="1" i="0" u="none" strike="noStrike" kern="1600" dirty="0"/>
              <a:t> Circulation</a:t>
            </a:r>
            <a:endParaRPr lang="en-US" b="1" i="0" u="none" strike="noStrike" kern="1600" baseline="0" dirty="0"/>
          </a:p>
        </p:txBody>
      </p:sp>
      <p:sp>
        <p:nvSpPr>
          <p:cNvPr id="3" name="Text Placeholder 2">
            <a:extLst>
              <a:ext uri="{FF2B5EF4-FFF2-40B4-BE49-F238E27FC236}">
                <a16:creationId xmlns="" xmlns:a16="http://schemas.microsoft.com/office/drawing/2014/main" id="{17E858C4-0C12-4A40-ABA3-F690EA50A3B3}"/>
              </a:ext>
            </a:extLst>
          </p:cNvPr>
          <p:cNvSpPr>
            <a:spLocks noGrp="1"/>
          </p:cNvSpPr>
          <p:nvPr>
            <p:ph sz="half" idx="1"/>
          </p:nvPr>
        </p:nvSpPr>
        <p:spPr>
          <a:xfrm>
            <a:off x="924231" y="2133599"/>
            <a:ext cx="5660571" cy="3584940"/>
          </a:xfrm>
        </p:spPr>
        <p:txBody>
          <a:bodyPr>
            <a:noAutofit/>
          </a:bodyPr>
          <a:lstStyle/>
          <a:p>
            <a:pPr>
              <a:spcBef>
                <a:spcPts val="600"/>
              </a:spcBef>
              <a:spcAft>
                <a:spcPts val="600"/>
              </a:spcAft>
            </a:pPr>
            <a:r>
              <a:rPr lang="en-US" dirty="0"/>
              <a:t>Cold environment causes capillaries in the nail bed to be:</a:t>
            </a:r>
          </a:p>
          <a:p>
            <a:pPr lvl="1">
              <a:spcBef>
                <a:spcPts val="600"/>
              </a:spcBef>
              <a:spcAft>
                <a:spcPts val="600"/>
              </a:spcAft>
            </a:pPr>
            <a:r>
              <a:rPr lang="en-US" dirty="0"/>
              <a:t>Pale </a:t>
            </a:r>
          </a:p>
          <a:p>
            <a:pPr lvl="1">
              <a:spcBef>
                <a:spcPts val="600"/>
              </a:spcBef>
              <a:spcAft>
                <a:spcPts val="600"/>
              </a:spcAft>
            </a:pPr>
            <a:r>
              <a:rPr lang="en-US" dirty="0"/>
              <a:t>Blue</a:t>
            </a:r>
          </a:p>
          <a:p>
            <a:pPr lvl="1">
              <a:spcBef>
                <a:spcPts val="600"/>
              </a:spcBef>
              <a:spcAft>
                <a:spcPts val="600"/>
              </a:spcAft>
            </a:pPr>
            <a:r>
              <a:rPr lang="en-US" dirty="0"/>
              <a:t>Slow to refill</a:t>
            </a:r>
          </a:p>
          <a:p>
            <a:pPr>
              <a:spcBef>
                <a:spcPts val="600"/>
              </a:spcBef>
              <a:spcAft>
                <a:spcPts val="600"/>
              </a:spcAft>
            </a:pPr>
            <a:r>
              <a:rPr lang="en-US" sz="2400" dirty="0"/>
              <a:t>Peripheral blood vessels are narrowed in response to the cold.</a:t>
            </a:r>
            <a:endParaRPr lang="en-US" sz="2400" u="none" strike="noStrike" baseline="0" dirty="0"/>
          </a:p>
          <a:p>
            <a:pPr>
              <a:spcBef>
                <a:spcPts val="600"/>
              </a:spcBef>
              <a:spcAft>
                <a:spcPts val="600"/>
              </a:spcAft>
            </a:pPr>
            <a:endParaRPr lang="en-US" sz="1800" u="none" strike="noStrike" baseline="0" dirty="0"/>
          </a:p>
        </p:txBody>
      </p:sp>
      <p:pic>
        <p:nvPicPr>
          <p:cNvPr id="59393" name="Picture 1" descr="Photo shows a patroller squeezing the fingertip of the patient."/>
          <p:cNvPicPr>
            <a:picLocks noChangeAspect="1" noChangeArrowheads="1"/>
          </p:cNvPicPr>
          <p:nvPr/>
        </p:nvPicPr>
        <p:blipFill>
          <a:blip r:embed="rId2" cstate="print"/>
          <a:srcRect/>
          <a:stretch>
            <a:fillRect/>
          </a:stretch>
        </p:blipFill>
        <p:spPr bwMode="auto">
          <a:xfrm>
            <a:off x="7579089" y="2289747"/>
            <a:ext cx="3637300" cy="2522095"/>
          </a:xfrm>
          <a:prstGeom prst="rect">
            <a:avLst/>
          </a:prstGeom>
          <a:noFill/>
        </p:spPr>
      </p:pic>
      <p:pic>
        <p:nvPicPr>
          <p:cNvPr id="5" name="Picture 4"/>
          <p:cNvPicPr>
            <a:picLocks noChangeAspect="1"/>
          </p:cNvPicPr>
          <p:nvPr/>
        </p:nvPicPr>
        <p:blipFill>
          <a:blip r:embed="rId3" cstate="print"/>
          <a:stretch>
            <a:fillRect/>
          </a:stretch>
        </p:blipFill>
        <p:spPr>
          <a:xfrm>
            <a:off x="10536679" y="334912"/>
            <a:ext cx="1359526" cy="1365622"/>
          </a:xfrm>
          <a:prstGeom prst="rect">
            <a:avLst/>
          </a:prstGeom>
        </p:spPr>
      </p:pic>
      <p:sp>
        <p:nvSpPr>
          <p:cNvPr id="6" name="Rectangle 5"/>
          <p:cNvSpPr/>
          <p:nvPr/>
        </p:nvSpPr>
        <p:spPr>
          <a:xfrm>
            <a:off x="10536679" y="785994"/>
            <a:ext cx="1359525" cy="461665"/>
          </a:xfrm>
          <a:prstGeom prst="rect">
            <a:avLst/>
          </a:prstGeom>
        </p:spPr>
        <p:txBody>
          <a:bodyPr wrap="square">
            <a:spAutoFit/>
          </a:bodyPr>
          <a:lstStyle/>
          <a:p>
            <a:pPr algn="ctr"/>
            <a:r>
              <a:rPr lang="en-US" sz="2400" b="1" dirty="0">
                <a:latin typeface="Arial" pitchFamily="34" charset="0"/>
                <a:cs typeface="Arial" pitchFamily="34" charset="0"/>
              </a:rPr>
              <a:t>7-4</a:t>
            </a:r>
          </a:p>
        </p:txBody>
      </p:sp>
    </p:spTree>
    <p:extLst>
      <p:ext uri="{BB962C8B-B14F-4D97-AF65-F5344CB8AC3E}">
        <p14:creationId xmlns:p14="http://schemas.microsoft.com/office/powerpoint/2010/main" val="3851171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FB79B7A-A56C-43AC-B988-7583D75352C3}"/>
              </a:ext>
            </a:extLst>
          </p:cNvPr>
          <p:cNvSpPr>
            <a:spLocks noGrp="1"/>
          </p:cNvSpPr>
          <p:nvPr>
            <p:ph type="title"/>
          </p:nvPr>
        </p:nvSpPr>
        <p:spPr/>
        <p:txBody>
          <a:bodyPr/>
          <a:lstStyle/>
          <a:p>
            <a:r>
              <a:rPr lang="en-US" b="1" i="0" u="none" strike="noStrike" kern="1600" baseline="0" dirty="0"/>
              <a:t>Primary Patient Assessment:</a:t>
            </a:r>
            <a:r>
              <a:rPr lang="en-US" b="1" i="0" u="none" strike="noStrike" kern="1600" dirty="0"/>
              <a:t> Disability</a:t>
            </a:r>
            <a:endParaRPr lang="en-US" b="1" i="0" u="none" strike="noStrike" kern="1600" baseline="0" dirty="0"/>
          </a:p>
        </p:txBody>
      </p:sp>
      <p:sp>
        <p:nvSpPr>
          <p:cNvPr id="3" name="Text Placeholder 2">
            <a:extLst>
              <a:ext uri="{FF2B5EF4-FFF2-40B4-BE49-F238E27FC236}">
                <a16:creationId xmlns="" xmlns:a16="http://schemas.microsoft.com/office/drawing/2014/main" id="{91F25236-6500-4195-945C-F8C52E4C548E}"/>
              </a:ext>
            </a:extLst>
          </p:cNvPr>
          <p:cNvSpPr>
            <a:spLocks noGrp="1"/>
          </p:cNvSpPr>
          <p:nvPr>
            <p:ph type="body" idx="1"/>
          </p:nvPr>
        </p:nvSpPr>
        <p:spPr>
          <a:xfrm>
            <a:off x="878205" y="2060269"/>
            <a:ext cx="10435590" cy="3986213"/>
          </a:xfrm>
        </p:spPr>
        <p:txBody>
          <a:bodyPr>
            <a:normAutofit/>
          </a:bodyPr>
          <a:lstStyle/>
          <a:p>
            <a:pPr marR="0" lvl="0" rtl="0">
              <a:buNone/>
            </a:pPr>
            <a:r>
              <a:rPr lang="en-US" b="1" u="none" strike="noStrike" baseline="0" dirty="0"/>
              <a:t>Disability</a:t>
            </a:r>
          </a:p>
          <a:p>
            <a:pPr marR="0" lvl="0" rtl="0">
              <a:spcBef>
                <a:spcPts val="600"/>
              </a:spcBef>
              <a:spcAft>
                <a:spcPts val="600"/>
              </a:spcAft>
            </a:pPr>
            <a:r>
              <a:rPr lang="en-US" u="none" strike="noStrike" baseline="0" dirty="0"/>
              <a:t>Many pre-hospital responders add “D” for disability to the primary patient assessment process. </a:t>
            </a:r>
          </a:p>
          <a:p>
            <a:pPr>
              <a:spcBef>
                <a:spcPts val="600"/>
              </a:spcBef>
              <a:spcAft>
                <a:spcPts val="600"/>
              </a:spcAft>
            </a:pPr>
            <a:r>
              <a:rPr lang="en-US" u="none" strike="noStrike" baseline="0" dirty="0"/>
              <a:t>Disability means an injury to the nervous system.</a:t>
            </a:r>
          </a:p>
          <a:p>
            <a:pPr lvl="1">
              <a:spcBef>
                <a:spcPts val="600"/>
              </a:spcBef>
              <a:spcAft>
                <a:spcPts val="600"/>
              </a:spcAft>
            </a:pPr>
            <a:r>
              <a:rPr lang="en-US" dirty="0"/>
              <a:t>I</a:t>
            </a:r>
            <a:r>
              <a:rPr lang="en-US" u="none" strike="noStrike" baseline="0" dirty="0"/>
              <a:t>ndicated by a finding such as unresponsiveness, paralysis, or neurologic compromise</a:t>
            </a:r>
          </a:p>
          <a:p>
            <a:pPr>
              <a:spcBef>
                <a:spcPts val="600"/>
              </a:spcBef>
              <a:spcAft>
                <a:spcPts val="600"/>
              </a:spcAft>
            </a:pPr>
            <a:r>
              <a:rPr lang="en-US" u="none" strike="noStrike" baseline="0" dirty="0"/>
              <a:t>Patients who can move all their extremities when asked to do so do not have a gross disability (D).</a:t>
            </a:r>
          </a:p>
        </p:txBody>
      </p:sp>
      <p:pic>
        <p:nvPicPr>
          <p:cNvPr id="4" name="Picture 3"/>
          <p:cNvPicPr>
            <a:picLocks noChangeAspect="1"/>
          </p:cNvPicPr>
          <p:nvPr/>
        </p:nvPicPr>
        <p:blipFill>
          <a:blip r:embed="rId2" cstate="print"/>
          <a:stretch>
            <a:fillRect/>
          </a:stretch>
        </p:blipFill>
        <p:spPr>
          <a:xfrm>
            <a:off x="10536679" y="334912"/>
            <a:ext cx="1359526" cy="1365622"/>
          </a:xfrm>
          <a:prstGeom prst="rect">
            <a:avLst/>
          </a:prstGeom>
        </p:spPr>
      </p:pic>
      <p:sp>
        <p:nvSpPr>
          <p:cNvPr id="5" name="Rectangle 4"/>
          <p:cNvSpPr/>
          <p:nvPr/>
        </p:nvSpPr>
        <p:spPr>
          <a:xfrm>
            <a:off x="10536679" y="785994"/>
            <a:ext cx="1359525" cy="461665"/>
          </a:xfrm>
          <a:prstGeom prst="rect">
            <a:avLst/>
          </a:prstGeom>
        </p:spPr>
        <p:txBody>
          <a:bodyPr wrap="square">
            <a:spAutoFit/>
          </a:bodyPr>
          <a:lstStyle/>
          <a:p>
            <a:pPr algn="ctr"/>
            <a:r>
              <a:rPr lang="en-US" sz="2400" b="1" dirty="0">
                <a:latin typeface="Arial" pitchFamily="34" charset="0"/>
                <a:cs typeface="Arial" pitchFamily="34" charset="0"/>
              </a:rPr>
              <a:t>7-4</a:t>
            </a:r>
          </a:p>
        </p:txBody>
      </p:sp>
    </p:spTree>
    <p:extLst>
      <p:ext uri="{BB962C8B-B14F-4D97-AF65-F5344CB8AC3E}">
        <p14:creationId xmlns:p14="http://schemas.microsoft.com/office/powerpoint/2010/main" val="38710973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FE97849-86E5-4E94-96C4-F51FF313ADE9}"/>
              </a:ext>
            </a:extLst>
          </p:cNvPr>
          <p:cNvSpPr>
            <a:spLocks noGrp="1"/>
          </p:cNvSpPr>
          <p:nvPr>
            <p:ph type="title"/>
          </p:nvPr>
        </p:nvSpPr>
        <p:spPr/>
        <p:txBody>
          <a:bodyPr/>
          <a:lstStyle/>
          <a:p>
            <a:r>
              <a:rPr lang="en-US" b="1" i="0" u="none" strike="noStrike" kern="1600" baseline="0" dirty="0"/>
              <a:t>Primary Patient Assessment:</a:t>
            </a:r>
            <a:r>
              <a:rPr lang="en-US" b="1" i="0" u="none" strike="noStrike" kern="1600" dirty="0"/>
              <a:t> Disability</a:t>
            </a:r>
            <a:endParaRPr lang="en-US" b="1" i="0" u="none" strike="noStrike" kern="1600" baseline="0" dirty="0"/>
          </a:p>
        </p:txBody>
      </p:sp>
      <p:sp>
        <p:nvSpPr>
          <p:cNvPr id="3" name="Text Placeholder 2">
            <a:extLst>
              <a:ext uri="{FF2B5EF4-FFF2-40B4-BE49-F238E27FC236}">
                <a16:creationId xmlns="" xmlns:a16="http://schemas.microsoft.com/office/drawing/2014/main" id="{EC4340D1-86FD-4AF5-931F-7E35F83FC11C}"/>
              </a:ext>
            </a:extLst>
          </p:cNvPr>
          <p:cNvSpPr>
            <a:spLocks noGrp="1"/>
          </p:cNvSpPr>
          <p:nvPr>
            <p:ph type="body" idx="1"/>
          </p:nvPr>
        </p:nvSpPr>
        <p:spPr>
          <a:xfrm>
            <a:off x="878205" y="2151616"/>
            <a:ext cx="10435590" cy="3783469"/>
          </a:xfrm>
        </p:spPr>
        <p:txBody>
          <a:bodyPr>
            <a:normAutofit/>
          </a:bodyPr>
          <a:lstStyle/>
          <a:p>
            <a:pPr>
              <a:spcBef>
                <a:spcPts val="600"/>
              </a:spcBef>
              <a:spcAft>
                <a:spcPts val="600"/>
              </a:spcAft>
            </a:pPr>
            <a:r>
              <a:rPr lang="en-US" dirty="0"/>
              <a:t>Assess patient for any life-threatening neurologic disorders, including any problems affecting the brain or spinal cord. </a:t>
            </a:r>
          </a:p>
          <a:p>
            <a:pPr lvl="1">
              <a:spcBef>
                <a:spcPts val="600"/>
              </a:spcBef>
              <a:spcAft>
                <a:spcPts val="600"/>
              </a:spcAft>
            </a:pPr>
            <a:r>
              <a:rPr lang="en-US" dirty="0"/>
              <a:t>Can stem from the central nervous system, the peripheral nervous system, or both </a:t>
            </a:r>
          </a:p>
          <a:p>
            <a:pPr lvl="2">
              <a:spcBef>
                <a:spcPts val="600"/>
              </a:spcBef>
              <a:spcAft>
                <a:spcPts val="600"/>
              </a:spcAft>
            </a:pPr>
            <a:r>
              <a:rPr lang="en-US" sz="2000" dirty="0"/>
              <a:t>Central nervous system problems can be life threatening.</a:t>
            </a:r>
          </a:p>
          <a:p>
            <a:pPr lvl="2">
              <a:spcBef>
                <a:spcPts val="600"/>
              </a:spcBef>
              <a:spcAft>
                <a:spcPts val="600"/>
              </a:spcAft>
            </a:pPr>
            <a:r>
              <a:rPr lang="en-US" sz="2000" dirty="0"/>
              <a:t>Peripheral nervous system problems affect just the nerves involved in the arm or leg. </a:t>
            </a:r>
          </a:p>
          <a:p>
            <a:pPr lvl="2">
              <a:spcBef>
                <a:spcPts val="600"/>
              </a:spcBef>
              <a:spcAft>
                <a:spcPts val="600"/>
              </a:spcAft>
            </a:pPr>
            <a:r>
              <a:rPr lang="en-US" sz="2000" u="none" strike="noStrike" baseline="0" dirty="0"/>
              <a:t>Rarely, you may encounter damage to both systems affecting the body distally. </a:t>
            </a:r>
          </a:p>
        </p:txBody>
      </p:sp>
      <p:pic>
        <p:nvPicPr>
          <p:cNvPr id="4" name="Picture 3"/>
          <p:cNvPicPr>
            <a:picLocks noChangeAspect="1"/>
          </p:cNvPicPr>
          <p:nvPr/>
        </p:nvPicPr>
        <p:blipFill>
          <a:blip r:embed="rId2" cstate="print"/>
          <a:stretch>
            <a:fillRect/>
          </a:stretch>
        </p:blipFill>
        <p:spPr>
          <a:xfrm>
            <a:off x="10536679" y="334912"/>
            <a:ext cx="1359526" cy="1365622"/>
          </a:xfrm>
          <a:prstGeom prst="rect">
            <a:avLst/>
          </a:prstGeom>
        </p:spPr>
      </p:pic>
      <p:sp>
        <p:nvSpPr>
          <p:cNvPr id="5" name="Rectangle 4"/>
          <p:cNvSpPr/>
          <p:nvPr/>
        </p:nvSpPr>
        <p:spPr>
          <a:xfrm>
            <a:off x="10536679" y="785994"/>
            <a:ext cx="1359525" cy="461665"/>
          </a:xfrm>
          <a:prstGeom prst="rect">
            <a:avLst/>
          </a:prstGeom>
        </p:spPr>
        <p:txBody>
          <a:bodyPr wrap="square">
            <a:spAutoFit/>
          </a:bodyPr>
          <a:lstStyle/>
          <a:p>
            <a:pPr algn="ctr"/>
            <a:r>
              <a:rPr lang="en-US" sz="2400" b="1" dirty="0">
                <a:latin typeface="Arial" pitchFamily="34" charset="0"/>
                <a:cs typeface="Arial" pitchFamily="34" charset="0"/>
              </a:rPr>
              <a:t>7-4</a:t>
            </a:r>
          </a:p>
        </p:txBody>
      </p:sp>
    </p:spTree>
    <p:extLst>
      <p:ext uri="{BB962C8B-B14F-4D97-AF65-F5344CB8AC3E}">
        <p14:creationId xmlns:p14="http://schemas.microsoft.com/office/powerpoint/2010/main" val="415955891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kern="1600" dirty="0"/>
              <a:t>Primary Patient Assessment: Disability</a:t>
            </a:r>
            <a:endParaRPr lang="en-US" dirty="0"/>
          </a:p>
        </p:txBody>
      </p:sp>
      <p:sp>
        <p:nvSpPr>
          <p:cNvPr id="3" name="Text Placeholder 2"/>
          <p:cNvSpPr>
            <a:spLocks noGrp="1"/>
          </p:cNvSpPr>
          <p:nvPr>
            <p:ph type="body" idx="1"/>
          </p:nvPr>
        </p:nvSpPr>
        <p:spPr>
          <a:xfrm>
            <a:off x="878205" y="2085793"/>
            <a:ext cx="10435590" cy="3986213"/>
          </a:xfrm>
        </p:spPr>
        <p:txBody>
          <a:bodyPr/>
          <a:lstStyle/>
          <a:p>
            <a:pPr lvl="0"/>
            <a:r>
              <a:rPr lang="en-US" dirty="0"/>
              <a:t>You can assess for neurologic problems rapidly by asking patient, “Can you feel and move your arms and legs?”</a:t>
            </a:r>
          </a:p>
          <a:p>
            <a:pPr lvl="1"/>
            <a:r>
              <a:rPr lang="en-US" dirty="0"/>
              <a:t>If so:</a:t>
            </a:r>
          </a:p>
          <a:p>
            <a:pPr lvl="2"/>
            <a:r>
              <a:rPr lang="en-US" sz="2000" dirty="0"/>
              <a:t>They have understood what you said </a:t>
            </a:r>
          </a:p>
          <a:p>
            <a:pPr lvl="2"/>
            <a:r>
              <a:rPr lang="en-US" sz="2000" dirty="0"/>
              <a:t>Purposefully moved their extremities, showing the neurologic system is grossly intact</a:t>
            </a:r>
          </a:p>
          <a:p>
            <a:pPr lvl="1">
              <a:spcBef>
                <a:spcPts val="600"/>
              </a:spcBef>
              <a:spcAft>
                <a:spcPts val="600"/>
              </a:spcAft>
            </a:pPr>
            <a:r>
              <a:rPr lang="en-US" dirty="0"/>
              <a:t>May complain of tingling or numbness in the arms or legs, a condition known as </a:t>
            </a:r>
            <a:r>
              <a:rPr lang="en-US" u="dbl" dirty="0">
                <a:solidFill>
                  <a:srgbClr val="FF0000"/>
                </a:solidFill>
              </a:rPr>
              <a:t>paresthesia</a:t>
            </a:r>
          </a:p>
          <a:p>
            <a:pPr lvl="1">
              <a:spcBef>
                <a:spcPts val="600"/>
              </a:spcBef>
              <a:spcAft>
                <a:spcPts val="600"/>
              </a:spcAft>
            </a:pPr>
            <a:r>
              <a:rPr lang="en-US" dirty="0"/>
              <a:t>May complain of muscle weakness of one or more of the extremities</a:t>
            </a:r>
          </a:p>
        </p:txBody>
      </p:sp>
      <p:pic>
        <p:nvPicPr>
          <p:cNvPr id="4" name="Picture 3"/>
          <p:cNvPicPr>
            <a:picLocks noChangeAspect="1"/>
          </p:cNvPicPr>
          <p:nvPr/>
        </p:nvPicPr>
        <p:blipFill>
          <a:blip r:embed="rId2" cstate="print"/>
          <a:stretch>
            <a:fillRect/>
          </a:stretch>
        </p:blipFill>
        <p:spPr>
          <a:xfrm>
            <a:off x="10536679" y="334912"/>
            <a:ext cx="1359526" cy="1365622"/>
          </a:xfrm>
          <a:prstGeom prst="rect">
            <a:avLst/>
          </a:prstGeom>
        </p:spPr>
      </p:pic>
      <p:sp>
        <p:nvSpPr>
          <p:cNvPr id="5" name="Rectangle 4"/>
          <p:cNvSpPr/>
          <p:nvPr/>
        </p:nvSpPr>
        <p:spPr>
          <a:xfrm>
            <a:off x="10536679" y="785994"/>
            <a:ext cx="1359525" cy="461665"/>
          </a:xfrm>
          <a:prstGeom prst="rect">
            <a:avLst/>
          </a:prstGeom>
        </p:spPr>
        <p:txBody>
          <a:bodyPr wrap="square">
            <a:spAutoFit/>
          </a:bodyPr>
          <a:lstStyle/>
          <a:p>
            <a:pPr algn="ctr"/>
            <a:r>
              <a:rPr lang="en-US" sz="2400" b="1" dirty="0">
                <a:latin typeface="Arial" pitchFamily="34" charset="0"/>
                <a:cs typeface="Arial" pitchFamily="34" charset="0"/>
              </a:rPr>
              <a:t>7-4</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kern="1600" dirty="0"/>
              <a:t>Primary Patient Assessment: Disability</a:t>
            </a:r>
            <a:endParaRPr lang="en-US" dirty="0"/>
          </a:p>
        </p:txBody>
      </p:sp>
      <p:sp>
        <p:nvSpPr>
          <p:cNvPr id="3" name="Text Placeholder 2"/>
          <p:cNvSpPr>
            <a:spLocks noGrp="1"/>
          </p:cNvSpPr>
          <p:nvPr>
            <p:ph type="body" idx="1"/>
          </p:nvPr>
        </p:nvSpPr>
        <p:spPr>
          <a:xfrm>
            <a:off x="818968" y="2172929"/>
            <a:ext cx="10435590" cy="3726702"/>
          </a:xfrm>
        </p:spPr>
        <p:txBody>
          <a:bodyPr/>
          <a:lstStyle/>
          <a:p>
            <a:pPr lvl="0"/>
            <a:r>
              <a:rPr lang="en-US" dirty="0"/>
              <a:t>In situations involving severe compromise to the central nervous system, you may observe abnormal posturing. </a:t>
            </a:r>
          </a:p>
          <a:p>
            <a:pPr lvl="1"/>
            <a:r>
              <a:rPr lang="en-US" dirty="0"/>
              <a:t>Two “postures” indicate neurologic problem.</a:t>
            </a:r>
          </a:p>
          <a:p>
            <a:pPr lvl="2"/>
            <a:r>
              <a:rPr lang="en-US" sz="2000" dirty="0"/>
              <a:t>Decerebrate posturing</a:t>
            </a:r>
          </a:p>
          <a:p>
            <a:pPr lvl="2"/>
            <a:r>
              <a:rPr lang="en-US" sz="2000" dirty="0"/>
              <a:t>Decorticate posturing</a:t>
            </a:r>
          </a:p>
          <a:p>
            <a:pPr lvl="0">
              <a:lnSpc>
                <a:spcPct val="90000"/>
              </a:lnSpc>
            </a:pPr>
            <a:r>
              <a:rPr lang="en-US" dirty="0"/>
              <a:t>Both are ominous signs that something is very wrong with patient. </a:t>
            </a:r>
          </a:p>
          <a:p>
            <a:pPr lvl="0"/>
            <a:endParaRPr lang="en-US" dirty="0"/>
          </a:p>
          <a:p>
            <a:endParaRPr lang="en-US" dirty="0"/>
          </a:p>
        </p:txBody>
      </p:sp>
      <p:pic>
        <p:nvPicPr>
          <p:cNvPr id="4" name="Picture 3"/>
          <p:cNvPicPr>
            <a:picLocks noChangeAspect="1"/>
          </p:cNvPicPr>
          <p:nvPr/>
        </p:nvPicPr>
        <p:blipFill>
          <a:blip r:embed="rId2" cstate="print"/>
          <a:stretch>
            <a:fillRect/>
          </a:stretch>
        </p:blipFill>
        <p:spPr>
          <a:xfrm>
            <a:off x="10536679" y="334912"/>
            <a:ext cx="1359526" cy="1365622"/>
          </a:xfrm>
          <a:prstGeom prst="rect">
            <a:avLst/>
          </a:prstGeom>
        </p:spPr>
      </p:pic>
      <p:sp>
        <p:nvSpPr>
          <p:cNvPr id="5" name="Rectangle 4"/>
          <p:cNvSpPr/>
          <p:nvPr/>
        </p:nvSpPr>
        <p:spPr>
          <a:xfrm>
            <a:off x="10536679" y="785994"/>
            <a:ext cx="1359525" cy="461665"/>
          </a:xfrm>
          <a:prstGeom prst="rect">
            <a:avLst/>
          </a:prstGeom>
        </p:spPr>
        <p:txBody>
          <a:bodyPr wrap="square">
            <a:spAutoFit/>
          </a:bodyPr>
          <a:lstStyle/>
          <a:p>
            <a:pPr algn="ctr"/>
            <a:r>
              <a:rPr lang="en-US" sz="2400" b="1" dirty="0">
                <a:latin typeface="Arial" pitchFamily="34" charset="0"/>
                <a:cs typeface="Arial" pitchFamily="34" charset="0"/>
              </a:rPr>
              <a:t>7-4</a:t>
            </a:r>
          </a:p>
        </p:txBody>
      </p:sp>
    </p:spTree>
    <p:extLst>
      <p:ext uri="{BB962C8B-B14F-4D97-AF65-F5344CB8AC3E}">
        <p14:creationId xmlns:p14="http://schemas.microsoft.com/office/powerpoint/2010/main" val="312331048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kern="1600" dirty="0"/>
              <a:t>Primary Patient Assessment: Disability</a:t>
            </a:r>
            <a:endParaRPr lang="en-US" dirty="0"/>
          </a:p>
        </p:txBody>
      </p:sp>
      <p:sp>
        <p:nvSpPr>
          <p:cNvPr id="3" name="Text Placeholder 2"/>
          <p:cNvSpPr>
            <a:spLocks noGrp="1"/>
          </p:cNvSpPr>
          <p:nvPr>
            <p:ph type="body" idx="1"/>
          </p:nvPr>
        </p:nvSpPr>
        <p:spPr>
          <a:xfrm>
            <a:off x="818968" y="2060901"/>
            <a:ext cx="5159045" cy="3986213"/>
          </a:xfrm>
        </p:spPr>
        <p:txBody>
          <a:bodyPr/>
          <a:lstStyle/>
          <a:p>
            <a:pPr lvl="0"/>
            <a:r>
              <a:rPr lang="en-US" dirty="0">
                <a:solidFill>
                  <a:schemeClr val="tx2"/>
                </a:solidFill>
              </a:rPr>
              <a:t> </a:t>
            </a:r>
            <a:r>
              <a:rPr lang="en-US" u="dbl" dirty="0">
                <a:solidFill>
                  <a:srgbClr val="C00000"/>
                </a:solidFill>
              </a:rPr>
              <a:t>Decerebrate posturing</a:t>
            </a:r>
            <a:endParaRPr lang="en-US" dirty="0">
              <a:solidFill>
                <a:srgbClr val="C00000"/>
              </a:solidFill>
            </a:endParaRPr>
          </a:p>
          <a:p>
            <a:pPr lvl="1"/>
            <a:r>
              <a:rPr lang="en-US" dirty="0"/>
              <a:t>Abnormal extension of the arms and legs</a:t>
            </a:r>
          </a:p>
          <a:p>
            <a:pPr lvl="1"/>
            <a:r>
              <a:rPr lang="en-US" dirty="0"/>
              <a:t>Downward pointing of the toes</a:t>
            </a:r>
          </a:p>
          <a:p>
            <a:pPr lvl="1"/>
            <a:r>
              <a:rPr lang="en-US" dirty="0"/>
              <a:t>Arching of the head</a:t>
            </a:r>
          </a:p>
          <a:p>
            <a:pPr lvl="1"/>
            <a:r>
              <a:rPr lang="en-US" dirty="0"/>
              <a:t>Due to an injury to the brain at the level of the brainstem</a:t>
            </a:r>
          </a:p>
          <a:p>
            <a:endParaRPr lang="en-US" dirty="0"/>
          </a:p>
        </p:txBody>
      </p:sp>
      <p:pic>
        <p:nvPicPr>
          <p:cNvPr id="5" name="Picture 4"/>
          <p:cNvPicPr>
            <a:picLocks noChangeAspect="1"/>
          </p:cNvPicPr>
          <p:nvPr/>
        </p:nvPicPr>
        <p:blipFill>
          <a:blip r:embed="rId2" cstate="print"/>
          <a:stretch>
            <a:fillRect/>
          </a:stretch>
        </p:blipFill>
        <p:spPr>
          <a:xfrm>
            <a:off x="10536679" y="334912"/>
            <a:ext cx="1359526" cy="1365622"/>
          </a:xfrm>
          <a:prstGeom prst="rect">
            <a:avLst/>
          </a:prstGeom>
        </p:spPr>
      </p:pic>
      <p:sp>
        <p:nvSpPr>
          <p:cNvPr id="6" name="Rectangle 5"/>
          <p:cNvSpPr/>
          <p:nvPr/>
        </p:nvSpPr>
        <p:spPr>
          <a:xfrm>
            <a:off x="10536679" y="785994"/>
            <a:ext cx="1359525" cy="461665"/>
          </a:xfrm>
          <a:prstGeom prst="rect">
            <a:avLst/>
          </a:prstGeom>
        </p:spPr>
        <p:txBody>
          <a:bodyPr wrap="square">
            <a:spAutoFit/>
          </a:bodyPr>
          <a:lstStyle/>
          <a:p>
            <a:pPr algn="ctr"/>
            <a:r>
              <a:rPr lang="en-US" sz="2400" b="1" dirty="0">
                <a:latin typeface="Arial" pitchFamily="34" charset="0"/>
                <a:cs typeface="Arial" pitchFamily="34" charset="0"/>
              </a:rPr>
              <a:t>7-4</a:t>
            </a:r>
          </a:p>
        </p:txBody>
      </p:sp>
      <p:pic>
        <p:nvPicPr>
          <p:cNvPr id="2050" name="Picture 2" descr="Photo B shows Decerebrate posture. The arms and legs are extended, hands twisted, head tilted back with chin jutting out."/>
          <p:cNvPicPr>
            <a:picLocks noChangeAspect="1" noChangeArrowheads="1"/>
          </p:cNvPicPr>
          <p:nvPr/>
        </p:nvPicPr>
        <p:blipFill rotWithShape="1">
          <a:blip r:embed="rId3">
            <a:extLst>
              <a:ext uri="{28A0092B-C50C-407E-A947-70E740481C1C}">
                <a14:useLocalDpi xmlns:a14="http://schemas.microsoft.com/office/drawing/2010/main" val="0"/>
              </a:ext>
            </a:extLst>
          </a:blip>
          <a:srcRect l="3700" t="50000" r="3415" b="3369"/>
          <a:stretch/>
        </p:blipFill>
        <p:spPr bwMode="auto">
          <a:xfrm>
            <a:off x="6572453" y="2209801"/>
            <a:ext cx="3964226" cy="27323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50729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Terms</a:t>
            </a:r>
          </a:p>
        </p:txBody>
      </p:sp>
      <p:sp>
        <p:nvSpPr>
          <p:cNvPr id="3" name="Content Placeholder 2"/>
          <p:cNvSpPr>
            <a:spLocks noGrp="1"/>
          </p:cNvSpPr>
          <p:nvPr>
            <p:ph idx="1"/>
          </p:nvPr>
        </p:nvSpPr>
        <p:spPr>
          <a:xfrm>
            <a:off x="895849" y="1759974"/>
            <a:ext cx="10287000" cy="4369982"/>
          </a:xfrm>
        </p:spPr>
        <p:txBody>
          <a:bodyPr numCol="2"/>
          <a:lstStyle/>
          <a:p>
            <a:pPr>
              <a:spcBef>
                <a:spcPts val="600"/>
              </a:spcBef>
              <a:spcAft>
                <a:spcPts val="600"/>
              </a:spcAft>
            </a:pPr>
            <a:r>
              <a:rPr lang="en-US" dirty="0"/>
              <a:t>Allergy</a:t>
            </a:r>
          </a:p>
          <a:p>
            <a:pPr>
              <a:spcBef>
                <a:spcPts val="600"/>
              </a:spcBef>
              <a:spcAft>
                <a:spcPts val="600"/>
              </a:spcAft>
            </a:pPr>
            <a:r>
              <a:rPr lang="en-US" dirty="0"/>
              <a:t>AVPU scale</a:t>
            </a:r>
          </a:p>
          <a:p>
            <a:pPr>
              <a:spcBef>
                <a:spcPts val="600"/>
              </a:spcBef>
              <a:spcAft>
                <a:spcPts val="600"/>
              </a:spcAft>
            </a:pPr>
            <a:r>
              <a:rPr lang="en-US" dirty="0"/>
              <a:t>Blood pressure</a:t>
            </a:r>
          </a:p>
          <a:p>
            <a:pPr>
              <a:spcBef>
                <a:spcPts val="600"/>
              </a:spcBef>
              <a:spcAft>
                <a:spcPts val="600"/>
              </a:spcAft>
            </a:pPr>
            <a:r>
              <a:rPr lang="en-US" dirty="0"/>
              <a:t>Breath sounds</a:t>
            </a:r>
          </a:p>
          <a:p>
            <a:pPr>
              <a:spcBef>
                <a:spcPts val="600"/>
              </a:spcBef>
              <a:spcAft>
                <a:spcPts val="600"/>
              </a:spcAft>
            </a:pPr>
            <a:r>
              <a:rPr lang="en-US" dirty="0"/>
              <a:t>Chief complaint</a:t>
            </a:r>
          </a:p>
          <a:p>
            <a:pPr>
              <a:spcBef>
                <a:spcPts val="600"/>
              </a:spcBef>
              <a:spcAft>
                <a:spcPts val="600"/>
              </a:spcAft>
            </a:pPr>
            <a:r>
              <a:rPr lang="en-US" dirty="0"/>
              <a:t>DCAP-BTLS</a:t>
            </a:r>
          </a:p>
          <a:p>
            <a:pPr>
              <a:spcBef>
                <a:spcPts val="600"/>
              </a:spcBef>
              <a:spcAft>
                <a:spcPts val="600"/>
              </a:spcAft>
            </a:pPr>
            <a:r>
              <a:rPr lang="en-US" dirty="0"/>
              <a:t>Decerebrate posturing</a:t>
            </a:r>
          </a:p>
          <a:p>
            <a:pPr>
              <a:spcBef>
                <a:spcPts val="600"/>
              </a:spcBef>
              <a:spcAft>
                <a:spcPts val="600"/>
              </a:spcAft>
            </a:pPr>
            <a:r>
              <a:rPr lang="en-US" dirty="0"/>
              <a:t>Decorticate posturing</a:t>
            </a:r>
          </a:p>
          <a:p>
            <a:pPr>
              <a:spcBef>
                <a:spcPts val="600"/>
              </a:spcBef>
              <a:spcAft>
                <a:spcPts val="600"/>
              </a:spcAft>
            </a:pPr>
            <a:r>
              <a:rPr lang="en-US" dirty="0"/>
              <a:t>General impression</a:t>
            </a:r>
          </a:p>
          <a:p>
            <a:pPr>
              <a:spcBef>
                <a:spcPts val="600"/>
              </a:spcBef>
              <a:spcAft>
                <a:spcPts val="600"/>
              </a:spcAft>
            </a:pPr>
            <a:r>
              <a:rPr lang="en-US" dirty="0"/>
              <a:t>Level of responsiveness</a:t>
            </a:r>
          </a:p>
          <a:p>
            <a:pPr>
              <a:spcBef>
                <a:spcPts val="600"/>
              </a:spcBef>
              <a:spcAft>
                <a:spcPts val="600"/>
              </a:spcAft>
            </a:pPr>
            <a:r>
              <a:rPr lang="en-US" dirty="0"/>
              <a:t>Mechanism of injury</a:t>
            </a:r>
          </a:p>
          <a:p>
            <a:pPr>
              <a:spcBef>
                <a:spcPts val="600"/>
              </a:spcBef>
              <a:spcAft>
                <a:spcPts val="600"/>
              </a:spcAft>
            </a:pPr>
            <a:r>
              <a:rPr lang="en-US" dirty="0"/>
              <a:t>Nature of illness</a:t>
            </a:r>
          </a:p>
          <a:p>
            <a:pPr>
              <a:spcBef>
                <a:spcPts val="600"/>
              </a:spcBef>
              <a:spcAft>
                <a:spcPts val="600"/>
              </a:spcAft>
            </a:pPr>
            <a:r>
              <a:rPr lang="en-US" dirty="0"/>
              <a:t>OPQRST</a:t>
            </a:r>
          </a:p>
          <a:p>
            <a:pPr>
              <a:spcBef>
                <a:spcPts val="600"/>
              </a:spcBef>
              <a:spcAft>
                <a:spcPts val="600"/>
              </a:spcAft>
            </a:pPr>
            <a:r>
              <a:rPr lang="en-US" dirty="0"/>
              <a:t>Palpate</a:t>
            </a:r>
          </a:p>
          <a:p>
            <a:pPr>
              <a:spcBef>
                <a:spcPts val="600"/>
              </a:spcBef>
              <a:spcAft>
                <a:spcPts val="600"/>
              </a:spcAft>
            </a:pPr>
            <a:r>
              <a:rPr lang="en-US" dirty="0"/>
              <a:t>Paresthesia</a:t>
            </a:r>
          </a:p>
          <a:p>
            <a:pPr>
              <a:spcBef>
                <a:spcPts val="600"/>
              </a:spcBef>
              <a:spcAft>
                <a:spcPts val="600"/>
              </a:spcAft>
            </a:pPr>
            <a:r>
              <a:rPr lang="en-US" dirty="0"/>
              <a:t>Patient assessment</a:t>
            </a:r>
          </a:p>
          <a:p>
            <a:pPr>
              <a:spcBef>
                <a:spcPts val="600"/>
              </a:spcBef>
              <a:spcAft>
                <a:spcPts val="600"/>
              </a:spcAft>
            </a:pPr>
            <a:r>
              <a:rPr lang="en-US" dirty="0"/>
              <a:t>PERRL</a:t>
            </a:r>
          </a:p>
          <a:p>
            <a:pPr>
              <a:spcBef>
                <a:spcPts val="600"/>
              </a:spcBef>
              <a:spcAft>
                <a:spcPts val="600"/>
              </a:spcAft>
            </a:pPr>
            <a:r>
              <a:rPr lang="en-US" dirty="0"/>
              <a:t>Primary patient assessment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kern="1600" dirty="0"/>
              <a:t>Primary Patient Assessment: Disability</a:t>
            </a:r>
            <a:endParaRPr lang="en-US" dirty="0"/>
          </a:p>
        </p:txBody>
      </p:sp>
      <p:sp>
        <p:nvSpPr>
          <p:cNvPr id="3" name="Text Placeholder 2"/>
          <p:cNvSpPr>
            <a:spLocks noGrp="1"/>
          </p:cNvSpPr>
          <p:nvPr>
            <p:ph type="body" idx="1"/>
          </p:nvPr>
        </p:nvSpPr>
        <p:spPr>
          <a:xfrm>
            <a:off x="818968" y="2133600"/>
            <a:ext cx="5208206" cy="3766031"/>
          </a:xfrm>
        </p:spPr>
        <p:txBody>
          <a:bodyPr/>
          <a:lstStyle/>
          <a:p>
            <a:pPr lvl="0"/>
            <a:r>
              <a:rPr lang="en-US" dirty="0">
                <a:solidFill>
                  <a:schemeClr val="tx2"/>
                </a:solidFill>
              </a:rPr>
              <a:t> </a:t>
            </a:r>
            <a:r>
              <a:rPr lang="en-US" u="dbl" dirty="0">
                <a:solidFill>
                  <a:srgbClr val="C00000"/>
                </a:solidFill>
              </a:rPr>
              <a:t>Decorticate posturing</a:t>
            </a:r>
            <a:r>
              <a:rPr lang="en-US" dirty="0"/>
              <a:t> </a:t>
            </a:r>
          </a:p>
          <a:p>
            <a:pPr lvl="1"/>
            <a:r>
              <a:rPr lang="en-US" dirty="0"/>
              <a:t>Abnormal flexing of the arms</a:t>
            </a:r>
          </a:p>
          <a:p>
            <a:pPr lvl="1"/>
            <a:r>
              <a:rPr lang="en-US" dirty="0"/>
              <a:t>Clenching of the fists</a:t>
            </a:r>
          </a:p>
          <a:p>
            <a:pPr lvl="1"/>
            <a:r>
              <a:rPr lang="en-US" dirty="0"/>
              <a:t>Extending of the legs</a:t>
            </a:r>
          </a:p>
          <a:p>
            <a:pPr lvl="1"/>
            <a:r>
              <a:rPr lang="en-US" dirty="0"/>
              <a:t>Due to an injury along the nerve pathway between the brain and spinal cord</a:t>
            </a:r>
          </a:p>
          <a:p>
            <a:pPr lvl="0"/>
            <a:endParaRPr lang="en-US" dirty="0"/>
          </a:p>
          <a:p>
            <a:endParaRPr lang="en-US" dirty="0"/>
          </a:p>
        </p:txBody>
      </p:sp>
      <p:pic>
        <p:nvPicPr>
          <p:cNvPr id="5" name="Picture 4"/>
          <p:cNvPicPr>
            <a:picLocks noChangeAspect="1"/>
          </p:cNvPicPr>
          <p:nvPr/>
        </p:nvPicPr>
        <p:blipFill>
          <a:blip r:embed="rId2" cstate="print"/>
          <a:stretch>
            <a:fillRect/>
          </a:stretch>
        </p:blipFill>
        <p:spPr>
          <a:xfrm>
            <a:off x="10536679" y="334912"/>
            <a:ext cx="1359526" cy="1365622"/>
          </a:xfrm>
          <a:prstGeom prst="rect">
            <a:avLst/>
          </a:prstGeom>
        </p:spPr>
      </p:pic>
      <p:sp>
        <p:nvSpPr>
          <p:cNvPr id="6" name="Rectangle 5"/>
          <p:cNvSpPr/>
          <p:nvPr/>
        </p:nvSpPr>
        <p:spPr>
          <a:xfrm>
            <a:off x="10536679" y="785994"/>
            <a:ext cx="1359525" cy="461665"/>
          </a:xfrm>
          <a:prstGeom prst="rect">
            <a:avLst/>
          </a:prstGeom>
        </p:spPr>
        <p:txBody>
          <a:bodyPr wrap="square">
            <a:spAutoFit/>
          </a:bodyPr>
          <a:lstStyle/>
          <a:p>
            <a:pPr algn="ctr"/>
            <a:r>
              <a:rPr lang="en-US" sz="2400" b="1" dirty="0">
                <a:latin typeface="Arial" pitchFamily="34" charset="0"/>
                <a:cs typeface="Arial" pitchFamily="34" charset="0"/>
              </a:rPr>
              <a:t>7-4</a:t>
            </a:r>
          </a:p>
        </p:txBody>
      </p:sp>
      <p:pic>
        <p:nvPicPr>
          <p:cNvPr id="7" name="Picture 2" descr="Photo A shows a man lying on the floor on his back in Decorticate posture. The arms are flexed inward and held against chest, fists clenched, legs extended with toes pointing."/>
          <p:cNvPicPr>
            <a:picLocks noChangeAspect="1" noChangeArrowheads="1"/>
          </p:cNvPicPr>
          <p:nvPr/>
        </p:nvPicPr>
        <p:blipFill rotWithShape="1">
          <a:blip r:embed="rId3">
            <a:extLst>
              <a:ext uri="{28A0092B-C50C-407E-A947-70E740481C1C}">
                <a14:useLocalDpi xmlns:a14="http://schemas.microsoft.com/office/drawing/2010/main" val="0"/>
              </a:ext>
            </a:extLst>
          </a:blip>
          <a:srcRect l="3557" t="2460" r="3557" b="49423"/>
          <a:stretch/>
        </p:blipFill>
        <p:spPr bwMode="auto">
          <a:xfrm>
            <a:off x="6463378" y="2296886"/>
            <a:ext cx="4331566" cy="30806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751221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401E451-5AFC-40CF-B363-95CF86AB5A62}"/>
              </a:ext>
            </a:extLst>
          </p:cNvPr>
          <p:cNvSpPr>
            <a:spLocks noGrp="1"/>
          </p:cNvSpPr>
          <p:nvPr>
            <p:ph type="title"/>
          </p:nvPr>
        </p:nvSpPr>
        <p:spPr>
          <a:xfrm>
            <a:off x="0" y="121033"/>
            <a:ext cx="12192000" cy="1002089"/>
          </a:xfrm>
        </p:spPr>
        <p:txBody>
          <a:bodyPr anchor="ctr">
            <a:normAutofit/>
          </a:bodyPr>
          <a:lstStyle/>
          <a:p>
            <a:r>
              <a:rPr lang="en-US" b="1" i="0" u="none" strike="noStrike" kern="1600" baseline="0" dirty="0"/>
              <a:t>Primary Patient Assessment</a:t>
            </a:r>
          </a:p>
        </p:txBody>
      </p:sp>
      <p:sp>
        <p:nvSpPr>
          <p:cNvPr id="3" name="Text Placeholder 2">
            <a:extLst>
              <a:ext uri="{FF2B5EF4-FFF2-40B4-BE49-F238E27FC236}">
                <a16:creationId xmlns="" xmlns:a16="http://schemas.microsoft.com/office/drawing/2014/main" id="{165CF270-787F-4327-B76C-1E9E8E56C974}"/>
              </a:ext>
            </a:extLst>
          </p:cNvPr>
          <p:cNvSpPr>
            <a:spLocks noGrp="1"/>
          </p:cNvSpPr>
          <p:nvPr>
            <p:ph sz="half" idx="1"/>
          </p:nvPr>
        </p:nvSpPr>
        <p:spPr>
          <a:xfrm>
            <a:off x="1030514" y="1899163"/>
            <a:ext cx="10130971" cy="4122904"/>
          </a:xfrm>
        </p:spPr>
        <p:txBody>
          <a:bodyPr>
            <a:normAutofit/>
          </a:bodyPr>
          <a:lstStyle/>
          <a:p>
            <a:pPr marR="0" lvl="0" rtl="0">
              <a:lnSpc>
                <a:spcPct val="90000"/>
              </a:lnSpc>
            </a:pPr>
            <a:r>
              <a:rPr lang="en-US" dirty="0"/>
              <a:t>S</a:t>
            </a:r>
            <a:r>
              <a:rPr lang="en-US" u="none" strike="noStrike" baseline="0" dirty="0"/>
              <a:t>pinal injury or head trauma patients should remain in spinal motion restriction during the exam. </a:t>
            </a:r>
          </a:p>
          <a:p>
            <a:pPr lvl="1"/>
            <a:r>
              <a:rPr lang="en-US" dirty="0"/>
              <a:t>Spinal motion restriction means keeping the spine in a straight line. </a:t>
            </a:r>
          </a:p>
          <a:p>
            <a:pPr lvl="1"/>
            <a:r>
              <a:rPr lang="en-US" dirty="0"/>
              <a:t>If patient is responsive, alert, and oriented, tell the person not to move his or her head during your examination.</a:t>
            </a:r>
          </a:p>
          <a:p>
            <a:pPr lvl="0">
              <a:lnSpc>
                <a:spcPct val="110000"/>
              </a:lnSpc>
              <a:spcBef>
                <a:spcPts val="600"/>
              </a:spcBef>
              <a:spcAft>
                <a:spcPts val="600"/>
              </a:spcAft>
            </a:pPr>
            <a:r>
              <a:rPr lang="en-US" dirty="0">
                <a:solidFill>
                  <a:srgbClr val="3C4743"/>
                </a:solidFill>
              </a:rPr>
              <a:t>In an unresponsive patient, you will be unable to obtain a medical history or valuable feedback</a:t>
            </a:r>
            <a:r>
              <a:rPr lang="en-US" sz="2000" dirty="0">
                <a:solidFill>
                  <a:srgbClr val="3C4743"/>
                </a:solidFill>
              </a:rPr>
              <a:t>. </a:t>
            </a:r>
          </a:p>
          <a:p>
            <a:pPr lvl="1">
              <a:lnSpc>
                <a:spcPct val="110000"/>
              </a:lnSpc>
              <a:spcBef>
                <a:spcPts val="600"/>
              </a:spcBef>
              <a:spcAft>
                <a:spcPts val="600"/>
              </a:spcAft>
            </a:pPr>
            <a:r>
              <a:rPr lang="en-US" dirty="0">
                <a:solidFill>
                  <a:srgbClr val="3C4743"/>
                </a:solidFill>
              </a:rPr>
              <a:t>Ask a relative or friend if present.</a:t>
            </a:r>
          </a:p>
          <a:p>
            <a:pPr lvl="1">
              <a:lnSpc>
                <a:spcPct val="110000"/>
              </a:lnSpc>
              <a:spcBef>
                <a:spcPts val="600"/>
              </a:spcBef>
              <a:spcAft>
                <a:spcPts val="600"/>
              </a:spcAft>
            </a:pPr>
            <a:r>
              <a:rPr lang="en-US" dirty="0">
                <a:solidFill>
                  <a:srgbClr val="3C4743"/>
                </a:solidFill>
              </a:rPr>
              <a:t>Unless a reliable witness says differently, assume a cervical spine injury until proven otherwise.</a:t>
            </a:r>
          </a:p>
          <a:p>
            <a:endParaRPr lang="en-US" dirty="0"/>
          </a:p>
          <a:p>
            <a:pPr marR="0" lvl="0" rtl="0">
              <a:lnSpc>
                <a:spcPct val="90000"/>
              </a:lnSpc>
            </a:pPr>
            <a:endParaRPr lang="en-US" sz="1500" b="1" i="1" u="none" strike="noStrike" baseline="0" dirty="0"/>
          </a:p>
        </p:txBody>
      </p:sp>
      <p:pic>
        <p:nvPicPr>
          <p:cNvPr id="4" name="Picture 3"/>
          <p:cNvPicPr>
            <a:picLocks noChangeAspect="1"/>
          </p:cNvPicPr>
          <p:nvPr/>
        </p:nvPicPr>
        <p:blipFill>
          <a:blip r:embed="rId2" cstate="print"/>
          <a:stretch>
            <a:fillRect/>
          </a:stretch>
        </p:blipFill>
        <p:spPr>
          <a:xfrm>
            <a:off x="10536679" y="334912"/>
            <a:ext cx="1359526" cy="1365622"/>
          </a:xfrm>
          <a:prstGeom prst="rect">
            <a:avLst/>
          </a:prstGeom>
        </p:spPr>
      </p:pic>
      <p:sp>
        <p:nvSpPr>
          <p:cNvPr id="5" name="Rectangle 4"/>
          <p:cNvSpPr/>
          <p:nvPr/>
        </p:nvSpPr>
        <p:spPr>
          <a:xfrm>
            <a:off x="10536679" y="786890"/>
            <a:ext cx="1359525" cy="461665"/>
          </a:xfrm>
          <a:prstGeom prst="rect">
            <a:avLst/>
          </a:prstGeom>
        </p:spPr>
        <p:txBody>
          <a:bodyPr wrap="square">
            <a:spAutoFit/>
          </a:bodyPr>
          <a:lstStyle/>
          <a:p>
            <a:pPr algn="ctr"/>
            <a:r>
              <a:rPr lang="en-US" sz="2400" b="1" dirty="0">
                <a:latin typeface="Arial" pitchFamily="34" charset="0"/>
                <a:cs typeface="Arial" pitchFamily="34" charset="0"/>
              </a:rPr>
              <a:t>7-1</a:t>
            </a:r>
          </a:p>
        </p:txBody>
      </p:sp>
    </p:spTree>
    <p:extLst>
      <p:ext uri="{BB962C8B-B14F-4D97-AF65-F5344CB8AC3E}">
        <p14:creationId xmlns:p14="http://schemas.microsoft.com/office/powerpoint/2010/main" val="153309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8CF57F0-642F-4BD3-82CE-7A794CDFB3BC}"/>
              </a:ext>
            </a:extLst>
          </p:cNvPr>
          <p:cNvSpPr>
            <a:spLocks noGrp="1"/>
          </p:cNvSpPr>
          <p:nvPr>
            <p:ph type="title"/>
          </p:nvPr>
        </p:nvSpPr>
        <p:spPr/>
        <p:txBody>
          <a:bodyPr/>
          <a:lstStyle/>
          <a:p>
            <a:r>
              <a:rPr lang="en-US" b="1" i="0" u="none" strike="noStrike" kern="1600" baseline="0" dirty="0"/>
              <a:t>Primary Patient Assessment</a:t>
            </a:r>
          </a:p>
        </p:txBody>
      </p:sp>
      <p:sp>
        <p:nvSpPr>
          <p:cNvPr id="3" name="Text Placeholder 2">
            <a:extLst>
              <a:ext uri="{FF2B5EF4-FFF2-40B4-BE49-F238E27FC236}">
                <a16:creationId xmlns="" xmlns:a16="http://schemas.microsoft.com/office/drawing/2014/main" id="{9CD6E64E-D3D7-4E13-A379-286786163AD6}"/>
              </a:ext>
            </a:extLst>
          </p:cNvPr>
          <p:cNvSpPr>
            <a:spLocks noGrp="1"/>
          </p:cNvSpPr>
          <p:nvPr>
            <p:ph type="body" idx="1"/>
          </p:nvPr>
        </p:nvSpPr>
        <p:spPr>
          <a:xfrm>
            <a:off x="861560" y="2045109"/>
            <a:ext cx="10435590" cy="4475611"/>
          </a:xfrm>
        </p:spPr>
        <p:txBody>
          <a:bodyPr>
            <a:normAutofit/>
          </a:bodyPr>
          <a:lstStyle/>
          <a:p>
            <a:pPr marR="0" lvl="0" rtl="0">
              <a:lnSpc>
                <a:spcPct val="110000"/>
              </a:lnSpc>
              <a:spcBef>
                <a:spcPts val="600"/>
              </a:spcBef>
              <a:spcAft>
                <a:spcPts val="600"/>
              </a:spcAft>
            </a:pPr>
            <a:r>
              <a:rPr lang="en-US" u="none" strike="noStrike" baseline="0" dirty="0"/>
              <a:t>If available, have another rescuer maintain spinal motion restriction of the neck:</a:t>
            </a:r>
          </a:p>
          <a:p>
            <a:pPr lvl="1">
              <a:lnSpc>
                <a:spcPct val="110000"/>
              </a:lnSpc>
              <a:spcBef>
                <a:spcPts val="600"/>
              </a:spcBef>
              <a:spcAft>
                <a:spcPts val="600"/>
              </a:spcAft>
            </a:pPr>
            <a:r>
              <a:rPr lang="en-US" dirty="0"/>
              <a:t>If prone, prior to logrolling, examine (</a:t>
            </a:r>
            <a:r>
              <a:rPr lang="en-US" u="dbl" dirty="0">
                <a:solidFill>
                  <a:srgbClr val="FF0000"/>
                </a:solidFill>
              </a:rPr>
              <a:t>palpate</a:t>
            </a:r>
            <a:r>
              <a:rPr lang="en-US" dirty="0"/>
              <a:t>) the midline of the spine. </a:t>
            </a:r>
          </a:p>
          <a:p>
            <a:pPr lvl="1">
              <a:lnSpc>
                <a:spcPct val="110000"/>
              </a:lnSpc>
              <a:spcBef>
                <a:spcPts val="600"/>
              </a:spcBef>
              <a:spcAft>
                <a:spcPts val="600"/>
              </a:spcAft>
            </a:pPr>
            <a:r>
              <a:rPr lang="en-US" dirty="0"/>
              <a:t>If spinal motion restriction is not needed, you no longer need to protect the neck and back.</a:t>
            </a:r>
            <a:endParaRPr lang="en-US" u="none" strike="noStrike" baseline="0" dirty="0"/>
          </a:p>
          <a:p>
            <a:pPr>
              <a:lnSpc>
                <a:spcPct val="110000"/>
              </a:lnSpc>
              <a:spcBef>
                <a:spcPts val="600"/>
              </a:spcBef>
              <a:spcAft>
                <a:spcPts val="600"/>
              </a:spcAft>
            </a:pPr>
            <a:r>
              <a:rPr lang="en-US" dirty="0"/>
              <a:t>Other trauma patients may be examined in the position found. </a:t>
            </a:r>
          </a:p>
          <a:p>
            <a:pPr lvl="1">
              <a:lnSpc>
                <a:spcPct val="110000"/>
              </a:lnSpc>
              <a:spcBef>
                <a:spcPts val="600"/>
              </a:spcBef>
              <a:spcAft>
                <a:spcPts val="600"/>
              </a:spcAft>
            </a:pPr>
            <a:r>
              <a:rPr lang="en-US" dirty="0"/>
              <a:t>May be placed in a sitting position only after examination of the spine reveals NO evidence of injury</a:t>
            </a:r>
          </a:p>
          <a:p>
            <a:pPr marR="0" lvl="0" rtl="0">
              <a:lnSpc>
                <a:spcPct val="110000"/>
              </a:lnSpc>
              <a:spcBef>
                <a:spcPts val="600"/>
              </a:spcBef>
              <a:spcAft>
                <a:spcPts val="600"/>
              </a:spcAft>
            </a:pPr>
            <a:endParaRPr lang="en-US" u="none" strike="noStrike" baseline="0" dirty="0"/>
          </a:p>
          <a:p>
            <a:pPr lvl="1">
              <a:lnSpc>
                <a:spcPct val="110000"/>
              </a:lnSpc>
              <a:spcBef>
                <a:spcPts val="600"/>
              </a:spcBef>
              <a:spcAft>
                <a:spcPts val="600"/>
              </a:spcAft>
            </a:pPr>
            <a:endParaRPr lang="en-US" u="none" strike="noStrike" baseline="0" dirty="0"/>
          </a:p>
        </p:txBody>
      </p:sp>
      <p:pic>
        <p:nvPicPr>
          <p:cNvPr id="4" name="Picture 3"/>
          <p:cNvPicPr>
            <a:picLocks noChangeAspect="1"/>
          </p:cNvPicPr>
          <p:nvPr/>
        </p:nvPicPr>
        <p:blipFill>
          <a:blip r:embed="rId2" cstate="print"/>
          <a:stretch>
            <a:fillRect/>
          </a:stretch>
        </p:blipFill>
        <p:spPr>
          <a:xfrm>
            <a:off x="10536679" y="334912"/>
            <a:ext cx="1359526" cy="1365622"/>
          </a:xfrm>
          <a:prstGeom prst="rect">
            <a:avLst/>
          </a:prstGeom>
        </p:spPr>
      </p:pic>
      <p:sp>
        <p:nvSpPr>
          <p:cNvPr id="5" name="Rectangle 4"/>
          <p:cNvSpPr/>
          <p:nvPr/>
        </p:nvSpPr>
        <p:spPr>
          <a:xfrm>
            <a:off x="10536679" y="786890"/>
            <a:ext cx="1359525" cy="461665"/>
          </a:xfrm>
          <a:prstGeom prst="rect">
            <a:avLst/>
          </a:prstGeom>
        </p:spPr>
        <p:txBody>
          <a:bodyPr wrap="square">
            <a:spAutoFit/>
          </a:bodyPr>
          <a:lstStyle/>
          <a:p>
            <a:pPr algn="ctr"/>
            <a:r>
              <a:rPr lang="en-US" sz="2400" b="1" dirty="0">
                <a:latin typeface="Arial" pitchFamily="34" charset="0"/>
                <a:cs typeface="Arial" pitchFamily="34" charset="0"/>
              </a:rPr>
              <a:t>7-1</a:t>
            </a:r>
          </a:p>
        </p:txBody>
      </p:sp>
    </p:spTree>
    <p:extLst>
      <p:ext uri="{BB962C8B-B14F-4D97-AF65-F5344CB8AC3E}">
        <p14:creationId xmlns:p14="http://schemas.microsoft.com/office/powerpoint/2010/main" val="323092661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0AAB8CB-8463-4399-998A-712A3EDC02F2}"/>
              </a:ext>
            </a:extLst>
          </p:cNvPr>
          <p:cNvSpPr>
            <a:spLocks noGrp="1"/>
          </p:cNvSpPr>
          <p:nvPr>
            <p:ph type="title"/>
          </p:nvPr>
        </p:nvSpPr>
        <p:spPr>
          <a:xfrm>
            <a:off x="0" y="121033"/>
            <a:ext cx="12192000" cy="1002089"/>
          </a:xfrm>
        </p:spPr>
        <p:txBody>
          <a:bodyPr anchor="ctr">
            <a:normAutofit/>
          </a:bodyPr>
          <a:lstStyle/>
          <a:p>
            <a:r>
              <a:rPr lang="en-US" b="1" i="0" u="none" strike="noStrike" kern="1600" baseline="0" dirty="0"/>
              <a:t>Primary Patient Assessment:</a:t>
            </a:r>
            <a:r>
              <a:rPr lang="en-US" b="1" i="0" u="none" strike="noStrike" kern="1600" dirty="0"/>
              <a:t> Chief Complaint</a:t>
            </a:r>
            <a:endParaRPr lang="en-US" b="1" i="0" u="none" strike="noStrike" kern="1600" baseline="0" dirty="0"/>
          </a:p>
        </p:txBody>
      </p:sp>
      <p:sp>
        <p:nvSpPr>
          <p:cNvPr id="3" name="Text Placeholder 2">
            <a:extLst>
              <a:ext uri="{FF2B5EF4-FFF2-40B4-BE49-F238E27FC236}">
                <a16:creationId xmlns="" xmlns:a16="http://schemas.microsoft.com/office/drawing/2014/main" id="{9780079A-BFEB-4015-A1C1-4560B857520E}"/>
              </a:ext>
            </a:extLst>
          </p:cNvPr>
          <p:cNvSpPr>
            <a:spLocks noGrp="1"/>
          </p:cNvSpPr>
          <p:nvPr>
            <p:ph sz="half" idx="1"/>
          </p:nvPr>
        </p:nvSpPr>
        <p:spPr>
          <a:xfrm>
            <a:off x="667657" y="2517057"/>
            <a:ext cx="4855464" cy="3891145"/>
          </a:xfrm>
        </p:spPr>
        <p:txBody>
          <a:bodyPr>
            <a:normAutofit/>
          </a:bodyPr>
          <a:lstStyle/>
          <a:p>
            <a:pPr marR="0" lvl="0" rtl="0">
              <a:spcBef>
                <a:spcPts val="600"/>
              </a:spcBef>
              <a:spcAft>
                <a:spcPts val="600"/>
              </a:spcAft>
              <a:buNone/>
            </a:pPr>
            <a:r>
              <a:rPr lang="en-US" b="1" u="none" strike="noStrike" baseline="0" dirty="0"/>
              <a:t>Obtain Chief Complaint</a:t>
            </a:r>
          </a:p>
          <a:p>
            <a:pPr>
              <a:spcBef>
                <a:spcPts val="600"/>
              </a:spcBef>
              <a:spcAft>
                <a:spcPts val="600"/>
              </a:spcAft>
            </a:pPr>
            <a:r>
              <a:rPr lang="en-US" u="none" strike="noStrike" baseline="0" dirty="0"/>
              <a:t>In a responsive patient, ask patient what is wrong. </a:t>
            </a:r>
          </a:p>
          <a:p>
            <a:pPr>
              <a:spcBef>
                <a:spcPts val="600"/>
              </a:spcBef>
              <a:spcAft>
                <a:spcPts val="600"/>
              </a:spcAft>
            </a:pPr>
            <a:r>
              <a:rPr lang="en-US" u="dbl" dirty="0">
                <a:solidFill>
                  <a:srgbClr val="FF0000"/>
                </a:solidFill>
              </a:rPr>
              <a:t>C</a:t>
            </a:r>
            <a:r>
              <a:rPr lang="en-US" u="dbl" strike="noStrike" baseline="0" dirty="0">
                <a:solidFill>
                  <a:srgbClr val="FF0000"/>
                </a:solidFill>
              </a:rPr>
              <a:t>hief complaint</a:t>
            </a:r>
            <a:r>
              <a:rPr lang="en-US" strike="noStrike" baseline="0" dirty="0">
                <a:solidFill>
                  <a:srgbClr val="FF0000"/>
                </a:solidFill>
              </a:rPr>
              <a:t> </a:t>
            </a:r>
            <a:r>
              <a:rPr lang="en-US" u="none" strike="noStrike" baseline="0" dirty="0"/>
              <a:t>is the main reason the person needs your help.</a:t>
            </a:r>
          </a:p>
          <a:p>
            <a:pPr lvl="1">
              <a:spcBef>
                <a:spcPts val="600"/>
              </a:spcBef>
              <a:spcAft>
                <a:spcPts val="600"/>
              </a:spcAft>
            </a:pPr>
            <a:r>
              <a:rPr lang="en-US" dirty="0"/>
              <a:t>Patient’s answer</a:t>
            </a:r>
            <a:endParaRPr lang="en-US" u="none" strike="noStrike" baseline="0" dirty="0"/>
          </a:p>
        </p:txBody>
      </p:sp>
      <p:pic>
        <p:nvPicPr>
          <p:cNvPr id="53249" name="Picture 1" descr="Photo shows an O E C technician standing at the bedside of a patient with a hand on his shoulders."/>
          <p:cNvPicPr>
            <a:picLocks noChangeAspect="1" noChangeArrowheads="1"/>
          </p:cNvPicPr>
          <p:nvPr/>
        </p:nvPicPr>
        <p:blipFill>
          <a:blip r:embed="rId2" cstate="print"/>
          <a:srcRect/>
          <a:stretch>
            <a:fillRect/>
          </a:stretch>
        </p:blipFill>
        <p:spPr bwMode="auto">
          <a:xfrm>
            <a:off x="6266820" y="2098623"/>
            <a:ext cx="4470978" cy="3356313"/>
          </a:xfrm>
          <a:prstGeom prst="rect">
            <a:avLst/>
          </a:prstGeom>
          <a:noFill/>
        </p:spPr>
      </p:pic>
      <p:pic>
        <p:nvPicPr>
          <p:cNvPr id="5" name="Picture 4"/>
          <p:cNvPicPr>
            <a:picLocks noChangeAspect="1"/>
          </p:cNvPicPr>
          <p:nvPr/>
        </p:nvPicPr>
        <p:blipFill>
          <a:blip r:embed="rId3" cstate="print"/>
          <a:stretch>
            <a:fillRect/>
          </a:stretch>
        </p:blipFill>
        <p:spPr>
          <a:xfrm>
            <a:off x="10536679" y="334912"/>
            <a:ext cx="1359526" cy="1365622"/>
          </a:xfrm>
          <a:prstGeom prst="rect">
            <a:avLst/>
          </a:prstGeom>
        </p:spPr>
      </p:pic>
      <p:sp>
        <p:nvSpPr>
          <p:cNvPr id="6" name="Rectangle 5"/>
          <p:cNvSpPr/>
          <p:nvPr/>
        </p:nvSpPr>
        <p:spPr>
          <a:xfrm>
            <a:off x="10536679" y="786890"/>
            <a:ext cx="1359525" cy="461665"/>
          </a:xfrm>
          <a:prstGeom prst="rect">
            <a:avLst/>
          </a:prstGeom>
        </p:spPr>
        <p:txBody>
          <a:bodyPr wrap="square">
            <a:spAutoFit/>
          </a:bodyPr>
          <a:lstStyle/>
          <a:p>
            <a:pPr algn="ctr"/>
            <a:r>
              <a:rPr lang="en-US" sz="2400" b="1" dirty="0">
                <a:latin typeface="Arial" pitchFamily="34" charset="0"/>
                <a:cs typeface="Arial" pitchFamily="34" charset="0"/>
              </a:rPr>
              <a:t>7-1</a:t>
            </a:r>
          </a:p>
        </p:txBody>
      </p:sp>
    </p:spTree>
    <p:extLst>
      <p:ext uri="{BB962C8B-B14F-4D97-AF65-F5344CB8AC3E}">
        <p14:creationId xmlns:p14="http://schemas.microsoft.com/office/powerpoint/2010/main" val="1154395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p:txBody>
          <a:bodyPr/>
          <a:lstStyle/>
          <a:p>
            <a:r>
              <a:rPr lang="en-US" dirty="0"/>
              <a:t>History Taking</a:t>
            </a:r>
          </a:p>
        </p:txBody>
      </p:sp>
    </p:spTree>
    <p:extLst>
      <p:ext uri="{BB962C8B-B14F-4D97-AF65-F5344CB8AC3E}">
        <p14:creationId xmlns:p14="http://schemas.microsoft.com/office/powerpoint/2010/main" val="1101361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History Taking</a:t>
            </a:r>
          </a:p>
        </p:txBody>
      </p:sp>
      <p:pic>
        <p:nvPicPr>
          <p:cNvPr id="5" name="Picture 4"/>
          <p:cNvPicPr>
            <a:picLocks noChangeAspect="1"/>
          </p:cNvPicPr>
          <p:nvPr/>
        </p:nvPicPr>
        <p:blipFill>
          <a:blip r:embed="rId2" cstate="print"/>
          <a:stretch>
            <a:fillRect/>
          </a:stretch>
        </p:blipFill>
        <p:spPr>
          <a:xfrm>
            <a:off x="10536679" y="334912"/>
            <a:ext cx="1359526" cy="1365622"/>
          </a:xfrm>
          <a:prstGeom prst="rect">
            <a:avLst/>
          </a:prstGeom>
        </p:spPr>
      </p:pic>
      <p:sp>
        <p:nvSpPr>
          <p:cNvPr id="6" name="Rectangle 5"/>
          <p:cNvSpPr/>
          <p:nvPr/>
        </p:nvSpPr>
        <p:spPr>
          <a:xfrm>
            <a:off x="10536679" y="786890"/>
            <a:ext cx="1359525" cy="461665"/>
          </a:xfrm>
          <a:prstGeom prst="rect">
            <a:avLst/>
          </a:prstGeom>
        </p:spPr>
        <p:txBody>
          <a:bodyPr wrap="square">
            <a:spAutoFit/>
          </a:bodyPr>
          <a:lstStyle/>
          <a:p>
            <a:pPr algn="ctr"/>
            <a:r>
              <a:rPr lang="en-US" sz="2400" b="1" dirty="0">
                <a:latin typeface="Arial" pitchFamily="34" charset="0"/>
                <a:cs typeface="Arial" pitchFamily="34" charset="0"/>
              </a:rPr>
              <a:t>7-1</a:t>
            </a:r>
          </a:p>
        </p:txBody>
      </p:sp>
      <p:pic>
        <p:nvPicPr>
          <p:cNvPr id="3074" name="Picture 2" descr="Scene Size-up. Primary Patient Assessment. History Taking. Secondary Patient Assessment: Perform a physical exam; Assess vital signs. Reassessment. " title="Flowchart of Secondary patient assessment.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92916" y="1335994"/>
            <a:ext cx="5232628" cy="52326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3478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History Taking: SAMPLE</a:t>
            </a:r>
          </a:p>
        </p:txBody>
      </p:sp>
      <p:sp>
        <p:nvSpPr>
          <p:cNvPr id="3" name="Content Placeholder 2"/>
          <p:cNvSpPr>
            <a:spLocks noGrp="1"/>
          </p:cNvSpPr>
          <p:nvPr>
            <p:ph sz="half" idx="1"/>
          </p:nvPr>
        </p:nvSpPr>
        <p:spPr>
          <a:xfrm>
            <a:off x="704537" y="1625944"/>
            <a:ext cx="6866302" cy="4729436"/>
          </a:xfrm>
        </p:spPr>
        <p:txBody>
          <a:bodyPr/>
          <a:lstStyle/>
          <a:p>
            <a:pPr>
              <a:spcBef>
                <a:spcPts val="600"/>
              </a:spcBef>
              <a:spcAft>
                <a:spcPts val="600"/>
              </a:spcAft>
            </a:pPr>
            <a:r>
              <a:rPr lang="en-US" dirty="0"/>
              <a:t>Investigate the Chief Complaint Using SAMPLE </a:t>
            </a:r>
          </a:p>
        </p:txBody>
      </p:sp>
      <p:pic>
        <p:nvPicPr>
          <p:cNvPr id="5" name="Picture 4"/>
          <p:cNvPicPr>
            <a:picLocks noChangeAspect="1"/>
          </p:cNvPicPr>
          <p:nvPr/>
        </p:nvPicPr>
        <p:blipFill>
          <a:blip r:embed="rId2" cstate="print"/>
          <a:stretch>
            <a:fillRect/>
          </a:stretch>
        </p:blipFill>
        <p:spPr>
          <a:xfrm>
            <a:off x="10476718" y="304932"/>
            <a:ext cx="1359526" cy="1365622"/>
          </a:xfrm>
          <a:prstGeom prst="rect">
            <a:avLst/>
          </a:prstGeom>
        </p:spPr>
      </p:pic>
      <p:sp>
        <p:nvSpPr>
          <p:cNvPr id="8" name="Rectangle 7"/>
          <p:cNvSpPr/>
          <p:nvPr/>
        </p:nvSpPr>
        <p:spPr>
          <a:xfrm>
            <a:off x="10750328" y="591122"/>
            <a:ext cx="817853" cy="830997"/>
          </a:xfrm>
          <a:prstGeom prst="rect">
            <a:avLst/>
          </a:prstGeom>
        </p:spPr>
        <p:txBody>
          <a:bodyPr wrap="square">
            <a:spAutoFit/>
          </a:bodyPr>
          <a:lstStyle/>
          <a:p>
            <a:pPr algn="ctr"/>
            <a:r>
              <a:rPr lang="en-US" sz="2400" b="1" dirty="0">
                <a:latin typeface="Arial" pitchFamily="34" charset="0"/>
                <a:cs typeface="Arial" pitchFamily="34" charset="0"/>
              </a:rPr>
              <a:t>7-1</a:t>
            </a:r>
          </a:p>
          <a:p>
            <a:pPr algn="ctr"/>
            <a:r>
              <a:rPr lang="en-US" sz="2400" b="1" dirty="0">
                <a:latin typeface="Arial" pitchFamily="34" charset="0"/>
                <a:cs typeface="Arial" pitchFamily="34" charset="0"/>
              </a:rPr>
              <a:t>7-5</a:t>
            </a:r>
          </a:p>
        </p:txBody>
      </p:sp>
      <p:pic>
        <p:nvPicPr>
          <p:cNvPr id="11266" name="Picture 2" descr="The table entries are as follows. S-Signs and symptoms; A-Allergies; M-Medications presently taken (prescription, over-the-counter, and illegal drugs); P-Past medical history: illnesses, surgeries, or other medical problems; L-Last oral intake: last time the patient ate or drank something; E-Events that led to the present medical problem (what happened?)." title="A table shows SAMP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5666" y="2511951"/>
            <a:ext cx="4939620" cy="364362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History Taking: SAMPLE</a:t>
            </a:r>
          </a:p>
        </p:txBody>
      </p:sp>
      <p:sp>
        <p:nvSpPr>
          <p:cNvPr id="3" name="Content Placeholder 2"/>
          <p:cNvSpPr>
            <a:spLocks noGrp="1"/>
          </p:cNvSpPr>
          <p:nvPr>
            <p:ph sz="half" idx="1"/>
          </p:nvPr>
        </p:nvSpPr>
        <p:spPr>
          <a:xfrm>
            <a:off x="914400" y="1461052"/>
            <a:ext cx="9848538" cy="4729436"/>
          </a:xfrm>
        </p:spPr>
        <p:txBody>
          <a:bodyPr/>
          <a:lstStyle/>
          <a:p>
            <a:pPr marL="0" indent="0">
              <a:spcBef>
                <a:spcPts val="600"/>
              </a:spcBef>
              <a:spcAft>
                <a:spcPts val="600"/>
              </a:spcAft>
              <a:buNone/>
            </a:pPr>
            <a:r>
              <a:rPr lang="en-US" b="1" dirty="0"/>
              <a:t>S in SAMPLE</a:t>
            </a:r>
          </a:p>
          <a:p>
            <a:pPr>
              <a:spcBef>
                <a:spcPts val="600"/>
              </a:spcBef>
              <a:spcAft>
                <a:spcPts val="600"/>
              </a:spcAft>
            </a:pPr>
            <a:r>
              <a:rPr lang="en-US" dirty="0"/>
              <a:t>Patient’s presenting signs and symptoms are important. </a:t>
            </a:r>
          </a:p>
          <a:p>
            <a:pPr>
              <a:spcBef>
                <a:spcPts val="600"/>
              </a:spcBef>
              <a:spcAft>
                <a:spcPts val="600"/>
              </a:spcAft>
            </a:pPr>
            <a:r>
              <a:rPr lang="en-US" dirty="0"/>
              <a:t>A </a:t>
            </a:r>
            <a:r>
              <a:rPr lang="en-US" u="dbl" dirty="0">
                <a:solidFill>
                  <a:srgbClr val="FF0000"/>
                </a:solidFill>
              </a:rPr>
              <a:t>symptom</a:t>
            </a:r>
            <a:r>
              <a:rPr lang="en-US" dirty="0"/>
              <a:t>, or subjective complaint, is qualitative in nature. </a:t>
            </a:r>
          </a:p>
          <a:p>
            <a:pPr lvl="1">
              <a:spcBef>
                <a:spcPts val="600"/>
              </a:spcBef>
              <a:spcAft>
                <a:spcPts val="600"/>
              </a:spcAft>
            </a:pPr>
            <a:r>
              <a:rPr lang="en-US" dirty="0"/>
              <a:t>Typically provided by patient, patient’s family, friends, or bystanders </a:t>
            </a:r>
          </a:p>
          <a:p>
            <a:pPr lvl="1">
              <a:spcBef>
                <a:spcPts val="600"/>
              </a:spcBef>
              <a:spcAft>
                <a:spcPts val="600"/>
              </a:spcAft>
            </a:pPr>
            <a:r>
              <a:rPr lang="en-US" dirty="0"/>
              <a:t>Are emotion-based descriptions</a:t>
            </a:r>
          </a:p>
          <a:p>
            <a:pPr lvl="1">
              <a:spcBef>
                <a:spcPts val="600"/>
              </a:spcBef>
              <a:spcAft>
                <a:spcPts val="600"/>
              </a:spcAft>
            </a:pPr>
            <a:r>
              <a:rPr lang="en-US" dirty="0"/>
              <a:t>Examples include pain, weakness, fatigue, nausea, blurred vision, and/or impending doom.</a:t>
            </a:r>
          </a:p>
          <a:p>
            <a:pPr>
              <a:spcBef>
                <a:spcPts val="600"/>
              </a:spcBef>
              <a:spcAft>
                <a:spcPts val="600"/>
              </a:spcAft>
            </a:pPr>
            <a:r>
              <a:rPr lang="en-US" dirty="0"/>
              <a:t>A </a:t>
            </a:r>
            <a:r>
              <a:rPr lang="en-US" u="dbl" dirty="0">
                <a:solidFill>
                  <a:srgbClr val="FF0000"/>
                </a:solidFill>
              </a:rPr>
              <a:t>sign </a:t>
            </a:r>
            <a:r>
              <a:rPr lang="en-US" dirty="0"/>
              <a:t>is any objective finding or evidence of disease that you can detect using your senses (see, feel, hear, smell) or that you can quantify. </a:t>
            </a:r>
          </a:p>
          <a:p>
            <a:pPr lvl="1">
              <a:spcBef>
                <a:spcPts val="600"/>
              </a:spcBef>
              <a:spcAft>
                <a:spcPts val="600"/>
              </a:spcAft>
            </a:pPr>
            <a:r>
              <a:rPr lang="en-US" dirty="0"/>
              <a:t>Examples of signs are dilated pupils, a deformed arm, audible respiratory wheezing, a foul odor, elevated blood pressure, and low pulse oximeter reading.</a:t>
            </a:r>
          </a:p>
          <a:p>
            <a:pPr lvl="1">
              <a:spcBef>
                <a:spcPts val="600"/>
              </a:spcBef>
              <a:spcAft>
                <a:spcPts val="600"/>
              </a:spcAft>
            </a:pPr>
            <a:endParaRPr lang="en-US" sz="2200" dirty="0"/>
          </a:p>
        </p:txBody>
      </p:sp>
      <p:pic>
        <p:nvPicPr>
          <p:cNvPr id="4" name="Picture 3"/>
          <p:cNvPicPr>
            <a:picLocks noChangeAspect="1"/>
          </p:cNvPicPr>
          <p:nvPr/>
        </p:nvPicPr>
        <p:blipFill>
          <a:blip r:embed="rId2" cstate="print"/>
          <a:stretch>
            <a:fillRect/>
          </a:stretch>
        </p:blipFill>
        <p:spPr>
          <a:xfrm>
            <a:off x="10536679" y="334912"/>
            <a:ext cx="1359526" cy="1365622"/>
          </a:xfrm>
          <a:prstGeom prst="rect">
            <a:avLst/>
          </a:prstGeom>
        </p:spPr>
      </p:pic>
      <p:sp>
        <p:nvSpPr>
          <p:cNvPr id="5" name="Rectangle 4"/>
          <p:cNvSpPr/>
          <p:nvPr/>
        </p:nvSpPr>
        <p:spPr>
          <a:xfrm>
            <a:off x="10536679" y="785994"/>
            <a:ext cx="1359525" cy="461665"/>
          </a:xfrm>
          <a:prstGeom prst="rect">
            <a:avLst/>
          </a:prstGeom>
        </p:spPr>
        <p:txBody>
          <a:bodyPr wrap="square">
            <a:spAutoFit/>
          </a:bodyPr>
          <a:lstStyle/>
          <a:p>
            <a:pPr algn="ctr"/>
            <a:r>
              <a:rPr lang="en-US" sz="2400" b="1" dirty="0">
                <a:latin typeface="Arial" pitchFamily="34" charset="0"/>
                <a:cs typeface="Arial" pitchFamily="34" charset="0"/>
              </a:rPr>
              <a:t>7-5</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History Taking: SAMPLE</a:t>
            </a:r>
          </a:p>
        </p:txBody>
      </p:sp>
      <p:sp>
        <p:nvSpPr>
          <p:cNvPr id="3" name="Content Placeholder 2"/>
          <p:cNvSpPr>
            <a:spLocks noGrp="1"/>
          </p:cNvSpPr>
          <p:nvPr>
            <p:ph sz="half" idx="1"/>
          </p:nvPr>
        </p:nvSpPr>
        <p:spPr>
          <a:xfrm>
            <a:off x="869429" y="2128564"/>
            <a:ext cx="9653666" cy="4729436"/>
          </a:xfrm>
        </p:spPr>
        <p:txBody>
          <a:bodyPr/>
          <a:lstStyle/>
          <a:p>
            <a:pPr marL="0" indent="0">
              <a:spcBef>
                <a:spcPts val="600"/>
              </a:spcBef>
              <a:spcAft>
                <a:spcPts val="600"/>
              </a:spcAft>
              <a:buNone/>
            </a:pPr>
            <a:r>
              <a:rPr lang="en-US" b="1" dirty="0"/>
              <a:t>A in SAMPLE</a:t>
            </a:r>
          </a:p>
          <a:p>
            <a:pPr>
              <a:spcBef>
                <a:spcPts val="600"/>
              </a:spcBef>
              <a:spcAft>
                <a:spcPts val="600"/>
              </a:spcAft>
            </a:pPr>
            <a:r>
              <a:rPr lang="en-US" dirty="0"/>
              <a:t>Ask patient if he or she has an:</a:t>
            </a:r>
          </a:p>
          <a:p>
            <a:pPr lvl="1">
              <a:spcBef>
                <a:spcPts val="600"/>
              </a:spcBef>
              <a:spcAft>
                <a:spcPts val="600"/>
              </a:spcAft>
            </a:pPr>
            <a:r>
              <a:rPr lang="en-US" dirty="0"/>
              <a:t> </a:t>
            </a:r>
            <a:r>
              <a:rPr lang="en-US" u="dbl" dirty="0">
                <a:solidFill>
                  <a:srgbClr val="FF0000"/>
                </a:solidFill>
              </a:rPr>
              <a:t>Allergy</a:t>
            </a:r>
            <a:r>
              <a:rPr lang="en-US" dirty="0"/>
              <a:t> </a:t>
            </a:r>
          </a:p>
          <a:p>
            <a:pPr lvl="1">
              <a:spcBef>
                <a:spcPts val="600"/>
              </a:spcBef>
              <a:spcAft>
                <a:spcPts val="600"/>
              </a:spcAft>
            </a:pPr>
            <a:r>
              <a:rPr lang="en-US" dirty="0"/>
              <a:t>Has had an allergic reaction in the past</a:t>
            </a:r>
          </a:p>
          <a:p>
            <a:pPr lvl="1">
              <a:spcBef>
                <a:spcPts val="600"/>
              </a:spcBef>
              <a:spcAft>
                <a:spcPts val="600"/>
              </a:spcAft>
            </a:pPr>
            <a:r>
              <a:rPr lang="en-US" dirty="0"/>
              <a:t>What occurred</a:t>
            </a:r>
          </a:p>
          <a:p>
            <a:pPr>
              <a:spcBef>
                <a:spcPts val="600"/>
              </a:spcBef>
              <a:spcAft>
                <a:spcPts val="600"/>
              </a:spcAft>
            </a:pPr>
            <a:r>
              <a:rPr lang="en-US" dirty="0"/>
              <a:t>This includes allergies to medications, foods, materials, insects, or animals.</a:t>
            </a:r>
          </a:p>
          <a:p>
            <a:pPr lvl="1">
              <a:spcBef>
                <a:spcPts val="600"/>
              </a:spcBef>
              <a:spcAft>
                <a:spcPts val="600"/>
              </a:spcAft>
            </a:pPr>
            <a:r>
              <a:rPr lang="en-US" dirty="0"/>
              <a:t>It is helpful to tell medical personnel who continue care about medication allergies.</a:t>
            </a:r>
          </a:p>
        </p:txBody>
      </p:sp>
      <p:pic>
        <p:nvPicPr>
          <p:cNvPr id="4" name="Picture 3"/>
          <p:cNvPicPr>
            <a:picLocks noChangeAspect="1"/>
          </p:cNvPicPr>
          <p:nvPr/>
        </p:nvPicPr>
        <p:blipFill>
          <a:blip r:embed="rId2" cstate="print"/>
          <a:stretch>
            <a:fillRect/>
          </a:stretch>
        </p:blipFill>
        <p:spPr>
          <a:xfrm>
            <a:off x="10536679" y="334912"/>
            <a:ext cx="1359526" cy="1365622"/>
          </a:xfrm>
          <a:prstGeom prst="rect">
            <a:avLst/>
          </a:prstGeom>
        </p:spPr>
      </p:pic>
      <p:sp>
        <p:nvSpPr>
          <p:cNvPr id="5" name="Rectangle 4"/>
          <p:cNvSpPr/>
          <p:nvPr/>
        </p:nvSpPr>
        <p:spPr>
          <a:xfrm>
            <a:off x="10536679" y="785994"/>
            <a:ext cx="1359525" cy="461665"/>
          </a:xfrm>
          <a:prstGeom prst="rect">
            <a:avLst/>
          </a:prstGeom>
        </p:spPr>
        <p:txBody>
          <a:bodyPr wrap="square">
            <a:spAutoFit/>
          </a:bodyPr>
          <a:lstStyle/>
          <a:p>
            <a:pPr algn="ctr"/>
            <a:r>
              <a:rPr lang="en-US" sz="2400" b="1" dirty="0">
                <a:latin typeface="Arial" pitchFamily="34" charset="0"/>
                <a:cs typeface="Arial" pitchFamily="34" charset="0"/>
              </a:rPr>
              <a:t>7-1</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History Taking: SAMPLE</a:t>
            </a:r>
          </a:p>
        </p:txBody>
      </p:sp>
      <p:sp>
        <p:nvSpPr>
          <p:cNvPr id="3" name="Content Placeholder 2"/>
          <p:cNvSpPr>
            <a:spLocks noGrp="1"/>
          </p:cNvSpPr>
          <p:nvPr>
            <p:ph sz="half" idx="1"/>
          </p:nvPr>
        </p:nvSpPr>
        <p:spPr>
          <a:xfrm>
            <a:off x="924232" y="1887793"/>
            <a:ext cx="10103370" cy="4194540"/>
          </a:xfrm>
        </p:spPr>
        <p:txBody>
          <a:bodyPr/>
          <a:lstStyle/>
          <a:p>
            <a:pPr marL="0" indent="0">
              <a:buNone/>
            </a:pPr>
            <a:r>
              <a:rPr lang="en-US" b="1" dirty="0"/>
              <a:t>M in SAMPLE</a:t>
            </a:r>
          </a:p>
          <a:p>
            <a:r>
              <a:rPr lang="en-US" dirty="0"/>
              <a:t>Any medications?</a:t>
            </a:r>
          </a:p>
          <a:p>
            <a:r>
              <a:rPr lang="en-US" dirty="0"/>
              <a:t>Supposed to be taking any medications?</a:t>
            </a:r>
          </a:p>
          <a:p>
            <a:r>
              <a:rPr lang="en-US" dirty="0"/>
              <a:t>Taking it as prescribed? </a:t>
            </a:r>
          </a:p>
          <a:p>
            <a:pPr lvl="1"/>
            <a:r>
              <a:rPr lang="en-US" dirty="0"/>
              <a:t>Includes prescription medications, over-the-counter medications, herbs, vitamin supplements, homeopathic remedies, or illicit drugs or alcohol. </a:t>
            </a:r>
          </a:p>
          <a:p>
            <a:pPr>
              <a:spcAft>
                <a:spcPts val="300"/>
              </a:spcAft>
            </a:pPr>
            <a:r>
              <a:rPr lang="en-US" dirty="0"/>
              <a:t>If you don’t know what the medication is being taken for, ask patient. </a:t>
            </a:r>
          </a:p>
          <a:p>
            <a:pPr lvl="1">
              <a:spcAft>
                <a:spcPts val="300"/>
              </a:spcAft>
            </a:pPr>
            <a:r>
              <a:rPr lang="en-US" dirty="0"/>
              <a:t>Patient will usually know. </a:t>
            </a:r>
          </a:p>
        </p:txBody>
      </p:sp>
      <p:pic>
        <p:nvPicPr>
          <p:cNvPr id="5" name="Picture 4"/>
          <p:cNvPicPr>
            <a:picLocks noChangeAspect="1"/>
          </p:cNvPicPr>
          <p:nvPr/>
        </p:nvPicPr>
        <p:blipFill>
          <a:blip r:embed="rId2" cstate="print"/>
          <a:stretch>
            <a:fillRect/>
          </a:stretch>
        </p:blipFill>
        <p:spPr>
          <a:xfrm>
            <a:off x="10536679" y="334912"/>
            <a:ext cx="1359526" cy="1365622"/>
          </a:xfrm>
          <a:prstGeom prst="rect">
            <a:avLst/>
          </a:prstGeom>
        </p:spPr>
      </p:pic>
      <p:sp>
        <p:nvSpPr>
          <p:cNvPr id="6" name="Rectangle 5"/>
          <p:cNvSpPr/>
          <p:nvPr/>
        </p:nvSpPr>
        <p:spPr>
          <a:xfrm>
            <a:off x="10536679" y="785994"/>
            <a:ext cx="1359525" cy="461665"/>
          </a:xfrm>
          <a:prstGeom prst="rect">
            <a:avLst/>
          </a:prstGeom>
        </p:spPr>
        <p:txBody>
          <a:bodyPr wrap="square">
            <a:spAutoFit/>
          </a:bodyPr>
          <a:lstStyle/>
          <a:p>
            <a:pPr algn="ctr"/>
            <a:r>
              <a:rPr lang="en-US" sz="2400" b="1" dirty="0">
                <a:latin typeface="Arial" pitchFamily="34" charset="0"/>
                <a:cs typeface="Arial" pitchFamily="34" charset="0"/>
              </a:rPr>
              <a:t>7-1</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Terms</a:t>
            </a:r>
          </a:p>
        </p:txBody>
      </p:sp>
      <p:sp>
        <p:nvSpPr>
          <p:cNvPr id="3" name="Content Placeholder 2"/>
          <p:cNvSpPr>
            <a:spLocks noGrp="1"/>
          </p:cNvSpPr>
          <p:nvPr>
            <p:ph idx="1"/>
          </p:nvPr>
        </p:nvSpPr>
        <p:spPr>
          <a:xfrm>
            <a:off x="895849" y="1430909"/>
            <a:ext cx="10287000" cy="4699047"/>
          </a:xfrm>
        </p:spPr>
        <p:txBody>
          <a:bodyPr numCol="2"/>
          <a:lstStyle/>
          <a:p>
            <a:pPr>
              <a:spcBef>
                <a:spcPts val="600"/>
              </a:spcBef>
              <a:spcAft>
                <a:spcPts val="600"/>
              </a:spcAft>
            </a:pPr>
            <a:r>
              <a:rPr lang="en-US" dirty="0"/>
              <a:t>Pulse</a:t>
            </a:r>
          </a:p>
          <a:p>
            <a:pPr>
              <a:spcBef>
                <a:spcPts val="600"/>
              </a:spcBef>
              <a:spcAft>
                <a:spcPts val="600"/>
              </a:spcAft>
            </a:pPr>
            <a:r>
              <a:rPr lang="en-US" dirty="0"/>
              <a:t>Pulse oximeter</a:t>
            </a:r>
          </a:p>
          <a:p>
            <a:pPr>
              <a:spcBef>
                <a:spcPts val="600"/>
              </a:spcBef>
              <a:spcAft>
                <a:spcPts val="600"/>
              </a:spcAft>
            </a:pPr>
            <a:r>
              <a:rPr lang="en-US" dirty="0"/>
              <a:t>SAMPLE</a:t>
            </a:r>
          </a:p>
          <a:p>
            <a:pPr>
              <a:spcBef>
                <a:spcPts val="600"/>
              </a:spcBef>
              <a:spcAft>
                <a:spcPts val="600"/>
              </a:spcAft>
            </a:pPr>
            <a:r>
              <a:rPr lang="en-US" dirty="0"/>
              <a:t>Scene safety</a:t>
            </a:r>
          </a:p>
          <a:p>
            <a:pPr>
              <a:spcBef>
                <a:spcPts val="600"/>
              </a:spcBef>
              <a:spcAft>
                <a:spcPts val="600"/>
              </a:spcAft>
            </a:pPr>
            <a:r>
              <a:rPr lang="en-US" dirty="0"/>
              <a:t>Scene size-up</a:t>
            </a:r>
          </a:p>
          <a:p>
            <a:pPr>
              <a:spcBef>
                <a:spcPts val="600"/>
              </a:spcBef>
              <a:spcAft>
                <a:spcPts val="600"/>
              </a:spcAft>
            </a:pPr>
            <a:r>
              <a:rPr lang="en-US" dirty="0"/>
              <a:t>Secondary patient assessment</a:t>
            </a:r>
          </a:p>
          <a:p>
            <a:pPr>
              <a:spcBef>
                <a:spcPts val="600"/>
              </a:spcBef>
              <a:spcAft>
                <a:spcPts val="600"/>
              </a:spcAft>
            </a:pPr>
            <a:r>
              <a:rPr lang="en-US" dirty="0"/>
              <a:t>Sign</a:t>
            </a:r>
          </a:p>
          <a:p>
            <a:pPr>
              <a:spcBef>
                <a:spcPts val="600"/>
              </a:spcBef>
              <a:spcAft>
                <a:spcPts val="600"/>
              </a:spcAft>
            </a:pPr>
            <a:r>
              <a:rPr lang="en-US" dirty="0"/>
              <a:t>Symptom</a:t>
            </a:r>
          </a:p>
          <a:p>
            <a:pPr>
              <a:spcBef>
                <a:spcPts val="600"/>
              </a:spcBef>
              <a:spcAft>
                <a:spcPts val="600"/>
              </a:spcAft>
            </a:pPr>
            <a:r>
              <a:rPr lang="en-US" dirty="0"/>
              <a:t>Vital signs</a:t>
            </a:r>
          </a:p>
        </p:txBody>
      </p:sp>
    </p:spTree>
    <p:extLst>
      <p:ext uri="{BB962C8B-B14F-4D97-AF65-F5344CB8AC3E}">
        <p14:creationId xmlns:p14="http://schemas.microsoft.com/office/powerpoint/2010/main" val="3399607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History Taking: SAMPLE</a:t>
            </a:r>
          </a:p>
        </p:txBody>
      </p:sp>
      <p:sp>
        <p:nvSpPr>
          <p:cNvPr id="3" name="Content Placeholder 2"/>
          <p:cNvSpPr>
            <a:spLocks noGrp="1"/>
          </p:cNvSpPr>
          <p:nvPr>
            <p:ph sz="half" idx="1"/>
          </p:nvPr>
        </p:nvSpPr>
        <p:spPr>
          <a:xfrm>
            <a:off x="909403" y="1479427"/>
            <a:ext cx="10373194" cy="4729436"/>
          </a:xfrm>
        </p:spPr>
        <p:txBody>
          <a:bodyPr/>
          <a:lstStyle/>
          <a:p>
            <a:pPr marL="0" indent="0">
              <a:spcBef>
                <a:spcPts val="600"/>
              </a:spcBef>
              <a:spcAft>
                <a:spcPts val="600"/>
              </a:spcAft>
              <a:buNone/>
            </a:pPr>
            <a:r>
              <a:rPr lang="en-US" b="1" dirty="0"/>
              <a:t>P in SAMPLE</a:t>
            </a:r>
          </a:p>
          <a:p>
            <a:pPr>
              <a:spcBef>
                <a:spcPts val="600"/>
              </a:spcBef>
              <a:spcAft>
                <a:spcPts val="600"/>
              </a:spcAft>
            </a:pPr>
            <a:r>
              <a:rPr lang="en-US" dirty="0"/>
              <a:t>Past medical history, including any previous medical problems such as:</a:t>
            </a:r>
          </a:p>
          <a:p>
            <a:pPr lvl="1">
              <a:spcBef>
                <a:spcPts val="600"/>
              </a:spcBef>
              <a:spcAft>
                <a:spcPts val="600"/>
              </a:spcAft>
            </a:pPr>
            <a:r>
              <a:rPr lang="en-US" dirty="0"/>
              <a:t>Heart disease</a:t>
            </a:r>
          </a:p>
          <a:p>
            <a:pPr lvl="1">
              <a:spcBef>
                <a:spcPts val="600"/>
              </a:spcBef>
              <a:spcAft>
                <a:spcPts val="600"/>
              </a:spcAft>
            </a:pPr>
            <a:r>
              <a:rPr lang="en-US" dirty="0"/>
              <a:t>A breathing problem </a:t>
            </a:r>
          </a:p>
          <a:p>
            <a:pPr lvl="1">
              <a:spcBef>
                <a:spcPts val="600"/>
              </a:spcBef>
              <a:spcAft>
                <a:spcPts val="600"/>
              </a:spcAft>
            </a:pPr>
            <a:r>
              <a:rPr lang="en-US" dirty="0"/>
              <a:t>Diabetes</a:t>
            </a:r>
          </a:p>
          <a:p>
            <a:pPr lvl="1">
              <a:spcBef>
                <a:spcPts val="600"/>
              </a:spcBef>
              <a:spcAft>
                <a:spcPts val="600"/>
              </a:spcAft>
            </a:pPr>
            <a:r>
              <a:rPr lang="en-US" dirty="0"/>
              <a:t>High blood pressure</a:t>
            </a:r>
          </a:p>
          <a:p>
            <a:pPr lvl="1">
              <a:spcBef>
                <a:spcPts val="600"/>
              </a:spcBef>
              <a:spcAft>
                <a:spcPts val="600"/>
              </a:spcAft>
            </a:pPr>
            <a:r>
              <a:rPr lang="en-US" dirty="0"/>
              <a:t>Any previous surgeries</a:t>
            </a:r>
          </a:p>
          <a:p>
            <a:pPr>
              <a:spcBef>
                <a:spcPts val="600"/>
              </a:spcBef>
              <a:spcAft>
                <a:spcPts val="600"/>
              </a:spcAft>
            </a:pPr>
            <a:r>
              <a:rPr lang="en-US" dirty="0"/>
              <a:t>“Do you have any significant medical problems?”</a:t>
            </a:r>
          </a:p>
          <a:p>
            <a:pPr>
              <a:spcBef>
                <a:spcPts val="600"/>
              </a:spcBef>
              <a:spcAft>
                <a:spcPts val="600"/>
              </a:spcAft>
            </a:pPr>
            <a:r>
              <a:rPr lang="en-US" dirty="0"/>
              <a:t>“Do you have any medical conditions for which you are seeing a physician or are supposed to be seeing a physician?” </a:t>
            </a:r>
          </a:p>
        </p:txBody>
      </p:sp>
      <p:pic>
        <p:nvPicPr>
          <p:cNvPr id="4" name="Picture 3"/>
          <p:cNvPicPr>
            <a:picLocks noChangeAspect="1"/>
          </p:cNvPicPr>
          <p:nvPr/>
        </p:nvPicPr>
        <p:blipFill>
          <a:blip r:embed="rId2" cstate="print"/>
          <a:stretch>
            <a:fillRect/>
          </a:stretch>
        </p:blipFill>
        <p:spPr>
          <a:xfrm>
            <a:off x="10536679" y="334912"/>
            <a:ext cx="1359526" cy="1365622"/>
          </a:xfrm>
          <a:prstGeom prst="rect">
            <a:avLst/>
          </a:prstGeom>
        </p:spPr>
      </p:pic>
      <p:sp>
        <p:nvSpPr>
          <p:cNvPr id="5" name="Rectangle 4"/>
          <p:cNvSpPr/>
          <p:nvPr/>
        </p:nvSpPr>
        <p:spPr>
          <a:xfrm>
            <a:off x="10536679" y="785994"/>
            <a:ext cx="1359525" cy="461665"/>
          </a:xfrm>
          <a:prstGeom prst="rect">
            <a:avLst/>
          </a:prstGeom>
        </p:spPr>
        <p:txBody>
          <a:bodyPr wrap="square">
            <a:spAutoFit/>
          </a:bodyPr>
          <a:lstStyle/>
          <a:p>
            <a:pPr algn="ctr"/>
            <a:r>
              <a:rPr lang="en-US" sz="2400" b="1" dirty="0">
                <a:latin typeface="Arial" pitchFamily="34" charset="0"/>
                <a:cs typeface="Arial" pitchFamily="34" charset="0"/>
              </a:rPr>
              <a:t>7-1</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History Taking: SAMPLE</a:t>
            </a:r>
          </a:p>
        </p:txBody>
      </p:sp>
      <p:sp>
        <p:nvSpPr>
          <p:cNvPr id="3" name="Content Placeholder 2"/>
          <p:cNvSpPr>
            <a:spLocks noGrp="1"/>
          </p:cNvSpPr>
          <p:nvPr>
            <p:ph sz="half" idx="1"/>
          </p:nvPr>
        </p:nvSpPr>
        <p:spPr>
          <a:xfrm>
            <a:off x="914399" y="2094270"/>
            <a:ext cx="10358203" cy="4306529"/>
          </a:xfrm>
        </p:spPr>
        <p:txBody>
          <a:bodyPr/>
          <a:lstStyle/>
          <a:p>
            <a:pPr marL="0" indent="0">
              <a:spcBef>
                <a:spcPts val="600"/>
              </a:spcBef>
              <a:spcAft>
                <a:spcPts val="600"/>
              </a:spcAft>
              <a:buNone/>
            </a:pPr>
            <a:r>
              <a:rPr lang="en-US" b="1" dirty="0"/>
              <a:t>L in SAMPLE</a:t>
            </a:r>
          </a:p>
          <a:p>
            <a:pPr>
              <a:spcBef>
                <a:spcPts val="600"/>
              </a:spcBef>
              <a:spcAft>
                <a:spcPts val="600"/>
              </a:spcAft>
            </a:pPr>
            <a:r>
              <a:rPr lang="en-US" dirty="0"/>
              <a:t>When last ate or drank something, including any alcoholic beverages</a:t>
            </a:r>
          </a:p>
          <a:p>
            <a:pPr lvl="1">
              <a:spcBef>
                <a:spcPts val="600"/>
              </a:spcBef>
              <a:spcAft>
                <a:spcPts val="600"/>
              </a:spcAft>
            </a:pPr>
            <a:r>
              <a:rPr lang="en-US" dirty="0"/>
              <a:t>For diabetic patients, this is very important.</a:t>
            </a:r>
          </a:p>
          <a:p>
            <a:pPr lvl="2">
              <a:spcBef>
                <a:spcPts val="600"/>
              </a:spcBef>
              <a:spcAft>
                <a:spcPts val="600"/>
              </a:spcAft>
            </a:pPr>
            <a:r>
              <a:rPr lang="en-US" sz="2000" dirty="0"/>
              <a:t>Blood sugar could be low if they have not eaten and have taken their diabetic medication. </a:t>
            </a:r>
          </a:p>
          <a:p>
            <a:pPr lvl="1">
              <a:spcBef>
                <a:spcPts val="600"/>
              </a:spcBef>
              <a:spcAft>
                <a:spcPts val="600"/>
              </a:spcAft>
            </a:pPr>
            <a:r>
              <a:rPr lang="en-US" dirty="0"/>
              <a:t>Helpful should patient require surgery in the immediate future</a:t>
            </a:r>
          </a:p>
          <a:p>
            <a:endParaRPr lang="en-US" dirty="0"/>
          </a:p>
        </p:txBody>
      </p:sp>
      <p:pic>
        <p:nvPicPr>
          <p:cNvPr id="5" name="Picture 4"/>
          <p:cNvPicPr>
            <a:picLocks noChangeAspect="1"/>
          </p:cNvPicPr>
          <p:nvPr/>
        </p:nvPicPr>
        <p:blipFill>
          <a:blip r:embed="rId2" cstate="print"/>
          <a:stretch>
            <a:fillRect/>
          </a:stretch>
        </p:blipFill>
        <p:spPr>
          <a:xfrm>
            <a:off x="10536679" y="334912"/>
            <a:ext cx="1359526" cy="1365622"/>
          </a:xfrm>
          <a:prstGeom prst="rect">
            <a:avLst/>
          </a:prstGeom>
        </p:spPr>
      </p:pic>
      <p:sp>
        <p:nvSpPr>
          <p:cNvPr id="6" name="Rectangle 5"/>
          <p:cNvSpPr/>
          <p:nvPr/>
        </p:nvSpPr>
        <p:spPr>
          <a:xfrm>
            <a:off x="10536679" y="785994"/>
            <a:ext cx="1359525" cy="461665"/>
          </a:xfrm>
          <a:prstGeom prst="rect">
            <a:avLst/>
          </a:prstGeom>
        </p:spPr>
        <p:txBody>
          <a:bodyPr wrap="square">
            <a:spAutoFit/>
          </a:bodyPr>
          <a:lstStyle/>
          <a:p>
            <a:pPr algn="ctr"/>
            <a:r>
              <a:rPr lang="en-US" sz="2400" b="1" dirty="0">
                <a:latin typeface="Arial" pitchFamily="34" charset="0"/>
                <a:cs typeface="Arial" pitchFamily="34" charset="0"/>
              </a:rPr>
              <a:t>7-1</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History Taking: SAMPLE</a:t>
            </a:r>
          </a:p>
        </p:txBody>
      </p:sp>
      <p:sp>
        <p:nvSpPr>
          <p:cNvPr id="3" name="Content Placeholder 2"/>
          <p:cNvSpPr>
            <a:spLocks noGrp="1"/>
          </p:cNvSpPr>
          <p:nvPr>
            <p:ph sz="half" idx="1"/>
          </p:nvPr>
        </p:nvSpPr>
        <p:spPr>
          <a:xfrm>
            <a:off x="914399" y="2477728"/>
            <a:ext cx="10358203" cy="3923071"/>
          </a:xfrm>
        </p:spPr>
        <p:txBody>
          <a:bodyPr/>
          <a:lstStyle/>
          <a:p>
            <a:pPr marL="0" indent="0">
              <a:spcBef>
                <a:spcPts val="600"/>
              </a:spcBef>
              <a:spcAft>
                <a:spcPts val="600"/>
              </a:spcAft>
              <a:buNone/>
            </a:pPr>
            <a:r>
              <a:rPr lang="en-US" b="1" dirty="0"/>
              <a:t>E in SAMPLE</a:t>
            </a:r>
          </a:p>
          <a:p>
            <a:pPr>
              <a:spcBef>
                <a:spcPts val="600"/>
              </a:spcBef>
              <a:spcAft>
                <a:spcPts val="600"/>
              </a:spcAft>
            </a:pPr>
            <a:r>
              <a:rPr lang="en-US" dirty="0"/>
              <a:t>Events leading up to the medical problem, especially what patient was doing when the symptoms first occurred</a:t>
            </a:r>
          </a:p>
          <a:p>
            <a:pPr lvl="1">
              <a:spcBef>
                <a:spcPts val="600"/>
              </a:spcBef>
              <a:spcAft>
                <a:spcPts val="600"/>
              </a:spcAft>
            </a:pPr>
            <a:r>
              <a:rPr lang="en-US" dirty="0"/>
              <a:t>Helps bring the pieces of the assessment puzzle together </a:t>
            </a:r>
          </a:p>
          <a:p>
            <a:pPr lvl="1">
              <a:spcBef>
                <a:spcPts val="600"/>
              </a:spcBef>
              <a:spcAft>
                <a:spcPts val="600"/>
              </a:spcAft>
            </a:pPr>
            <a:r>
              <a:rPr lang="en-US" dirty="0"/>
              <a:t>Helps you to treat patient’s injuries and/or illness more effectively </a:t>
            </a:r>
          </a:p>
          <a:p>
            <a:pPr marL="0" indent="0">
              <a:buNone/>
            </a:pPr>
            <a:endParaRPr lang="en-US" dirty="0"/>
          </a:p>
        </p:txBody>
      </p:sp>
      <p:pic>
        <p:nvPicPr>
          <p:cNvPr id="4" name="Picture 3"/>
          <p:cNvPicPr>
            <a:picLocks noChangeAspect="1"/>
          </p:cNvPicPr>
          <p:nvPr/>
        </p:nvPicPr>
        <p:blipFill>
          <a:blip r:embed="rId2" cstate="print"/>
          <a:stretch>
            <a:fillRect/>
          </a:stretch>
        </p:blipFill>
        <p:spPr>
          <a:xfrm>
            <a:off x="10536679" y="334912"/>
            <a:ext cx="1359526" cy="1365622"/>
          </a:xfrm>
          <a:prstGeom prst="rect">
            <a:avLst/>
          </a:prstGeom>
        </p:spPr>
      </p:pic>
      <p:sp>
        <p:nvSpPr>
          <p:cNvPr id="5" name="Rectangle 4"/>
          <p:cNvSpPr/>
          <p:nvPr/>
        </p:nvSpPr>
        <p:spPr>
          <a:xfrm>
            <a:off x="10536679" y="785994"/>
            <a:ext cx="1359525" cy="461665"/>
          </a:xfrm>
          <a:prstGeom prst="rect">
            <a:avLst/>
          </a:prstGeom>
        </p:spPr>
        <p:txBody>
          <a:bodyPr wrap="square">
            <a:spAutoFit/>
          </a:bodyPr>
          <a:lstStyle/>
          <a:p>
            <a:pPr algn="ctr"/>
            <a:r>
              <a:rPr lang="en-US" sz="2400" b="1" dirty="0">
                <a:latin typeface="Arial" pitchFamily="34" charset="0"/>
                <a:cs typeface="Arial" pitchFamily="34" charset="0"/>
              </a:rPr>
              <a:t>7-1</a:t>
            </a:r>
          </a:p>
        </p:txBody>
      </p:sp>
    </p:spTree>
    <p:extLst>
      <p:ext uri="{BB962C8B-B14F-4D97-AF65-F5344CB8AC3E}">
        <p14:creationId xmlns:p14="http://schemas.microsoft.com/office/powerpoint/2010/main" val="2277832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History Taking: OPQRST</a:t>
            </a:r>
          </a:p>
        </p:txBody>
      </p:sp>
      <p:sp>
        <p:nvSpPr>
          <p:cNvPr id="3" name="Content Placeholder 2"/>
          <p:cNvSpPr>
            <a:spLocks noGrp="1"/>
          </p:cNvSpPr>
          <p:nvPr>
            <p:ph sz="half" idx="1"/>
          </p:nvPr>
        </p:nvSpPr>
        <p:spPr>
          <a:xfrm>
            <a:off x="914400" y="1700534"/>
            <a:ext cx="4855464" cy="4489954"/>
          </a:xfrm>
        </p:spPr>
        <p:txBody>
          <a:bodyPr/>
          <a:lstStyle/>
          <a:p>
            <a:r>
              <a:rPr lang="en-US" dirty="0"/>
              <a:t>The </a:t>
            </a:r>
            <a:r>
              <a:rPr lang="en-US" u="dbl" dirty="0">
                <a:solidFill>
                  <a:srgbClr val="FF0000"/>
                </a:solidFill>
              </a:rPr>
              <a:t>OPQRST</a:t>
            </a:r>
            <a:r>
              <a:rPr lang="en-US" dirty="0"/>
              <a:t> mnemonic can be helpful in gathering additional information about a patient’s </a:t>
            </a:r>
            <a:r>
              <a:rPr lang="en-US" b="1" dirty="0"/>
              <a:t>pain</a:t>
            </a:r>
            <a:r>
              <a:rPr lang="en-US" dirty="0"/>
              <a:t>. </a:t>
            </a:r>
          </a:p>
          <a:p>
            <a:endParaRPr lang="en-US" dirty="0"/>
          </a:p>
        </p:txBody>
      </p:sp>
      <p:pic>
        <p:nvPicPr>
          <p:cNvPr id="5" name="Picture 4"/>
          <p:cNvPicPr>
            <a:picLocks noChangeAspect="1"/>
          </p:cNvPicPr>
          <p:nvPr/>
        </p:nvPicPr>
        <p:blipFill>
          <a:blip r:embed="rId2" cstate="print"/>
          <a:stretch>
            <a:fillRect/>
          </a:stretch>
        </p:blipFill>
        <p:spPr>
          <a:xfrm>
            <a:off x="10536679" y="334912"/>
            <a:ext cx="1359526" cy="1365622"/>
          </a:xfrm>
          <a:prstGeom prst="rect">
            <a:avLst/>
          </a:prstGeom>
        </p:spPr>
      </p:pic>
      <p:sp>
        <p:nvSpPr>
          <p:cNvPr id="6" name="Rectangle 5"/>
          <p:cNvSpPr/>
          <p:nvPr/>
        </p:nvSpPr>
        <p:spPr>
          <a:xfrm>
            <a:off x="10536679" y="785994"/>
            <a:ext cx="1359525" cy="461665"/>
          </a:xfrm>
          <a:prstGeom prst="rect">
            <a:avLst/>
          </a:prstGeom>
        </p:spPr>
        <p:txBody>
          <a:bodyPr wrap="square">
            <a:spAutoFit/>
          </a:bodyPr>
          <a:lstStyle/>
          <a:p>
            <a:pPr algn="ctr"/>
            <a:r>
              <a:rPr lang="en-US" sz="2400" b="1" dirty="0">
                <a:latin typeface="Arial" pitchFamily="34" charset="0"/>
                <a:cs typeface="Arial" pitchFamily="34" charset="0"/>
              </a:rPr>
              <a:t>7-1</a:t>
            </a:r>
          </a:p>
        </p:txBody>
      </p:sp>
      <p:pic>
        <p:nvPicPr>
          <p:cNvPr id="1026" name="Picture 2" descr="The table entries are as follows. O-Onset: When did the symptoms begin? P-Provocation and palliation: What might have caused the problem? Q-Quality: Describe the nature of the symptoms. Is it sharp, dull or throbbing? R-Radiation: Determine whether the symptoms move from one area to another location or remain in one spot, “I have pain in my chest that radiates to my jaw.” S-Severity: Describe the severity of the symptoms, using a 1-10 scale, with 1 being no pain and 10 being the worst pain they have ever felt. T-Time: How long has the patient had the problem?" title="A table shows O P Q R S 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72667" y="1821886"/>
            <a:ext cx="4373562" cy="421571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History Taking: OPQRST</a:t>
            </a:r>
          </a:p>
        </p:txBody>
      </p:sp>
      <p:sp>
        <p:nvSpPr>
          <p:cNvPr id="3" name="Content Placeholder 2"/>
          <p:cNvSpPr>
            <a:spLocks noGrp="1"/>
          </p:cNvSpPr>
          <p:nvPr>
            <p:ph sz="half" idx="1"/>
          </p:nvPr>
        </p:nvSpPr>
        <p:spPr>
          <a:xfrm>
            <a:off x="914400" y="1877960"/>
            <a:ext cx="10103370" cy="4312527"/>
          </a:xfrm>
        </p:spPr>
        <p:txBody>
          <a:bodyPr/>
          <a:lstStyle/>
          <a:p>
            <a:pPr>
              <a:buNone/>
            </a:pPr>
            <a:r>
              <a:rPr lang="en-US" b="1" dirty="0"/>
              <a:t>O in OPQRST: Onset</a:t>
            </a:r>
          </a:p>
          <a:p>
            <a:r>
              <a:rPr lang="en-US" dirty="0"/>
              <a:t>When symptoms began?</a:t>
            </a:r>
          </a:p>
          <a:p>
            <a:r>
              <a:rPr lang="en-US" dirty="0"/>
              <a:t>What was patient doing when the complaint was first noticed?</a:t>
            </a:r>
          </a:p>
          <a:p>
            <a:r>
              <a:rPr lang="en-US" dirty="0"/>
              <a:t>Came on suddenly or gradually?</a:t>
            </a:r>
          </a:p>
          <a:p>
            <a:r>
              <a:rPr lang="en-US" dirty="0"/>
              <a:t>At rest or engaged in a physical activity?</a:t>
            </a:r>
          </a:p>
          <a:p>
            <a:r>
              <a:rPr lang="en-US" dirty="0"/>
              <a:t>Does it feel like any previously experienced condition?</a:t>
            </a:r>
          </a:p>
          <a:p>
            <a:r>
              <a:rPr lang="en-US" dirty="0"/>
              <a:t>Current symptoms constant or intermittent (come and go)?</a:t>
            </a:r>
          </a:p>
          <a:p>
            <a:endParaRPr lang="en-US" dirty="0"/>
          </a:p>
          <a:p>
            <a:endParaRPr lang="en-US" dirty="0"/>
          </a:p>
        </p:txBody>
      </p:sp>
      <p:pic>
        <p:nvPicPr>
          <p:cNvPr id="4" name="Picture 3"/>
          <p:cNvPicPr>
            <a:picLocks noChangeAspect="1"/>
          </p:cNvPicPr>
          <p:nvPr/>
        </p:nvPicPr>
        <p:blipFill>
          <a:blip r:embed="rId2" cstate="print"/>
          <a:stretch>
            <a:fillRect/>
          </a:stretch>
        </p:blipFill>
        <p:spPr>
          <a:xfrm>
            <a:off x="10536679" y="334912"/>
            <a:ext cx="1359526" cy="1365622"/>
          </a:xfrm>
          <a:prstGeom prst="rect">
            <a:avLst/>
          </a:prstGeom>
        </p:spPr>
      </p:pic>
      <p:sp>
        <p:nvSpPr>
          <p:cNvPr id="5" name="Rectangle 4"/>
          <p:cNvSpPr/>
          <p:nvPr/>
        </p:nvSpPr>
        <p:spPr>
          <a:xfrm>
            <a:off x="10536679" y="785994"/>
            <a:ext cx="1359525" cy="461665"/>
          </a:xfrm>
          <a:prstGeom prst="rect">
            <a:avLst/>
          </a:prstGeom>
        </p:spPr>
        <p:txBody>
          <a:bodyPr wrap="square">
            <a:spAutoFit/>
          </a:bodyPr>
          <a:lstStyle/>
          <a:p>
            <a:pPr algn="ctr"/>
            <a:r>
              <a:rPr lang="en-US" sz="2400" b="1" dirty="0">
                <a:latin typeface="Arial" pitchFamily="34" charset="0"/>
                <a:cs typeface="Arial" pitchFamily="34" charset="0"/>
              </a:rPr>
              <a:t>7-1</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History Taking: OPQRST</a:t>
            </a:r>
          </a:p>
        </p:txBody>
      </p:sp>
      <p:sp>
        <p:nvSpPr>
          <p:cNvPr id="3" name="Content Placeholder 2"/>
          <p:cNvSpPr>
            <a:spLocks noGrp="1"/>
          </p:cNvSpPr>
          <p:nvPr>
            <p:ph sz="half" idx="1"/>
          </p:nvPr>
        </p:nvSpPr>
        <p:spPr>
          <a:xfrm>
            <a:off x="914399" y="2251586"/>
            <a:ext cx="10148341" cy="3938901"/>
          </a:xfrm>
        </p:spPr>
        <p:txBody>
          <a:bodyPr/>
          <a:lstStyle/>
          <a:p>
            <a:pPr marL="0" indent="0">
              <a:buNone/>
            </a:pPr>
            <a:r>
              <a:rPr lang="en-US" b="1" dirty="0"/>
              <a:t>P in OPQRST: Provocation and palliation</a:t>
            </a:r>
          </a:p>
          <a:p>
            <a:pPr>
              <a:spcBef>
                <a:spcPts val="600"/>
              </a:spcBef>
              <a:spcAft>
                <a:spcPts val="600"/>
              </a:spcAft>
            </a:pPr>
            <a:r>
              <a:rPr lang="en-US" dirty="0"/>
              <a:t>What might have caused the problem?</a:t>
            </a:r>
          </a:p>
          <a:p>
            <a:pPr>
              <a:spcBef>
                <a:spcPts val="600"/>
              </a:spcBef>
              <a:spcAft>
                <a:spcPts val="600"/>
              </a:spcAft>
            </a:pPr>
            <a:r>
              <a:rPr lang="en-US" dirty="0"/>
              <a:t>Anything makes the problem either worse (is a provocation) or better (is a palliation)?</a:t>
            </a:r>
          </a:p>
          <a:p>
            <a:pPr>
              <a:spcBef>
                <a:spcPts val="600"/>
              </a:spcBef>
              <a:spcAft>
                <a:spcPts val="600"/>
              </a:spcAft>
            </a:pPr>
            <a:r>
              <a:rPr lang="en-US" dirty="0"/>
              <a:t>Does rest provide any relief from the problem?</a:t>
            </a:r>
          </a:p>
          <a:p>
            <a:pPr lvl="1">
              <a:spcBef>
                <a:spcPts val="600"/>
              </a:spcBef>
              <a:spcAft>
                <a:spcPts val="600"/>
              </a:spcAft>
            </a:pPr>
            <a:r>
              <a:rPr lang="en-US" dirty="0"/>
              <a:t>Even if only slightly or momentarily</a:t>
            </a:r>
          </a:p>
        </p:txBody>
      </p:sp>
      <p:pic>
        <p:nvPicPr>
          <p:cNvPr id="4" name="Picture 3"/>
          <p:cNvPicPr>
            <a:picLocks noChangeAspect="1"/>
          </p:cNvPicPr>
          <p:nvPr/>
        </p:nvPicPr>
        <p:blipFill>
          <a:blip r:embed="rId2" cstate="print"/>
          <a:stretch>
            <a:fillRect/>
          </a:stretch>
        </p:blipFill>
        <p:spPr>
          <a:xfrm>
            <a:off x="10536679" y="334912"/>
            <a:ext cx="1359526" cy="1365622"/>
          </a:xfrm>
          <a:prstGeom prst="rect">
            <a:avLst/>
          </a:prstGeom>
        </p:spPr>
      </p:pic>
      <p:sp>
        <p:nvSpPr>
          <p:cNvPr id="5" name="Rectangle 4"/>
          <p:cNvSpPr/>
          <p:nvPr/>
        </p:nvSpPr>
        <p:spPr>
          <a:xfrm>
            <a:off x="10536679" y="785994"/>
            <a:ext cx="1359525" cy="461665"/>
          </a:xfrm>
          <a:prstGeom prst="rect">
            <a:avLst/>
          </a:prstGeom>
        </p:spPr>
        <p:txBody>
          <a:bodyPr wrap="square">
            <a:spAutoFit/>
          </a:bodyPr>
          <a:lstStyle/>
          <a:p>
            <a:pPr algn="ctr"/>
            <a:r>
              <a:rPr lang="en-US" sz="2400" b="1" dirty="0">
                <a:latin typeface="Arial" pitchFamily="34" charset="0"/>
                <a:cs typeface="Arial" pitchFamily="34" charset="0"/>
              </a:rPr>
              <a:t>7-1</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History Taking: OPQRST</a:t>
            </a:r>
          </a:p>
        </p:txBody>
      </p:sp>
      <p:sp>
        <p:nvSpPr>
          <p:cNvPr id="3" name="Content Placeholder 2"/>
          <p:cNvSpPr>
            <a:spLocks noGrp="1"/>
          </p:cNvSpPr>
          <p:nvPr>
            <p:ph sz="half" idx="1"/>
          </p:nvPr>
        </p:nvSpPr>
        <p:spPr>
          <a:xfrm>
            <a:off x="809468" y="2467897"/>
            <a:ext cx="10253272" cy="4037384"/>
          </a:xfrm>
        </p:spPr>
        <p:txBody>
          <a:bodyPr/>
          <a:lstStyle/>
          <a:p>
            <a:pPr marL="0" indent="0">
              <a:buNone/>
            </a:pPr>
            <a:r>
              <a:rPr lang="en-US" b="1" dirty="0"/>
              <a:t>Q in OPQRST: Quality</a:t>
            </a:r>
          </a:p>
          <a:p>
            <a:pPr lvl="1">
              <a:spcBef>
                <a:spcPts val="600"/>
              </a:spcBef>
              <a:spcAft>
                <a:spcPts val="600"/>
              </a:spcAft>
            </a:pPr>
            <a:r>
              <a:rPr lang="en-US" sz="2200" dirty="0"/>
              <a:t>Describe the nature of the symptoms. </a:t>
            </a:r>
          </a:p>
          <a:p>
            <a:pPr lvl="1">
              <a:spcBef>
                <a:spcPts val="600"/>
              </a:spcBef>
              <a:spcAft>
                <a:spcPts val="600"/>
              </a:spcAft>
            </a:pPr>
            <a:r>
              <a:rPr lang="en-US" sz="2200" dirty="0"/>
              <a:t>Is the pain sharp, dull, or throbbing?</a:t>
            </a:r>
          </a:p>
          <a:p>
            <a:pPr lvl="1">
              <a:spcBef>
                <a:spcPts val="600"/>
              </a:spcBef>
              <a:spcAft>
                <a:spcPts val="600"/>
              </a:spcAft>
            </a:pPr>
            <a:r>
              <a:rPr lang="en-US" sz="2200" dirty="0"/>
              <a:t>Have the symptoms changed in any way since they were first noticed?</a:t>
            </a:r>
          </a:p>
        </p:txBody>
      </p:sp>
      <p:pic>
        <p:nvPicPr>
          <p:cNvPr id="4" name="Picture 3"/>
          <p:cNvPicPr>
            <a:picLocks noChangeAspect="1"/>
          </p:cNvPicPr>
          <p:nvPr/>
        </p:nvPicPr>
        <p:blipFill>
          <a:blip r:embed="rId2" cstate="print"/>
          <a:stretch>
            <a:fillRect/>
          </a:stretch>
        </p:blipFill>
        <p:spPr>
          <a:xfrm>
            <a:off x="10536679" y="334912"/>
            <a:ext cx="1359526" cy="1365622"/>
          </a:xfrm>
          <a:prstGeom prst="rect">
            <a:avLst/>
          </a:prstGeom>
        </p:spPr>
      </p:pic>
      <p:sp>
        <p:nvSpPr>
          <p:cNvPr id="5" name="Rectangle 4"/>
          <p:cNvSpPr/>
          <p:nvPr/>
        </p:nvSpPr>
        <p:spPr>
          <a:xfrm>
            <a:off x="10536679" y="785994"/>
            <a:ext cx="1359525" cy="461665"/>
          </a:xfrm>
          <a:prstGeom prst="rect">
            <a:avLst/>
          </a:prstGeom>
        </p:spPr>
        <p:txBody>
          <a:bodyPr wrap="square">
            <a:spAutoFit/>
          </a:bodyPr>
          <a:lstStyle/>
          <a:p>
            <a:pPr algn="ctr"/>
            <a:r>
              <a:rPr lang="en-US" sz="2400" b="1" dirty="0">
                <a:latin typeface="Arial" pitchFamily="34" charset="0"/>
                <a:cs typeface="Arial" pitchFamily="34" charset="0"/>
              </a:rPr>
              <a:t>7-1</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History Taking: OPQRST</a:t>
            </a:r>
          </a:p>
        </p:txBody>
      </p:sp>
      <p:sp>
        <p:nvSpPr>
          <p:cNvPr id="3" name="Content Placeholder 2"/>
          <p:cNvSpPr>
            <a:spLocks noGrp="1"/>
          </p:cNvSpPr>
          <p:nvPr>
            <p:ph sz="half" idx="1"/>
          </p:nvPr>
        </p:nvSpPr>
        <p:spPr>
          <a:xfrm>
            <a:off x="899409" y="1880777"/>
            <a:ext cx="9938479" cy="4729436"/>
          </a:xfrm>
        </p:spPr>
        <p:txBody>
          <a:bodyPr/>
          <a:lstStyle/>
          <a:p>
            <a:pPr marL="0" indent="0">
              <a:buNone/>
            </a:pPr>
            <a:r>
              <a:rPr lang="en-US" b="1" dirty="0"/>
              <a:t>R in OPQRST: Radiation</a:t>
            </a:r>
          </a:p>
          <a:p>
            <a:pPr>
              <a:spcBef>
                <a:spcPts val="600"/>
              </a:spcBef>
              <a:spcAft>
                <a:spcPts val="600"/>
              </a:spcAft>
            </a:pPr>
            <a:r>
              <a:rPr lang="en-US" dirty="0"/>
              <a:t>Ask patient to point to where the symptoms are most intense.</a:t>
            </a:r>
          </a:p>
          <a:p>
            <a:pPr lvl="1">
              <a:spcBef>
                <a:spcPts val="600"/>
              </a:spcBef>
              <a:spcAft>
                <a:spcPts val="600"/>
              </a:spcAft>
            </a:pPr>
            <a:r>
              <a:rPr lang="en-US" dirty="0"/>
              <a:t>To locate the source of the problem </a:t>
            </a:r>
          </a:p>
          <a:p>
            <a:pPr>
              <a:spcBef>
                <a:spcPts val="600"/>
              </a:spcBef>
              <a:spcAft>
                <a:spcPts val="600"/>
              </a:spcAft>
            </a:pPr>
            <a:r>
              <a:rPr lang="en-US" dirty="0"/>
              <a:t>If the problem involves a large area, ask patient to draw a circle around the site using his or her fingers.</a:t>
            </a:r>
          </a:p>
          <a:p>
            <a:pPr>
              <a:spcBef>
                <a:spcPts val="600"/>
              </a:spcBef>
              <a:spcAft>
                <a:spcPts val="600"/>
              </a:spcAft>
            </a:pPr>
            <a:r>
              <a:rPr lang="en-US" dirty="0"/>
              <a:t>Do the symptoms move from this area to another location?</a:t>
            </a:r>
          </a:p>
          <a:p>
            <a:pPr lvl="1">
              <a:spcBef>
                <a:spcPts val="600"/>
              </a:spcBef>
              <a:spcAft>
                <a:spcPts val="600"/>
              </a:spcAft>
            </a:pPr>
            <a:r>
              <a:rPr lang="en-US" dirty="0"/>
              <a:t>Remain in one spot?</a:t>
            </a:r>
          </a:p>
          <a:p>
            <a:pPr>
              <a:spcBef>
                <a:spcPts val="600"/>
              </a:spcBef>
              <a:spcAft>
                <a:spcPts val="600"/>
              </a:spcAft>
            </a:pPr>
            <a:r>
              <a:rPr lang="en-US" dirty="0"/>
              <a:t>Ask if pressing on the site of the discomfort causes pain in another part of the body.</a:t>
            </a:r>
          </a:p>
        </p:txBody>
      </p:sp>
      <p:pic>
        <p:nvPicPr>
          <p:cNvPr id="4" name="Picture 3"/>
          <p:cNvPicPr>
            <a:picLocks noChangeAspect="1"/>
          </p:cNvPicPr>
          <p:nvPr/>
        </p:nvPicPr>
        <p:blipFill>
          <a:blip r:embed="rId2" cstate="print"/>
          <a:stretch>
            <a:fillRect/>
          </a:stretch>
        </p:blipFill>
        <p:spPr>
          <a:xfrm>
            <a:off x="10536679" y="334912"/>
            <a:ext cx="1359526" cy="1365622"/>
          </a:xfrm>
          <a:prstGeom prst="rect">
            <a:avLst/>
          </a:prstGeom>
        </p:spPr>
      </p:pic>
      <p:sp>
        <p:nvSpPr>
          <p:cNvPr id="5" name="Rectangle 4"/>
          <p:cNvSpPr/>
          <p:nvPr/>
        </p:nvSpPr>
        <p:spPr>
          <a:xfrm>
            <a:off x="10536679" y="785994"/>
            <a:ext cx="1359525" cy="461665"/>
          </a:xfrm>
          <a:prstGeom prst="rect">
            <a:avLst/>
          </a:prstGeom>
        </p:spPr>
        <p:txBody>
          <a:bodyPr wrap="square">
            <a:spAutoFit/>
          </a:bodyPr>
          <a:lstStyle/>
          <a:p>
            <a:pPr algn="ctr"/>
            <a:r>
              <a:rPr lang="en-US" sz="2400" b="1" dirty="0">
                <a:latin typeface="Arial" pitchFamily="34" charset="0"/>
                <a:cs typeface="Arial" pitchFamily="34" charset="0"/>
              </a:rPr>
              <a:t>7-1</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History Taking: OPQRST</a:t>
            </a:r>
          </a:p>
        </p:txBody>
      </p:sp>
      <p:sp>
        <p:nvSpPr>
          <p:cNvPr id="3" name="Content Placeholder 2"/>
          <p:cNvSpPr>
            <a:spLocks noGrp="1"/>
          </p:cNvSpPr>
          <p:nvPr>
            <p:ph sz="half" idx="1"/>
          </p:nvPr>
        </p:nvSpPr>
        <p:spPr>
          <a:xfrm>
            <a:off x="856937" y="1914413"/>
            <a:ext cx="10478125" cy="4729436"/>
          </a:xfrm>
        </p:spPr>
        <p:txBody>
          <a:bodyPr/>
          <a:lstStyle/>
          <a:p>
            <a:pPr marL="0" indent="0">
              <a:buNone/>
            </a:pPr>
            <a:r>
              <a:rPr lang="en-US" b="1" dirty="0"/>
              <a:t>S in OPQRST: Severity</a:t>
            </a:r>
          </a:p>
          <a:p>
            <a:pPr>
              <a:spcAft>
                <a:spcPts val="300"/>
              </a:spcAft>
            </a:pPr>
            <a:r>
              <a:rPr lang="en-US" dirty="0"/>
              <a:t>Ask patient to describe the severity of the symptoms. </a:t>
            </a:r>
          </a:p>
          <a:p>
            <a:pPr>
              <a:spcAft>
                <a:spcPts val="300"/>
              </a:spcAft>
            </a:pPr>
            <a:r>
              <a:rPr lang="en-US" dirty="0"/>
              <a:t>Rate the severity using a scale of 0 to 10.</a:t>
            </a:r>
          </a:p>
          <a:p>
            <a:pPr lvl="1">
              <a:spcAft>
                <a:spcPts val="300"/>
              </a:spcAft>
            </a:pPr>
            <a:r>
              <a:rPr lang="en-US" sz="2200" dirty="0"/>
              <a:t>0 being problem-free </a:t>
            </a:r>
          </a:p>
          <a:p>
            <a:pPr lvl="1">
              <a:spcAft>
                <a:spcPts val="300"/>
              </a:spcAft>
            </a:pPr>
            <a:r>
              <a:rPr lang="en-US" sz="2200" dirty="0"/>
              <a:t>10 being the worst pain the person has ever felt</a:t>
            </a:r>
          </a:p>
          <a:p>
            <a:pPr>
              <a:spcAft>
                <a:spcPts val="300"/>
              </a:spcAft>
            </a:pPr>
            <a:r>
              <a:rPr lang="en-US" dirty="0"/>
              <a:t>Repeat the question. </a:t>
            </a:r>
          </a:p>
          <a:p>
            <a:pPr lvl="1">
              <a:spcAft>
                <a:spcPts val="300"/>
              </a:spcAft>
            </a:pPr>
            <a:r>
              <a:rPr lang="en-US" sz="2200" dirty="0"/>
              <a:t>Monitors changes in patient’s perception of the severity over time.</a:t>
            </a:r>
          </a:p>
        </p:txBody>
      </p:sp>
      <p:pic>
        <p:nvPicPr>
          <p:cNvPr id="4" name="Picture 3"/>
          <p:cNvPicPr>
            <a:picLocks noChangeAspect="1"/>
          </p:cNvPicPr>
          <p:nvPr/>
        </p:nvPicPr>
        <p:blipFill>
          <a:blip r:embed="rId2" cstate="print"/>
          <a:stretch>
            <a:fillRect/>
          </a:stretch>
        </p:blipFill>
        <p:spPr>
          <a:xfrm>
            <a:off x="10536679" y="334912"/>
            <a:ext cx="1359526" cy="1365622"/>
          </a:xfrm>
          <a:prstGeom prst="rect">
            <a:avLst/>
          </a:prstGeom>
        </p:spPr>
      </p:pic>
      <p:sp>
        <p:nvSpPr>
          <p:cNvPr id="5" name="Rectangle 4"/>
          <p:cNvSpPr/>
          <p:nvPr/>
        </p:nvSpPr>
        <p:spPr>
          <a:xfrm>
            <a:off x="10536679" y="785994"/>
            <a:ext cx="1359525" cy="461665"/>
          </a:xfrm>
          <a:prstGeom prst="rect">
            <a:avLst/>
          </a:prstGeom>
        </p:spPr>
        <p:txBody>
          <a:bodyPr wrap="square">
            <a:spAutoFit/>
          </a:bodyPr>
          <a:lstStyle/>
          <a:p>
            <a:pPr algn="ctr"/>
            <a:r>
              <a:rPr lang="en-US" sz="2400" b="1" dirty="0">
                <a:latin typeface="Arial" pitchFamily="34" charset="0"/>
                <a:cs typeface="Arial" pitchFamily="34" charset="0"/>
              </a:rPr>
              <a:t>7-1</a:t>
            </a:r>
          </a:p>
        </p:txBody>
      </p:sp>
    </p:spTree>
    <p:extLst>
      <p:ext uri="{BB962C8B-B14F-4D97-AF65-F5344CB8AC3E}">
        <p14:creationId xmlns:p14="http://schemas.microsoft.com/office/powerpoint/2010/main" val="294704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History Taking: OPQRST</a:t>
            </a:r>
          </a:p>
        </p:txBody>
      </p:sp>
      <p:sp>
        <p:nvSpPr>
          <p:cNvPr id="3" name="Content Placeholder 2"/>
          <p:cNvSpPr>
            <a:spLocks noGrp="1"/>
          </p:cNvSpPr>
          <p:nvPr>
            <p:ph sz="half" idx="1"/>
          </p:nvPr>
        </p:nvSpPr>
        <p:spPr>
          <a:xfrm>
            <a:off x="914399" y="2330244"/>
            <a:ext cx="10478125" cy="3860243"/>
          </a:xfrm>
        </p:spPr>
        <p:txBody>
          <a:bodyPr/>
          <a:lstStyle/>
          <a:p>
            <a:pPr marL="0" indent="0">
              <a:buNone/>
            </a:pPr>
            <a:r>
              <a:rPr lang="en-US" b="1" dirty="0"/>
              <a:t>T in OPQRST: Time</a:t>
            </a:r>
          </a:p>
          <a:p>
            <a:r>
              <a:rPr lang="en-US" dirty="0"/>
              <a:t>Ask how long patient has had the problem. </a:t>
            </a:r>
          </a:p>
          <a:p>
            <a:r>
              <a:rPr lang="en-US" dirty="0"/>
              <a:t>Ask if the same problem has occurred previously. </a:t>
            </a:r>
          </a:p>
          <a:p>
            <a:pPr marL="457200" lvl="1" indent="0">
              <a:spcAft>
                <a:spcPts val="300"/>
              </a:spcAft>
              <a:buNone/>
            </a:pPr>
            <a:endParaRPr lang="en-US" dirty="0"/>
          </a:p>
        </p:txBody>
      </p:sp>
      <p:pic>
        <p:nvPicPr>
          <p:cNvPr id="4" name="Picture 3"/>
          <p:cNvPicPr>
            <a:picLocks noChangeAspect="1"/>
          </p:cNvPicPr>
          <p:nvPr/>
        </p:nvPicPr>
        <p:blipFill>
          <a:blip r:embed="rId2" cstate="print"/>
          <a:stretch>
            <a:fillRect/>
          </a:stretch>
        </p:blipFill>
        <p:spPr>
          <a:xfrm>
            <a:off x="10536679" y="334912"/>
            <a:ext cx="1359526" cy="1365622"/>
          </a:xfrm>
          <a:prstGeom prst="rect">
            <a:avLst/>
          </a:prstGeom>
        </p:spPr>
      </p:pic>
      <p:sp>
        <p:nvSpPr>
          <p:cNvPr id="5" name="Rectangle 4"/>
          <p:cNvSpPr/>
          <p:nvPr/>
        </p:nvSpPr>
        <p:spPr>
          <a:xfrm>
            <a:off x="10536679" y="785994"/>
            <a:ext cx="1359525" cy="461665"/>
          </a:xfrm>
          <a:prstGeom prst="rect">
            <a:avLst/>
          </a:prstGeom>
        </p:spPr>
        <p:txBody>
          <a:bodyPr wrap="square">
            <a:spAutoFit/>
          </a:bodyPr>
          <a:lstStyle/>
          <a:p>
            <a:pPr algn="ctr"/>
            <a:r>
              <a:rPr lang="en-US" sz="2400" b="1" dirty="0">
                <a:latin typeface="Arial" pitchFamily="34" charset="0"/>
                <a:cs typeface="Arial" pitchFamily="34" charset="0"/>
              </a:rPr>
              <a:t>7-1</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 xmlns:a16="http://schemas.microsoft.com/office/drawing/2014/main" id="{5A8F3747-2B0C-A543-976C-719721FA9D78}"/>
              </a:ext>
            </a:extLst>
          </p:cNvPr>
          <p:cNvSpPr>
            <a:spLocks noGrp="1"/>
          </p:cNvSpPr>
          <p:nvPr>
            <p:ph type="body" sz="quarter" idx="10"/>
          </p:nvPr>
        </p:nvSpPr>
        <p:spPr/>
        <p:txBody>
          <a:bodyPr/>
          <a:lstStyle/>
          <a:p>
            <a:r>
              <a:rPr lang="en-US" dirty="0"/>
              <a:t>Chapter Overview</a:t>
            </a:r>
          </a:p>
        </p:txBody>
      </p:sp>
    </p:spTree>
    <p:extLst>
      <p:ext uri="{BB962C8B-B14F-4D97-AF65-F5344CB8AC3E}">
        <p14:creationId xmlns:p14="http://schemas.microsoft.com/office/powerpoint/2010/main" val="3350644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p:txBody>
          <a:bodyPr/>
          <a:lstStyle/>
          <a:p>
            <a:r>
              <a:rPr lang="en-US" dirty="0"/>
              <a:t>Secondary Patient Assessment</a:t>
            </a:r>
          </a:p>
        </p:txBody>
      </p:sp>
    </p:spTree>
    <p:extLst>
      <p:ext uri="{BB962C8B-B14F-4D97-AF65-F5344CB8AC3E}">
        <p14:creationId xmlns:p14="http://schemas.microsoft.com/office/powerpoint/2010/main" val="945417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76D3BF6-237A-4639-B8C8-E246E8C79DE3}"/>
              </a:ext>
            </a:extLst>
          </p:cNvPr>
          <p:cNvSpPr>
            <a:spLocks noGrp="1"/>
          </p:cNvSpPr>
          <p:nvPr>
            <p:ph type="title"/>
          </p:nvPr>
        </p:nvSpPr>
        <p:spPr/>
        <p:txBody>
          <a:bodyPr/>
          <a:lstStyle/>
          <a:p>
            <a:pPr marR="0" rtl="0"/>
            <a:r>
              <a:rPr lang="en-US" b="1" i="0" u="none" strike="noStrike" kern="1600" baseline="0" dirty="0"/>
              <a:t>Secondary Patient Assessment</a:t>
            </a:r>
          </a:p>
        </p:txBody>
      </p:sp>
      <p:sp>
        <p:nvSpPr>
          <p:cNvPr id="3" name="Text Placeholder 2">
            <a:extLst>
              <a:ext uri="{FF2B5EF4-FFF2-40B4-BE49-F238E27FC236}">
                <a16:creationId xmlns="" xmlns:a16="http://schemas.microsoft.com/office/drawing/2014/main" id="{AA41CB3E-C6CC-40C3-B531-3FE44180623D}"/>
              </a:ext>
            </a:extLst>
          </p:cNvPr>
          <p:cNvSpPr>
            <a:spLocks noGrp="1"/>
          </p:cNvSpPr>
          <p:nvPr>
            <p:ph type="body" idx="1"/>
          </p:nvPr>
        </p:nvSpPr>
        <p:spPr>
          <a:xfrm>
            <a:off x="903924" y="1956619"/>
            <a:ext cx="5457548" cy="4946604"/>
          </a:xfrm>
        </p:spPr>
        <p:txBody>
          <a:bodyPr/>
          <a:lstStyle/>
          <a:p>
            <a:pPr>
              <a:spcBef>
                <a:spcPts val="600"/>
              </a:spcBef>
              <a:spcAft>
                <a:spcPts val="600"/>
              </a:spcAft>
            </a:pPr>
            <a:r>
              <a:rPr lang="en-US" dirty="0"/>
              <a:t>Purpose of </a:t>
            </a:r>
            <a:r>
              <a:rPr lang="en-US" u="dbl" dirty="0">
                <a:solidFill>
                  <a:srgbClr val="FF0000"/>
                </a:solidFill>
              </a:rPr>
              <a:t>secondary patient assessment</a:t>
            </a:r>
            <a:r>
              <a:rPr lang="en-US" dirty="0">
                <a:solidFill>
                  <a:schemeClr val="tx2"/>
                </a:solidFill>
              </a:rPr>
              <a:t>:</a:t>
            </a:r>
          </a:p>
          <a:p>
            <a:pPr lvl="1">
              <a:spcBef>
                <a:spcPts val="600"/>
              </a:spcBef>
              <a:spcAft>
                <a:spcPts val="600"/>
              </a:spcAft>
            </a:pPr>
            <a:r>
              <a:rPr lang="en-US" dirty="0">
                <a:solidFill>
                  <a:schemeClr val="tx2"/>
                </a:solidFill>
              </a:rPr>
              <a:t>To obtain more information about the specific problem  </a:t>
            </a:r>
          </a:p>
          <a:p>
            <a:pPr lvl="1">
              <a:spcBef>
                <a:spcPts val="600"/>
              </a:spcBef>
              <a:spcAft>
                <a:spcPts val="600"/>
              </a:spcAft>
            </a:pPr>
            <a:r>
              <a:rPr lang="en-US" dirty="0">
                <a:solidFill>
                  <a:schemeClr val="tx2"/>
                </a:solidFill>
              </a:rPr>
              <a:t>To perform a more thorough p</a:t>
            </a:r>
            <a:r>
              <a:rPr lang="en-US" dirty="0"/>
              <a:t>hysical assessment of patient</a:t>
            </a:r>
          </a:p>
          <a:p>
            <a:pPr lvl="2">
              <a:spcBef>
                <a:spcPts val="600"/>
              </a:spcBef>
              <a:spcAft>
                <a:spcPts val="600"/>
              </a:spcAft>
            </a:pPr>
            <a:r>
              <a:rPr lang="en-US" sz="2000" dirty="0"/>
              <a:t>Ensures that no medical or traumatic problem was overlooked during primary assessment</a:t>
            </a:r>
          </a:p>
          <a:p>
            <a:pPr>
              <a:spcBef>
                <a:spcPts val="600"/>
              </a:spcBef>
              <a:spcAft>
                <a:spcPts val="600"/>
              </a:spcAft>
            </a:pPr>
            <a:endParaRPr lang="en-US" dirty="0"/>
          </a:p>
        </p:txBody>
      </p:sp>
      <p:pic>
        <p:nvPicPr>
          <p:cNvPr id="4" name="Picture 3"/>
          <p:cNvPicPr>
            <a:picLocks noChangeAspect="1"/>
          </p:cNvPicPr>
          <p:nvPr/>
        </p:nvPicPr>
        <p:blipFill>
          <a:blip r:embed="rId2" cstate="print"/>
          <a:stretch>
            <a:fillRect/>
          </a:stretch>
        </p:blipFill>
        <p:spPr>
          <a:xfrm>
            <a:off x="10476718" y="334912"/>
            <a:ext cx="1359526" cy="1365622"/>
          </a:xfrm>
          <a:prstGeom prst="rect">
            <a:avLst/>
          </a:prstGeom>
        </p:spPr>
      </p:pic>
      <p:sp>
        <p:nvSpPr>
          <p:cNvPr id="5" name="Rectangle 4"/>
          <p:cNvSpPr/>
          <p:nvPr/>
        </p:nvSpPr>
        <p:spPr>
          <a:xfrm>
            <a:off x="10476718" y="786890"/>
            <a:ext cx="1359526" cy="461665"/>
          </a:xfrm>
          <a:prstGeom prst="rect">
            <a:avLst/>
          </a:prstGeom>
        </p:spPr>
        <p:txBody>
          <a:bodyPr wrap="square">
            <a:spAutoFit/>
          </a:bodyPr>
          <a:lstStyle/>
          <a:p>
            <a:pPr algn="ctr"/>
            <a:r>
              <a:rPr lang="en-US" sz="2400" b="1" dirty="0">
                <a:latin typeface="Arial" pitchFamily="34" charset="0"/>
                <a:cs typeface="Arial" pitchFamily="34" charset="0"/>
              </a:rPr>
              <a:t>7-1</a:t>
            </a:r>
          </a:p>
        </p:txBody>
      </p:sp>
      <p:pic>
        <p:nvPicPr>
          <p:cNvPr id="4098" name="Picture 2" descr="Scene Size-up. Primary Patient Assessment. History Taking. Secondary Patient Assessment: Perform a physical exam; Assess vital signs. Reassessment. " title="Flowchart of Secondary patient assessment.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74368" y="1248555"/>
            <a:ext cx="4102350" cy="53067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517611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76D3BF6-237A-4639-B8C8-E246E8C79DE3}"/>
              </a:ext>
            </a:extLst>
          </p:cNvPr>
          <p:cNvSpPr>
            <a:spLocks noGrp="1"/>
          </p:cNvSpPr>
          <p:nvPr>
            <p:ph type="title"/>
          </p:nvPr>
        </p:nvSpPr>
        <p:spPr/>
        <p:txBody>
          <a:bodyPr/>
          <a:lstStyle/>
          <a:p>
            <a:pPr marR="0" rtl="0"/>
            <a:r>
              <a:rPr lang="en-US" b="1" i="0" u="none" strike="noStrike" kern="1600" baseline="0" dirty="0"/>
              <a:t>Secondary Patient Assessment</a:t>
            </a:r>
          </a:p>
        </p:txBody>
      </p:sp>
      <p:sp>
        <p:nvSpPr>
          <p:cNvPr id="3" name="Text Placeholder 2">
            <a:extLst>
              <a:ext uri="{FF2B5EF4-FFF2-40B4-BE49-F238E27FC236}">
                <a16:creationId xmlns="" xmlns:a16="http://schemas.microsoft.com/office/drawing/2014/main" id="{AA41CB3E-C6CC-40C3-B531-3FE44180623D}"/>
              </a:ext>
            </a:extLst>
          </p:cNvPr>
          <p:cNvSpPr>
            <a:spLocks noGrp="1"/>
          </p:cNvSpPr>
          <p:nvPr>
            <p:ph type="body" idx="1"/>
          </p:nvPr>
        </p:nvSpPr>
        <p:spPr>
          <a:xfrm>
            <a:off x="707761" y="2357491"/>
            <a:ext cx="10776477" cy="3714515"/>
          </a:xfrm>
        </p:spPr>
        <p:txBody>
          <a:bodyPr/>
          <a:lstStyle/>
          <a:p>
            <a:pPr>
              <a:spcBef>
                <a:spcPts val="600"/>
              </a:spcBef>
              <a:spcAft>
                <a:spcPts val="600"/>
              </a:spcAft>
            </a:pPr>
            <a:r>
              <a:rPr lang="en-US" dirty="0"/>
              <a:t>A secondary patient assessment could help you identify hidden injuries or a secondary problem. </a:t>
            </a:r>
          </a:p>
          <a:p>
            <a:pPr>
              <a:spcBef>
                <a:spcPts val="600"/>
              </a:spcBef>
              <a:spcAft>
                <a:spcPts val="600"/>
              </a:spcAft>
            </a:pPr>
            <a:r>
              <a:rPr lang="en-US" dirty="0"/>
              <a:t>A secondary patient assessment consists of:</a:t>
            </a:r>
          </a:p>
          <a:p>
            <a:pPr lvl="1">
              <a:spcBef>
                <a:spcPts val="600"/>
              </a:spcBef>
              <a:spcAft>
                <a:spcPts val="600"/>
              </a:spcAft>
            </a:pPr>
            <a:r>
              <a:rPr lang="en-US" dirty="0"/>
              <a:t>Performing a hands-on physical exam</a:t>
            </a:r>
          </a:p>
          <a:p>
            <a:pPr lvl="1">
              <a:spcBef>
                <a:spcPts val="600"/>
              </a:spcBef>
              <a:spcAft>
                <a:spcPts val="600"/>
              </a:spcAft>
            </a:pPr>
            <a:r>
              <a:rPr lang="en-US" dirty="0"/>
              <a:t>Assessing vital signs</a:t>
            </a:r>
          </a:p>
          <a:p>
            <a:pPr>
              <a:spcBef>
                <a:spcPts val="600"/>
              </a:spcBef>
              <a:spcAft>
                <a:spcPts val="600"/>
              </a:spcAft>
            </a:pPr>
            <a:r>
              <a:rPr lang="en-US" dirty="0"/>
              <a:t>Entire secondary assessment should take 2 to 5 minutes to complete.</a:t>
            </a:r>
          </a:p>
          <a:p>
            <a:pPr>
              <a:spcBef>
                <a:spcPts val="600"/>
              </a:spcBef>
              <a:spcAft>
                <a:spcPts val="600"/>
              </a:spcAft>
            </a:pPr>
            <a:endParaRPr lang="en-US" dirty="0"/>
          </a:p>
        </p:txBody>
      </p:sp>
      <p:pic>
        <p:nvPicPr>
          <p:cNvPr id="6" name="Picture 5"/>
          <p:cNvPicPr>
            <a:picLocks noChangeAspect="1"/>
          </p:cNvPicPr>
          <p:nvPr/>
        </p:nvPicPr>
        <p:blipFill>
          <a:blip r:embed="rId2" cstate="print"/>
          <a:stretch>
            <a:fillRect/>
          </a:stretch>
        </p:blipFill>
        <p:spPr>
          <a:xfrm>
            <a:off x="10536679" y="334912"/>
            <a:ext cx="1359526" cy="1365622"/>
          </a:xfrm>
          <a:prstGeom prst="rect">
            <a:avLst/>
          </a:prstGeom>
        </p:spPr>
      </p:pic>
      <p:sp>
        <p:nvSpPr>
          <p:cNvPr id="7" name="Rectangle 6"/>
          <p:cNvSpPr/>
          <p:nvPr/>
        </p:nvSpPr>
        <p:spPr>
          <a:xfrm>
            <a:off x="10536679" y="785994"/>
            <a:ext cx="1359525" cy="461665"/>
          </a:xfrm>
          <a:prstGeom prst="rect">
            <a:avLst/>
          </a:prstGeom>
        </p:spPr>
        <p:txBody>
          <a:bodyPr wrap="square">
            <a:spAutoFit/>
          </a:bodyPr>
          <a:lstStyle/>
          <a:p>
            <a:pPr algn="ctr"/>
            <a:r>
              <a:rPr lang="en-US" sz="2400" b="1" dirty="0">
                <a:latin typeface="Arial" pitchFamily="34" charset="0"/>
                <a:cs typeface="Arial" pitchFamily="34" charset="0"/>
              </a:rPr>
              <a:t>7-1</a:t>
            </a:r>
          </a:p>
        </p:txBody>
      </p:sp>
    </p:spTree>
    <p:extLst>
      <p:ext uri="{BB962C8B-B14F-4D97-AF65-F5344CB8AC3E}">
        <p14:creationId xmlns:p14="http://schemas.microsoft.com/office/powerpoint/2010/main" val="176658825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kern="1600" dirty="0"/>
              <a:t>Secondary Patient Assessment: Physical Exam</a:t>
            </a:r>
            <a:endParaRPr lang="en-US" dirty="0"/>
          </a:p>
        </p:txBody>
      </p:sp>
      <p:sp>
        <p:nvSpPr>
          <p:cNvPr id="3" name="Text Placeholder 2"/>
          <p:cNvSpPr>
            <a:spLocks noGrp="1"/>
          </p:cNvSpPr>
          <p:nvPr>
            <p:ph type="body" idx="1"/>
          </p:nvPr>
        </p:nvSpPr>
        <p:spPr>
          <a:xfrm>
            <a:off x="771618" y="2192593"/>
            <a:ext cx="10435590" cy="4073295"/>
          </a:xfrm>
        </p:spPr>
        <p:txBody>
          <a:bodyPr/>
          <a:lstStyle/>
          <a:p>
            <a:pPr>
              <a:buNone/>
            </a:pPr>
            <a:r>
              <a:rPr lang="en-US" b="1" dirty="0"/>
              <a:t>Perform a Physical Exam </a:t>
            </a:r>
          </a:p>
          <a:p>
            <a:r>
              <a:rPr lang="en-US" dirty="0"/>
              <a:t>A systematic head-to-toe, hands-on exam of patient</a:t>
            </a:r>
          </a:p>
          <a:p>
            <a:pPr lvl="1"/>
            <a:r>
              <a:rPr lang="en-US" dirty="0"/>
              <a:t>Ask patient for permission to perform this exam.</a:t>
            </a:r>
          </a:p>
          <a:p>
            <a:pPr lvl="1"/>
            <a:r>
              <a:rPr lang="en-US" dirty="0"/>
              <a:t>If patient is a competent adult and refuses, do NOT proceed.</a:t>
            </a:r>
          </a:p>
          <a:p>
            <a:r>
              <a:rPr lang="en-US" dirty="0"/>
              <a:t>When touching a patient, always use gloves and other appropriate personal protective equipment. </a:t>
            </a:r>
          </a:p>
        </p:txBody>
      </p:sp>
      <p:pic>
        <p:nvPicPr>
          <p:cNvPr id="4" name="Picture 3"/>
          <p:cNvPicPr>
            <a:picLocks noChangeAspect="1"/>
          </p:cNvPicPr>
          <p:nvPr/>
        </p:nvPicPr>
        <p:blipFill>
          <a:blip r:embed="rId2" cstate="print"/>
          <a:stretch>
            <a:fillRect/>
          </a:stretch>
        </p:blipFill>
        <p:spPr>
          <a:xfrm>
            <a:off x="10536679" y="334912"/>
            <a:ext cx="1359526" cy="1365622"/>
          </a:xfrm>
          <a:prstGeom prst="rect">
            <a:avLst/>
          </a:prstGeom>
        </p:spPr>
      </p:pic>
      <p:sp>
        <p:nvSpPr>
          <p:cNvPr id="5" name="Rectangle 4"/>
          <p:cNvSpPr/>
          <p:nvPr/>
        </p:nvSpPr>
        <p:spPr>
          <a:xfrm>
            <a:off x="10536679" y="785994"/>
            <a:ext cx="1359525" cy="461665"/>
          </a:xfrm>
          <a:prstGeom prst="rect">
            <a:avLst/>
          </a:prstGeom>
        </p:spPr>
        <p:txBody>
          <a:bodyPr wrap="square">
            <a:spAutoFit/>
          </a:bodyPr>
          <a:lstStyle/>
          <a:p>
            <a:pPr algn="ctr"/>
            <a:r>
              <a:rPr lang="en-US" sz="2400" b="1" dirty="0">
                <a:latin typeface="Arial" pitchFamily="34" charset="0"/>
                <a:cs typeface="Arial" pitchFamily="34" charset="0"/>
              </a:rPr>
              <a:t>7-1</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kern="1600" dirty="0"/>
              <a:t>Secondary Patient Assessment: Physical Exam</a:t>
            </a:r>
            <a:endParaRPr lang="en-US" dirty="0"/>
          </a:p>
        </p:txBody>
      </p:sp>
      <p:sp>
        <p:nvSpPr>
          <p:cNvPr id="3" name="Text Placeholder 2"/>
          <p:cNvSpPr>
            <a:spLocks noGrp="1"/>
          </p:cNvSpPr>
          <p:nvPr>
            <p:ph type="body" idx="1"/>
          </p:nvPr>
        </p:nvSpPr>
        <p:spPr>
          <a:xfrm>
            <a:off x="771618" y="2015613"/>
            <a:ext cx="10435590" cy="4250276"/>
          </a:xfrm>
        </p:spPr>
        <p:txBody>
          <a:bodyPr/>
          <a:lstStyle/>
          <a:p>
            <a:pPr>
              <a:spcAft>
                <a:spcPts val="300"/>
              </a:spcAft>
            </a:pPr>
            <a:r>
              <a:rPr lang="en-US" dirty="0"/>
              <a:t>Exam is performed to identify specific clinical findings. </a:t>
            </a:r>
          </a:p>
          <a:p>
            <a:pPr lvl="1">
              <a:spcAft>
                <a:spcPts val="300"/>
              </a:spcAft>
            </a:pPr>
            <a:r>
              <a:rPr lang="en-US" dirty="0"/>
              <a:t>Will aid in determining the source of patient’s current medical problem or traumatic injury</a:t>
            </a:r>
          </a:p>
          <a:p>
            <a:pPr>
              <a:spcAft>
                <a:spcPts val="300"/>
              </a:spcAft>
            </a:pPr>
            <a:r>
              <a:rPr lang="en-US" dirty="0"/>
              <a:t>Note patient’s signs.</a:t>
            </a:r>
          </a:p>
          <a:p>
            <a:pPr lvl="1">
              <a:spcAft>
                <a:spcPts val="300"/>
              </a:spcAft>
            </a:pPr>
            <a:r>
              <a:rPr lang="en-US" dirty="0"/>
              <a:t>Any objective findings</a:t>
            </a:r>
          </a:p>
          <a:p>
            <a:pPr lvl="1">
              <a:spcAft>
                <a:spcPts val="300"/>
              </a:spcAft>
            </a:pPr>
            <a:r>
              <a:rPr lang="en-US" dirty="0"/>
              <a:t>Evidence of a disease that you can detect</a:t>
            </a:r>
          </a:p>
          <a:p>
            <a:pPr>
              <a:spcAft>
                <a:spcPts val="300"/>
              </a:spcAft>
            </a:pPr>
            <a:r>
              <a:rPr lang="en-US" dirty="0"/>
              <a:t>First look at the body part, then touch or palpate it.</a:t>
            </a:r>
          </a:p>
          <a:p>
            <a:endParaRPr lang="en-US" dirty="0"/>
          </a:p>
        </p:txBody>
      </p:sp>
      <p:pic>
        <p:nvPicPr>
          <p:cNvPr id="4" name="Picture 3"/>
          <p:cNvPicPr>
            <a:picLocks noChangeAspect="1"/>
          </p:cNvPicPr>
          <p:nvPr/>
        </p:nvPicPr>
        <p:blipFill>
          <a:blip r:embed="rId2" cstate="print"/>
          <a:stretch>
            <a:fillRect/>
          </a:stretch>
        </p:blipFill>
        <p:spPr>
          <a:xfrm>
            <a:off x="10536679" y="334912"/>
            <a:ext cx="1359526" cy="1365622"/>
          </a:xfrm>
          <a:prstGeom prst="rect">
            <a:avLst/>
          </a:prstGeom>
        </p:spPr>
      </p:pic>
      <p:sp>
        <p:nvSpPr>
          <p:cNvPr id="5" name="Rectangle 4"/>
          <p:cNvSpPr/>
          <p:nvPr/>
        </p:nvSpPr>
        <p:spPr>
          <a:xfrm>
            <a:off x="10536679" y="785994"/>
            <a:ext cx="1359525" cy="461665"/>
          </a:xfrm>
          <a:prstGeom prst="rect">
            <a:avLst/>
          </a:prstGeom>
        </p:spPr>
        <p:txBody>
          <a:bodyPr wrap="square">
            <a:spAutoFit/>
          </a:bodyPr>
          <a:lstStyle/>
          <a:p>
            <a:pPr algn="ctr"/>
            <a:r>
              <a:rPr lang="en-US" sz="2400" b="1" dirty="0">
                <a:latin typeface="Arial" pitchFamily="34" charset="0"/>
                <a:cs typeface="Arial" pitchFamily="34" charset="0"/>
              </a:rPr>
              <a:t>7-1</a:t>
            </a:r>
          </a:p>
        </p:txBody>
      </p:sp>
    </p:spTree>
    <p:extLst>
      <p:ext uri="{BB962C8B-B14F-4D97-AF65-F5344CB8AC3E}">
        <p14:creationId xmlns:p14="http://schemas.microsoft.com/office/powerpoint/2010/main" val="310520384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kern="1600" dirty="0"/>
              <a:t>Secondary Patient Assessment: Physical Exam</a:t>
            </a:r>
            <a:endParaRPr lang="en-US" dirty="0"/>
          </a:p>
        </p:txBody>
      </p:sp>
      <p:sp>
        <p:nvSpPr>
          <p:cNvPr id="3" name="Text Placeholder 2"/>
          <p:cNvSpPr>
            <a:spLocks noGrp="1"/>
          </p:cNvSpPr>
          <p:nvPr>
            <p:ph type="body" idx="1"/>
          </p:nvPr>
        </p:nvSpPr>
        <p:spPr>
          <a:xfrm>
            <a:off x="878205" y="1914413"/>
            <a:ext cx="10435590" cy="3986213"/>
          </a:xfrm>
        </p:spPr>
        <p:txBody>
          <a:bodyPr/>
          <a:lstStyle/>
          <a:p>
            <a:pPr>
              <a:spcBef>
                <a:spcPts val="600"/>
              </a:spcBef>
              <a:spcAft>
                <a:spcPts val="600"/>
              </a:spcAft>
            </a:pPr>
            <a:r>
              <a:rPr lang="en-US" dirty="0"/>
              <a:t>You should open or remove clothes to examine each area of the body. </a:t>
            </a:r>
          </a:p>
          <a:p>
            <a:pPr lvl="1">
              <a:spcBef>
                <a:spcPts val="600"/>
              </a:spcBef>
              <a:spcAft>
                <a:spcPts val="600"/>
              </a:spcAft>
            </a:pPr>
            <a:r>
              <a:rPr lang="en-US" dirty="0"/>
              <a:t>Then redress patient, especially during inclement or cold weather.</a:t>
            </a:r>
          </a:p>
          <a:p>
            <a:pPr lvl="1">
              <a:spcBef>
                <a:spcPts val="600"/>
              </a:spcBef>
              <a:spcAft>
                <a:spcPts val="600"/>
              </a:spcAft>
            </a:pPr>
            <a:r>
              <a:rPr lang="en-US" dirty="0"/>
              <a:t> Use common sense when removing clothing, protecting patient’s privacy.</a:t>
            </a:r>
          </a:p>
          <a:p>
            <a:pPr>
              <a:spcBef>
                <a:spcPts val="600"/>
              </a:spcBef>
              <a:spcAft>
                <a:spcPts val="600"/>
              </a:spcAft>
            </a:pPr>
            <a:r>
              <a:rPr lang="en-US" dirty="0"/>
              <a:t>If necessary, you can cut the person’s clothes to get a better view of the injury. </a:t>
            </a:r>
          </a:p>
          <a:p>
            <a:pPr lvl="1">
              <a:spcBef>
                <a:spcPts val="600"/>
              </a:spcBef>
              <a:spcAft>
                <a:spcPts val="600"/>
              </a:spcAft>
            </a:pPr>
            <a:r>
              <a:rPr lang="en-US" dirty="0"/>
              <a:t>Cut clothing only if necessary.</a:t>
            </a:r>
          </a:p>
          <a:p>
            <a:pPr lvl="1">
              <a:spcBef>
                <a:spcPts val="600"/>
              </a:spcBef>
              <a:spcAft>
                <a:spcPts val="600"/>
              </a:spcAft>
            </a:pPr>
            <a:r>
              <a:rPr lang="en-US" dirty="0"/>
              <a:t>When treating a critical patient</a:t>
            </a:r>
          </a:p>
          <a:p>
            <a:pPr lvl="1">
              <a:spcBef>
                <a:spcPts val="600"/>
              </a:spcBef>
              <a:spcAft>
                <a:spcPts val="600"/>
              </a:spcAft>
            </a:pPr>
            <a:r>
              <a:rPr lang="en-US" dirty="0"/>
              <a:t>When you cannot otherwise directly examine a body part that appears injured or is painful</a:t>
            </a:r>
          </a:p>
          <a:p>
            <a:pPr>
              <a:spcBef>
                <a:spcPts val="600"/>
              </a:spcBef>
              <a:spcAft>
                <a:spcPts val="600"/>
              </a:spcAft>
            </a:pPr>
            <a:r>
              <a:rPr lang="en-US" dirty="0"/>
              <a:t>If patient has normal responsiveness, it is best to ask permission to cut clothing.</a:t>
            </a:r>
          </a:p>
          <a:p>
            <a:endParaRPr lang="en-US" dirty="0"/>
          </a:p>
        </p:txBody>
      </p:sp>
      <p:pic>
        <p:nvPicPr>
          <p:cNvPr id="4" name="Picture 3"/>
          <p:cNvPicPr>
            <a:picLocks noChangeAspect="1"/>
          </p:cNvPicPr>
          <p:nvPr/>
        </p:nvPicPr>
        <p:blipFill>
          <a:blip r:embed="rId2" cstate="print"/>
          <a:stretch>
            <a:fillRect/>
          </a:stretch>
        </p:blipFill>
        <p:spPr>
          <a:xfrm>
            <a:off x="10536679" y="334912"/>
            <a:ext cx="1359526" cy="1365622"/>
          </a:xfrm>
          <a:prstGeom prst="rect">
            <a:avLst/>
          </a:prstGeom>
        </p:spPr>
      </p:pic>
      <p:sp>
        <p:nvSpPr>
          <p:cNvPr id="5" name="Rectangle 4"/>
          <p:cNvSpPr/>
          <p:nvPr/>
        </p:nvSpPr>
        <p:spPr>
          <a:xfrm>
            <a:off x="10536679" y="785994"/>
            <a:ext cx="1359525" cy="461665"/>
          </a:xfrm>
          <a:prstGeom prst="rect">
            <a:avLst/>
          </a:prstGeom>
        </p:spPr>
        <p:txBody>
          <a:bodyPr wrap="square">
            <a:spAutoFit/>
          </a:bodyPr>
          <a:lstStyle/>
          <a:p>
            <a:pPr algn="ctr"/>
            <a:r>
              <a:rPr lang="en-US" sz="2400" b="1" dirty="0">
                <a:latin typeface="Arial" pitchFamily="34" charset="0"/>
                <a:cs typeface="Arial" pitchFamily="34" charset="0"/>
              </a:rPr>
              <a:t>7-1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kern="1600" dirty="0"/>
              <a:t>Secondary Patient Assessment: Physical Exam</a:t>
            </a:r>
            <a:endParaRPr lang="en-US" dirty="0"/>
          </a:p>
        </p:txBody>
      </p:sp>
      <p:sp>
        <p:nvSpPr>
          <p:cNvPr id="3" name="Text Placeholder 2"/>
          <p:cNvSpPr>
            <a:spLocks noGrp="1"/>
          </p:cNvSpPr>
          <p:nvPr>
            <p:ph type="body" idx="1"/>
          </p:nvPr>
        </p:nvSpPr>
        <p:spPr>
          <a:xfrm>
            <a:off x="741638" y="2585884"/>
            <a:ext cx="10435590" cy="3844896"/>
          </a:xfrm>
        </p:spPr>
        <p:txBody>
          <a:bodyPr/>
          <a:lstStyle/>
          <a:p>
            <a:r>
              <a:rPr lang="en-US" dirty="0"/>
              <a:t>Position of comfort:</a:t>
            </a:r>
          </a:p>
          <a:p>
            <a:pPr lvl="1"/>
            <a:r>
              <a:rPr lang="en-US" dirty="0"/>
              <a:t>Short of breath: sit upright</a:t>
            </a:r>
          </a:p>
          <a:p>
            <a:pPr lvl="1"/>
            <a:r>
              <a:rPr lang="en-US" dirty="0"/>
              <a:t>Abdominal pain: will want to bend their knees </a:t>
            </a:r>
          </a:p>
          <a:p>
            <a:r>
              <a:rPr lang="en-US" dirty="0"/>
              <a:t>Exam can be done in any position, but it is easier when patient is made comfortable. </a:t>
            </a:r>
          </a:p>
          <a:p>
            <a:endParaRPr lang="en-US" dirty="0"/>
          </a:p>
        </p:txBody>
      </p:sp>
      <p:pic>
        <p:nvPicPr>
          <p:cNvPr id="4" name="Picture 3"/>
          <p:cNvPicPr>
            <a:picLocks noChangeAspect="1"/>
          </p:cNvPicPr>
          <p:nvPr/>
        </p:nvPicPr>
        <p:blipFill>
          <a:blip r:embed="rId2" cstate="print"/>
          <a:stretch>
            <a:fillRect/>
          </a:stretch>
        </p:blipFill>
        <p:spPr>
          <a:xfrm>
            <a:off x="10536679" y="334912"/>
            <a:ext cx="1359526" cy="1365622"/>
          </a:xfrm>
          <a:prstGeom prst="rect">
            <a:avLst/>
          </a:prstGeom>
        </p:spPr>
      </p:pic>
      <p:sp>
        <p:nvSpPr>
          <p:cNvPr id="5" name="Rectangle 4"/>
          <p:cNvSpPr/>
          <p:nvPr/>
        </p:nvSpPr>
        <p:spPr>
          <a:xfrm>
            <a:off x="10536679" y="785994"/>
            <a:ext cx="1359525" cy="461665"/>
          </a:xfrm>
          <a:prstGeom prst="rect">
            <a:avLst/>
          </a:prstGeom>
        </p:spPr>
        <p:txBody>
          <a:bodyPr wrap="square">
            <a:spAutoFit/>
          </a:bodyPr>
          <a:lstStyle/>
          <a:p>
            <a:pPr algn="ctr"/>
            <a:r>
              <a:rPr lang="en-US" sz="2400" b="1" dirty="0">
                <a:latin typeface="Arial" pitchFamily="34" charset="0"/>
                <a:cs typeface="Arial" pitchFamily="34" charset="0"/>
              </a:rPr>
              <a:t>7-1</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kern="1600" dirty="0"/>
              <a:t>Secondary Patient Assessment: Physical Exam</a:t>
            </a:r>
            <a:endParaRPr lang="en-US" dirty="0"/>
          </a:p>
        </p:txBody>
      </p:sp>
      <p:sp>
        <p:nvSpPr>
          <p:cNvPr id="3" name="Text Placeholder 2"/>
          <p:cNvSpPr>
            <a:spLocks noGrp="1"/>
          </p:cNvSpPr>
          <p:nvPr>
            <p:ph type="body" idx="1"/>
          </p:nvPr>
        </p:nvSpPr>
        <p:spPr>
          <a:xfrm>
            <a:off x="658511" y="1995497"/>
            <a:ext cx="5836143" cy="4201950"/>
          </a:xfrm>
        </p:spPr>
        <p:txBody>
          <a:bodyPr/>
          <a:lstStyle/>
          <a:p>
            <a:r>
              <a:rPr lang="en-US" dirty="0"/>
              <a:t>Physical exam is performed in a systematic manner and should take only a few minutes to complete.</a:t>
            </a:r>
          </a:p>
          <a:p>
            <a:pPr lvl="1"/>
            <a:r>
              <a:rPr lang="en-US" dirty="0"/>
              <a:t>If a severe problem needing immediate attention is found, take the necessary steps to remedy that issue.</a:t>
            </a:r>
          </a:p>
          <a:p>
            <a:r>
              <a:rPr lang="en-US" dirty="0"/>
              <a:t>Be thorough, or potential problems might go undetected. </a:t>
            </a:r>
          </a:p>
          <a:p>
            <a:r>
              <a:rPr lang="en-US" dirty="0"/>
              <a:t>Most rescuers start at the head and work down during the exam. </a:t>
            </a:r>
          </a:p>
          <a:p>
            <a:endParaRPr lang="en-US" dirty="0"/>
          </a:p>
        </p:txBody>
      </p:sp>
      <p:pic>
        <p:nvPicPr>
          <p:cNvPr id="5" name="Picture 4"/>
          <p:cNvPicPr>
            <a:picLocks noChangeAspect="1"/>
          </p:cNvPicPr>
          <p:nvPr/>
        </p:nvPicPr>
        <p:blipFill>
          <a:blip r:embed="rId2" cstate="print"/>
          <a:stretch>
            <a:fillRect/>
          </a:stretch>
        </p:blipFill>
        <p:spPr>
          <a:xfrm>
            <a:off x="10536679" y="334912"/>
            <a:ext cx="1359526" cy="1365622"/>
          </a:xfrm>
          <a:prstGeom prst="rect">
            <a:avLst/>
          </a:prstGeom>
        </p:spPr>
      </p:pic>
      <p:sp>
        <p:nvSpPr>
          <p:cNvPr id="6" name="Rectangle 5"/>
          <p:cNvSpPr/>
          <p:nvPr/>
        </p:nvSpPr>
        <p:spPr>
          <a:xfrm>
            <a:off x="10536679" y="785994"/>
            <a:ext cx="1359525" cy="461665"/>
          </a:xfrm>
          <a:prstGeom prst="rect">
            <a:avLst/>
          </a:prstGeom>
        </p:spPr>
        <p:txBody>
          <a:bodyPr wrap="square">
            <a:spAutoFit/>
          </a:bodyPr>
          <a:lstStyle/>
          <a:p>
            <a:pPr algn="ctr"/>
            <a:r>
              <a:rPr lang="en-US" sz="2400" b="1" dirty="0">
                <a:latin typeface="Arial" pitchFamily="34" charset="0"/>
                <a:cs typeface="Arial" pitchFamily="34" charset="0"/>
              </a:rPr>
              <a:t>7-1</a:t>
            </a:r>
          </a:p>
        </p:txBody>
      </p:sp>
      <p:pic>
        <p:nvPicPr>
          <p:cNvPr id="5122" name="Picture 2" descr="Photo shows the patroller examining the patient's stomach by gently pressing the area.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82229" y="2211602"/>
            <a:ext cx="3854450" cy="31532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974270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kern="1600" dirty="0"/>
              <a:t>Secondary Patient Assessment: Physical Exam</a:t>
            </a:r>
            <a:endParaRPr lang="en-US" dirty="0"/>
          </a:p>
        </p:txBody>
      </p:sp>
      <p:sp>
        <p:nvSpPr>
          <p:cNvPr id="3" name="Text Placeholder 2"/>
          <p:cNvSpPr>
            <a:spLocks noGrp="1"/>
          </p:cNvSpPr>
          <p:nvPr>
            <p:ph type="body" idx="1"/>
          </p:nvPr>
        </p:nvSpPr>
        <p:spPr>
          <a:xfrm>
            <a:off x="780851" y="1929985"/>
            <a:ext cx="10435590" cy="3986213"/>
          </a:xfrm>
        </p:spPr>
        <p:txBody>
          <a:bodyPr/>
          <a:lstStyle/>
          <a:p>
            <a:r>
              <a:rPr lang="en-US" dirty="0"/>
              <a:t>Do not be afraid to palpate patient.</a:t>
            </a:r>
          </a:p>
          <a:p>
            <a:pPr lvl="1"/>
            <a:r>
              <a:rPr lang="en-US" dirty="0"/>
              <a:t>Touching is an essential part of the exam process. </a:t>
            </a:r>
          </a:p>
          <a:p>
            <a:pPr lvl="0"/>
            <a:r>
              <a:rPr lang="en-US" dirty="0"/>
              <a:t>Palpate areas that are tender or swollen:</a:t>
            </a:r>
          </a:p>
          <a:p>
            <a:pPr lvl="1"/>
            <a:r>
              <a:rPr lang="en-US" dirty="0"/>
              <a:t>May cause patient some physical discomfort </a:t>
            </a:r>
          </a:p>
          <a:p>
            <a:pPr lvl="1"/>
            <a:r>
              <a:rPr lang="en-US" dirty="0"/>
              <a:t>You may want to warn patient this could hurt. </a:t>
            </a:r>
          </a:p>
          <a:p>
            <a:pPr lvl="0"/>
            <a:r>
              <a:rPr lang="en-US" dirty="0"/>
              <a:t>Children:</a:t>
            </a:r>
          </a:p>
          <a:p>
            <a:pPr lvl="1"/>
            <a:r>
              <a:rPr lang="en-US" dirty="0"/>
              <a:t>It is best to palpate possible painful areas of the body LAST.</a:t>
            </a:r>
          </a:p>
          <a:p>
            <a:pPr lvl="1"/>
            <a:r>
              <a:rPr lang="en-US" dirty="0"/>
              <a:t>Otherwise, they will not let you examine other body parts.</a:t>
            </a:r>
          </a:p>
          <a:p>
            <a:pPr lvl="1"/>
            <a:r>
              <a:rPr lang="en-US" dirty="0"/>
              <a:t>Have a child “point to where it hurts,” and palpate that body part last.</a:t>
            </a:r>
          </a:p>
        </p:txBody>
      </p:sp>
      <p:pic>
        <p:nvPicPr>
          <p:cNvPr id="4" name="Picture 3"/>
          <p:cNvPicPr>
            <a:picLocks noChangeAspect="1"/>
          </p:cNvPicPr>
          <p:nvPr/>
        </p:nvPicPr>
        <p:blipFill>
          <a:blip r:embed="rId2" cstate="print"/>
          <a:stretch>
            <a:fillRect/>
          </a:stretch>
        </p:blipFill>
        <p:spPr>
          <a:xfrm>
            <a:off x="10536679" y="334912"/>
            <a:ext cx="1359526" cy="1365622"/>
          </a:xfrm>
          <a:prstGeom prst="rect">
            <a:avLst/>
          </a:prstGeom>
        </p:spPr>
      </p:pic>
      <p:sp>
        <p:nvSpPr>
          <p:cNvPr id="5" name="Rectangle 4"/>
          <p:cNvSpPr/>
          <p:nvPr/>
        </p:nvSpPr>
        <p:spPr>
          <a:xfrm>
            <a:off x="10536679" y="785994"/>
            <a:ext cx="1359525" cy="461665"/>
          </a:xfrm>
          <a:prstGeom prst="rect">
            <a:avLst/>
          </a:prstGeom>
        </p:spPr>
        <p:txBody>
          <a:bodyPr wrap="square">
            <a:spAutoFit/>
          </a:bodyPr>
          <a:lstStyle/>
          <a:p>
            <a:pPr algn="ctr"/>
            <a:r>
              <a:rPr lang="en-US" sz="2400" b="1" dirty="0">
                <a:latin typeface="Arial" pitchFamily="34" charset="0"/>
                <a:cs typeface="Arial" pitchFamily="34" charset="0"/>
              </a:rPr>
              <a:t>7-1</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kern="1600" dirty="0"/>
              <a:t>Secondary Patient Assessment: Physical Exam</a:t>
            </a:r>
            <a:endParaRPr lang="en-US" dirty="0"/>
          </a:p>
        </p:txBody>
      </p:sp>
      <p:sp>
        <p:nvSpPr>
          <p:cNvPr id="3" name="Text Placeholder 2"/>
          <p:cNvSpPr>
            <a:spLocks noGrp="1"/>
          </p:cNvSpPr>
          <p:nvPr>
            <p:ph type="body" idx="1"/>
          </p:nvPr>
        </p:nvSpPr>
        <p:spPr>
          <a:xfrm>
            <a:off x="851726" y="1666959"/>
            <a:ext cx="10180068" cy="3986213"/>
          </a:xfrm>
        </p:spPr>
        <p:txBody>
          <a:bodyPr/>
          <a:lstStyle/>
          <a:p>
            <a:r>
              <a:rPr lang="en-US" dirty="0"/>
              <a:t>The </a:t>
            </a:r>
            <a:r>
              <a:rPr lang="en-US" u="dbl" dirty="0">
                <a:solidFill>
                  <a:srgbClr val="FF0000"/>
                </a:solidFill>
              </a:rPr>
              <a:t>DCAP-BTLS</a:t>
            </a:r>
            <a:r>
              <a:rPr lang="en-US" dirty="0"/>
              <a:t> mnemonic identifies abnormalities on examination.</a:t>
            </a:r>
          </a:p>
        </p:txBody>
      </p:sp>
      <p:pic>
        <p:nvPicPr>
          <p:cNvPr id="5" name="Picture 4"/>
          <p:cNvPicPr>
            <a:picLocks noChangeAspect="1"/>
          </p:cNvPicPr>
          <p:nvPr/>
        </p:nvPicPr>
        <p:blipFill>
          <a:blip r:embed="rId2" cstate="print"/>
          <a:stretch>
            <a:fillRect/>
          </a:stretch>
        </p:blipFill>
        <p:spPr>
          <a:xfrm>
            <a:off x="10536679" y="334912"/>
            <a:ext cx="1359526" cy="1365622"/>
          </a:xfrm>
          <a:prstGeom prst="rect">
            <a:avLst/>
          </a:prstGeom>
        </p:spPr>
      </p:pic>
      <p:sp>
        <p:nvSpPr>
          <p:cNvPr id="6" name="Rectangle 5"/>
          <p:cNvSpPr/>
          <p:nvPr/>
        </p:nvSpPr>
        <p:spPr>
          <a:xfrm>
            <a:off x="10536679" y="785994"/>
            <a:ext cx="1359525" cy="461665"/>
          </a:xfrm>
          <a:prstGeom prst="rect">
            <a:avLst/>
          </a:prstGeom>
        </p:spPr>
        <p:txBody>
          <a:bodyPr wrap="square">
            <a:spAutoFit/>
          </a:bodyPr>
          <a:lstStyle/>
          <a:p>
            <a:pPr algn="ctr"/>
            <a:r>
              <a:rPr lang="en-US" sz="2400" b="1" dirty="0">
                <a:latin typeface="Arial" pitchFamily="34" charset="0"/>
                <a:cs typeface="Arial" pitchFamily="34" charset="0"/>
              </a:rPr>
              <a:t>7-1</a:t>
            </a:r>
          </a:p>
        </p:txBody>
      </p:sp>
      <p:pic>
        <p:nvPicPr>
          <p:cNvPr id="2050" name="Picture 2" descr="The table entries are as follows. D—Deformity, C—Contusions, A—Abrasions/avulsions, P—Punctures/penetrations, B—Burns/bleeding/bruises, T—Tenderness, L—Lacerations, S—Swelling." title="A table shows the mnemonic of D C A P-B T L 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59353" y="2693244"/>
            <a:ext cx="5092018" cy="299596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a:spLocks noGrp="1"/>
          </p:cNvSpPr>
          <p:nvPr>
            <p:ph type="title"/>
          </p:nvPr>
        </p:nvSpPr>
        <p:spPr/>
        <p:txBody>
          <a:bodyPr/>
          <a:lstStyle/>
          <a:p>
            <a:r>
              <a:rPr lang="en-US" dirty="0"/>
              <a:t>Chapter Overview</a:t>
            </a:r>
          </a:p>
        </p:txBody>
      </p:sp>
      <p:sp>
        <p:nvSpPr>
          <p:cNvPr id="14" name="Content Placeholder 2"/>
          <p:cNvSpPr>
            <a:spLocks noGrp="1"/>
          </p:cNvSpPr>
          <p:nvPr>
            <p:ph idx="1"/>
          </p:nvPr>
        </p:nvSpPr>
        <p:spPr>
          <a:xfrm>
            <a:off x="925830" y="2359742"/>
            <a:ext cx="10287000" cy="3830175"/>
          </a:xfrm>
        </p:spPr>
        <p:txBody>
          <a:bodyPr/>
          <a:lstStyle/>
          <a:p>
            <a:pPr lvl="1">
              <a:spcBef>
                <a:spcPts val="600"/>
              </a:spcBef>
              <a:spcAft>
                <a:spcPts val="600"/>
              </a:spcAft>
            </a:pPr>
            <a:r>
              <a:rPr lang="en-US" sz="2400" dirty="0"/>
              <a:t>By understanding anatomy and physiology and completing a thorough patient assessment, OEC Technicians can:</a:t>
            </a:r>
          </a:p>
          <a:p>
            <a:pPr lvl="2">
              <a:spcBef>
                <a:spcPts val="600"/>
              </a:spcBef>
              <a:spcAft>
                <a:spcPts val="600"/>
              </a:spcAft>
            </a:pPr>
            <a:r>
              <a:rPr lang="en-US" sz="2200" dirty="0"/>
              <a:t>Identify obvious or sometimes subtle abnormal findings</a:t>
            </a:r>
          </a:p>
          <a:p>
            <a:pPr lvl="2">
              <a:spcBef>
                <a:spcPts val="600"/>
              </a:spcBef>
              <a:spcAft>
                <a:spcPts val="600"/>
              </a:spcAft>
            </a:pPr>
            <a:r>
              <a:rPr lang="en-US" sz="2200" dirty="0"/>
              <a:t>Determine the cause of a patient’s problem</a:t>
            </a:r>
          </a:p>
          <a:p>
            <a:pPr lvl="2">
              <a:spcBef>
                <a:spcPts val="600"/>
              </a:spcBef>
              <a:spcAft>
                <a:spcPts val="600"/>
              </a:spcAft>
            </a:pPr>
            <a:r>
              <a:rPr lang="en-US" sz="2200" dirty="0"/>
              <a:t>Formulate an appropriate treatment plan</a:t>
            </a:r>
          </a:p>
        </p:txBody>
      </p:sp>
    </p:spTree>
    <p:extLst>
      <p:ext uri="{BB962C8B-B14F-4D97-AF65-F5344CB8AC3E}">
        <p14:creationId xmlns:p14="http://schemas.microsoft.com/office/powerpoint/2010/main" val="1440355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kern="1600" dirty="0"/>
              <a:t>Secondary Patient Assessment: Examine the Skin</a:t>
            </a:r>
            <a:endParaRPr lang="en-US" dirty="0"/>
          </a:p>
        </p:txBody>
      </p:sp>
      <p:sp>
        <p:nvSpPr>
          <p:cNvPr id="3" name="Text Placeholder 2"/>
          <p:cNvSpPr>
            <a:spLocks noGrp="1"/>
          </p:cNvSpPr>
          <p:nvPr>
            <p:ph type="body" idx="1"/>
          </p:nvPr>
        </p:nvSpPr>
        <p:spPr>
          <a:xfrm>
            <a:off x="891540" y="1993842"/>
            <a:ext cx="10435590" cy="3986213"/>
          </a:xfrm>
        </p:spPr>
        <p:txBody>
          <a:bodyPr/>
          <a:lstStyle/>
          <a:p>
            <a:pPr>
              <a:spcBef>
                <a:spcPts val="600"/>
              </a:spcBef>
              <a:spcAft>
                <a:spcPts val="600"/>
              </a:spcAft>
              <a:buNone/>
            </a:pPr>
            <a:r>
              <a:rPr lang="en-US" b="1" dirty="0"/>
              <a:t>Examine the Skin</a:t>
            </a:r>
            <a:endParaRPr lang="en-US" dirty="0"/>
          </a:p>
          <a:p>
            <a:pPr lvl="1">
              <a:spcBef>
                <a:spcPts val="600"/>
              </a:spcBef>
              <a:spcAft>
                <a:spcPts val="600"/>
              </a:spcAft>
            </a:pPr>
            <a:r>
              <a:rPr lang="en-US" sz="2200" dirty="0"/>
              <a:t>Examine the exposed skin for color, temperature, and moisture. </a:t>
            </a:r>
          </a:p>
          <a:p>
            <a:pPr lvl="1">
              <a:spcBef>
                <a:spcPts val="600"/>
              </a:spcBef>
              <a:spcAft>
                <a:spcPts val="600"/>
              </a:spcAft>
            </a:pPr>
            <a:r>
              <a:rPr lang="en-US" sz="2200" dirty="0"/>
              <a:t>Normal skin is “warm, pink, and dry.” </a:t>
            </a:r>
          </a:p>
          <a:p>
            <a:pPr lvl="1">
              <a:spcBef>
                <a:spcPts val="600"/>
              </a:spcBef>
              <a:spcAft>
                <a:spcPts val="600"/>
              </a:spcAft>
            </a:pPr>
            <a:r>
              <a:rPr lang="en-US" sz="2200" dirty="0"/>
              <a:t>Skin may be bluish from cold weather. </a:t>
            </a:r>
          </a:p>
          <a:p>
            <a:pPr lvl="1">
              <a:spcBef>
                <a:spcPts val="600"/>
              </a:spcBef>
              <a:spcAft>
                <a:spcPts val="600"/>
              </a:spcAft>
            </a:pPr>
            <a:r>
              <a:rPr lang="en-US" sz="2200" dirty="0"/>
              <a:t>Certain medical conditions cause sweating or flushed (hot) skin.</a:t>
            </a:r>
          </a:p>
          <a:p>
            <a:endParaRPr lang="en-US" dirty="0"/>
          </a:p>
        </p:txBody>
      </p:sp>
      <p:pic>
        <p:nvPicPr>
          <p:cNvPr id="4" name="Picture 3"/>
          <p:cNvPicPr>
            <a:picLocks noChangeAspect="1"/>
          </p:cNvPicPr>
          <p:nvPr/>
        </p:nvPicPr>
        <p:blipFill>
          <a:blip r:embed="rId2" cstate="print"/>
          <a:stretch>
            <a:fillRect/>
          </a:stretch>
        </p:blipFill>
        <p:spPr>
          <a:xfrm>
            <a:off x="10536679" y="334912"/>
            <a:ext cx="1359526" cy="1365622"/>
          </a:xfrm>
          <a:prstGeom prst="rect">
            <a:avLst/>
          </a:prstGeom>
        </p:spPr>
      </p:pic>
      <p:sp>
        <p:nvSpPr>
          <p:cNvPr id="5" name="Rectangle 4"/>
          <p:cNvSpPr/>
          <p:nvPr/>
        </p:nvSpPr>
        <p:spPr>
          <a:xfrm>
            <a:off x="10536679" y="785994"/>
            <a:ext cx="1359525" cy="461665"/>
          </a:xfrm>
          <a:prstGeom prst="rect">
            <a:avLst/>
          </a:prstGeom>
        </p:spPr>
        <p:txBody>
          <a:bodyPr wrap="square">
            <a:spAutoFit/>
          </a:bodyPr>
          <a:lstStyle/>
          <a:p>
            <a:pPr algn="ctr"/>
            <a:r>
              <a:rPr lang="en-US" sz="2400" b="1" dirty="0">
                <a:latin typeface="Arial" pitchFamily="34" charset="0"/>
                <a:cs typeface="Arial" pitchFamily="34" charset="0"/>
              </a:rPr>
              <a:t>7-1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kern="1600" dirty="0"/>
              <a:t>Secondary Patient Assessment: Examine the Head</a:t>
            </a:r>
            <a:endParaRPr lang="en-US" dirty="0"/>
          </a:p>
        </p:txBody>
      </p:sp>
      <p:sp>
        <p:nvSpPr>
          <p:cNvPr id="3" name="Text Placeholder 2"/>
          <p:cNvSpPr>
            <a:spLocks noGrp="1"/>
          </p:cNvSpPr>
          <p:nvPr>
            <p:ph type="body" idx="1"/>
          </p:nvPr>
        </p:nvSpPr>
        <p:spPr>
          <a:xfrm>
            <a:off x="906531" y="1858930"/>
            <a:ext cx="10435590" cy="3986213"/>
          </a:xfrm>
        </p:spPr>
        <p:txBody>
          <a:bodyPr/>
          <a:lstStyle/>
          <a:p>
            <a:pPr lvl="0">
              <a:spcBef>
                <a:spcPts val="600"/>
              </a:spcBef>
              <a:spcAft>
                <a:spcPts val="600"/>
              </a:spcAft>
              <a:buNone/>
            </a:pPr>
            <a:r>
              <a:rPr lang="en-US" b="1" dirty="0"/>
              <a:t>Examine the Head</a:t>
            </a:r>
          </a:p>
          <a:p>
            <a:pPr lvl="1">
              <a:spcBef>
                <a:spcPts val="600"/>
              </a:spcBef>
              <a:spcAft>
                <a:spcPts val="600"/>
              </a:spcAft>
            </a:pPr>
            <a:r>
              <a:rPr lang="en-US" sz="2200" dirty="0"/>
              <a:t>Begin by looking at and palpating patient’s entire head, scalp, and face.</a:t>
            </a:r>
          </a:p>
          <a:p>
            <a:pPr lvl="2">
              <a:spcBef>
                <a:spcPts val="600"/>
              </a:spcBef>
              <a:spcAft>
                <a:spcPts val="600"/>
              </a:spcAft>
            </a:pPr>
            <a:r>
              <a:rPr lang="en-US" sz="2000" dirty="0"/>
              <a:t>From back to front (posterior to anterior) </a:t>
            </a:r>
          </a:p>
          <a:p>
            <a:pPr lvl="1">
              <a:spcBef>
                <a:spcPts val="600"/>
              </a:spcBef>
              <a:spcAft>
                <a:spcPts val="600"/>
              </a:spcAft>
            </a:pPr>
            <a:r>
              <a:rPr lang="en-US" sz="2200" dirty="0"/>
              <a:t>Look for blood or clear fluid draining from the ears or nose. </a:t>
            </a:r>
          </a:p>
          <a:p>
            <a:pPr lvl="1">
              <a:spcBef>
                <a:spcPts val="600"/>
              </a:spcBef>
              <a:spcAft>
                <a:spcPts val="600"/>
              </a:spcAft>
            </a:pPr>
            <a:r>
              <a:rPr lang="en-US" sz="2200" dirty="0"/>
              <a:t>Check the area behind the ears for discoloration (Battle sign).</a:t>
            </a:r>
          </a:p>
          <a:p>
            <a:endParaRPr lang="en-US" dirty="0"/>
          </a:p>
        </p:txBody>
      </p:sp>
      <p:pic>
        <p:nvPicPr>
          <p:cNvPr id="4" name="Picture 3"/>
          <p:cNvPicPr>
            <a:picLocks noChangeAspect="1"/>
          </p:cNvPicPr>
          <p:nvPr/>
        </p:nvPicPr>
        <p:blipFill>
          <a:blip r:embed="rId2" cstate="print"/>
          <a:stretch>
            <a:fillRect/>
          </a:stretch>
        </p:blipFill>
        <p:spPr>
          <a:xfrm>
            <a:off x="10536679" y="334912"/>
            <a:ext cx="1359526" cy="1365622"/>
          </a:xfrm>
          <a:prstGeom prst="rect">
            <a:avLst/>
          </a:prstGeom>
        </p:spPr>
      </p:pic>
      <p:sp>
        <p:nvSpPr>
          <p:cNvPr id="5" name="Rectangle 4"/>
          <p:cNvSpPr/>
          <p:nvPr/>
        </p:nvSpPr>
        <p:spPr>
          <a:xfrm>
            <a:off x="10536679" y="785994"/>
            <a:ext cx="1359525" cy="461665"/>
          </a:xfrm>
          <a:prstGeom prst="rect">
            <a:avLst/>
          </a:prstGeom>
        </p:spPr>
        <p:txBody>
          <a:bodyPr wrap="square">
            <a:spAutoFit/>
          </a:bodyPr>
          <a:lstStyle/>
          <a:p>
            <a:pPr algn="ctr"/>
            <a:r>
              <a:rPr lang="en-US" sz="2400" b="1" dirty="0">
                <a:latin typeface="Arial" pitchFamily="34" charset="0"/>
                <a:cs typeface="Arial" pitchFamily="34" charset="0"/>
              </a:rPr>
              <a:t>7-1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3684632-91D5-44CC-ABD2-9FB8AA81972B}"/>
              </a:ext>
            </a:extLst>
          </p:cNvPr>
          <p:cNvSpPr>
            <a:spLocks noGrp="1"/>
          </p:cNvSpPr>
          <p:nvPr>
            <p:ph type="title"/>
          </p:nvPr>
        </p:nvSpPr>
        <p:spPr>
          <a:xfrm>
            <a:off x="0" y="121033"/>
            <a:ext cx="12192000" cy="1002089"/>
          </a:xfrm>
        </p:spPr>
        <p:txBody>
          <a:bodyPr anchor="ctr">
            <a:normAutofit/>
          </a:bodyPr>
          <a:lstStyle/>
          <a:p>
            <a:pPr marR="0" rtl="0"/>
            <a:r>
              <a:rPr lang="en-US" b="1" i="0" u="none" strike="noStrike" kern="1600" baseline="0" dirty="0"/>
              <a:t>Secondary Patient Assessment:</a:t>
            </a:r>
            <a:r>
              <a:rPr lang="en-US" b="1" i="0" u="none" strike="noStrike" kern="1600" dirty="0"/>
              <a:t> </a:t>
            </a:r>
            <a:r>
              <a:rPr lang="en-US" kern="1600" dirty="0"/>
              <a:t>Examine the Eyes</a:t>
            </a:r>
            <a:endParaRPr lang="en-US" b="1" i="0" u="none" strike="noStrike" kern="1600" baseline="0" dirty="0"/>
          </a:p>
        </p:txBody>
      </p:sp>
      <p:sp>
        <p:nvSpPr>
          <p:cNvPr id="3" name="Text Placeholder 2">
            <a:extLst>
              <a:ext uri="{FF2B5EF4-FFF2-40B4-BE49-F238E27FC236}">
                <a16:creationId xmlns="" xmlns:a16="http://schemas.microsoft.com/office/drawing/2014/main" id="{C983A779-D99F-4199-B609-710867E75995}"/>
              </a:ext>
            </a:extLst>
          </p:cNvPr>
          <p:cNvSpPr>
            <a:spLocks noGrp="1"/>
          </p:cNvSpPr>
          <p:nvPr>
            <p:ph sz="half" idx="1"/>
          </p:nvPr>
        </p:nvSpPr>
        <p:spPr>
          <a:xfrm>
            <a:off x="914399" y="1670554"/>
            <a:ext cx="5456903" cy="4775216"/>
          </a:xfrm>
        </p:spPr>
        <p:txBody>
          <a:bodyPr>
            <a:normAutofit lnSpcReduction="10000"/>
          </a:bodyPr>
          <a:lstStyle/>
          <a:p>
            <a:pPr marR="0" lvl="0" rtl="0">
              <a:spcBef>
                <a:spcPts val="600"/>
              </a:spcBef>
              <a:spcAft>
                <a:spcPts val="600"/>
              </a:spcAft>
              <a:buNone/>
            </a:pPr>
            <a:r>
              <a:rPr lang="en-US" b="1" dirty="0"/>
              <a:t>E</a:t>
            </a:r>
            <a:r>
              <a:rPr lang="en-US" b="1" u="none" strike="noStrike" baseline="0" dirty="0"/>
              <a:t>xamine the eyes</a:t>
            </a:r>
          </a:p>
          <a:p>
            <a:pPr>
              <a:spcBef>
                <a:spcPts val="600"/>
              </a:spcBef>
              <a:spcAft>
                <a:spcPts val="600"/>
              </a:spcAft>
            </a:pPr>
            <a:r>
              <a:rPr lang="en-US" u="none" strike="noStrike" baseline="0" dirty="0"/>
              <a:t>Is the white part of the eye yellow?</a:t>
            </a:r>
          </a:p>
          <a:p>
            <a:pPr lvl="1">
              <a:spcBef>
                <a:spcPts val="600"/>
              </a:spcBef>
              <a:spcAft>
                <a:spcPts val="600"/>
              </a:spcAft>
            </a:pPr>
            <a:r>
              <a:rPr lang="en-US" dirty="0"/>
              <a:t>I</a:t>
            </a:r>
            <a:r>
              <a:rPr lang="en-US" u="none" strike="noStrike" baseline="0" dirty="0"/>
              <a:t>ndicate possible hepatitis or liver disease</a:t>
            </a:r>
          </a:p>
          <a:p>
            <a:pPr>
              <a:spcBef>
                <a:spcPts val="600"/>
              </a:spcBef>
              <a:spcAft>
                <a:spcPts val="600"/>
              </a:spcAft>
            </a:pPr>
            <a:r>
              <a:rPr lang="en-US" u="none" strike="noStrike" baseline="0" dirty="0"/>
              <a:t>Look for symmetry. </a:t>
            </a:r>
          </a:p>
          <a:p>
            <a:pPr>
              <a:spcBef>
                <a:spcPts val="600"/>
              </a:spcBef>
              <a:spcAft>
                <a:spcPts val="600"/>
              </a:spcAft>
            </a:pPr>
            <a:r>
              <a:rPr lang="en-US" dirty="0"/>
              <a:t>P</a:t>
            </a:r>
            <a:r>
              <a:rPr lang="en-US" u="none" strike="noStrike" baseline="0" dirty="0"/>
              <a:t>upils</a:t>
            </a:r>
            <a:r>
              <a:rPr lang="en-US" u="none" strike="noStrike" dirty="0"/>
              <a:t> </a:t>
            </a:r>
            <a:r>
              <a:rPr lang="en-US" u="none" strike="noStrike" baseline="0" dirty="0"/>
              <a:t>constricted, dilated, or unequal?</a:t>
            </a:r>
          </a:p>
          <a:p>
            <a:pPr>
              <a:spcBef>
                <a:spcPts val="600"/>
              </a:spcBef>
              <a:spcAft>
                <a:spcPts val="600"/>
              </a:spcAft>
            </a:pPr>
            <a:r>
              <a:rPr lang="en-US" dirty="0"/>
              <a:t>A</a:t>
            </a:r>
            <a:r>
              <a:rPr lang="en-US" u="none" strike="noStrike" baseline="0" dirty="0"/>
              <a:t>ssess the pupils’ reactions to light using a small flashlight</a:t>
            </a:r>
            <a:r>
              <a:rPr lang="en-US" dirty="0"/>
              <a:t>.</a:t>
            </a:r>
            <a:endParaRPr lang="en-US" u="none" strike="noStrike" baseline="0" dirty="0"/>
          </a:p>
          <a:p>
            <a:pPr lvl="1">
              <a:spcBef>
                <a:spcPts val="600"/>
              </a:spcBef>
              <a:spcAft>
                <a:spcPts val="600"/>
              </a:spcAft>
            </a:pPr>
            <a:r>
              <a:rPr lang="en-US" u="none" strike="noStrike" baseline="0" dirty="0"/>
              <a:t>Do not use an LED light, which can injure the eye</a:t>
            </a:r>
            <a:r>
              <a:rPr lang="en-US" dirty="0"/>
              <a:t>.</a:t>
            </a:r>
          </a:p>
          <a:p>
            <a:pPr lvl="1">
              <a:spcBef>
                <a:spcPts val="600"/>
              </a:spcBef>
              <a:spcAft>
                <a:spcPts val="600"/>
              </a:spcAft>
            </a:pPr>
            <a:r>
              <a:rPr lang="en-US" dirty="0"/>
              <a:t>If the sunlight is too bright, assess shading each eyes during the exam.</a:t>
            </a:r>
          </a:p>
          <a:p>
            <a:pPr lvl="1">
              <a:spcBef>
                <a:spcPts val="600"/>
              </a:spcBef>
              <a:spcAft>
                <a:spcPts val="600"/>
              </a:spcAft>
            </a:pPr>
            <a:endParaRPr lang="en-US" u="none" strike="noStrike" baseline="0" dirty="0"/>
          </a:p>
        </p:txBody>
      </p:sp>
      <p:pic>
        <p:nvPicPr>
          <p:cNvPr id="1026" name="Picture 2" descr="Illustration of unequal pupils of a patient. "/>
          <p:cNvPicPr>
            <a:picLocks noChangeAspect="1" noChangeArrowheads="1"/>
          </p:cNvPicPr>
          <p:nvPr/>
        </p:nvPicPr>
        <p:blipFill>
          <a:blip r:embed="rId2" cstate="print"/>
          <a:srcRect/>
          <a:stretch>
            <a:fillRect/>
          </a:stretch>
        </p:blipFill>
        <p:spPr bwMode="auto">
          <a:xfrm>
            <a:off x="6847761" y="2278505"/>
            <a:ext cx="4464112" cy="2049905"/>
          </a:xfrm>
          <a:prstGeom prst="rect">
            <a:avLst/>
          </a:prstGeom>
          <a:noFill/>
        </p:spPr>
      </p:pic>
      <p:pic>
        <p:nvPicPr>
          <p:cNvPr id="7" name="Picture 6"/>
          <p:cNvPicPr>
            <a:picLocks noChangeAspect="1"/>
          </p:cNvPicPr>
          <p:nvPr/>
        </p:nvPicPr>
        <p:blipFill>
          <a:blip r:embed="rId3" cstate="print"/>
          <a:stretch>
            <a:fillRect/>
          </a:stretch>
        </p:blipFill>
        <p:spPr>
          <a:xfrm>
            <a:off x="10476718" y="304932"/>
            <a:ext cx="1359526" cy="1365622"/>
          </a:xfrm>
          <a:prstGeom prst="rect">
            <a:avLst/>
          </a:prstGeom>
        </p:spPr>
      </p:pic>
      <p:sp>
        <p:nvSpPr>
          <p:cNvPr id="9" name="Rectangle 8"/>
          <p:cNvSpPr/>
          <p:nvPr/>
        </p:nvSpPr>
        <p:spPr>
          <a:xfrm>
            <a:off x="10476719" y="737420"/>
            <a:ext cx="1359525" cy="461665"/>
          </a:xfrm>
          <a:prstGeom prst="rect">
            <a:avLst/>
          </a:prstGeom>
        </p:spPr>
        <p:txBody>
          <a:bodyPr wrap="square">
            <a:spAutoFit/>
          </a:bodyPr>
          <a:lstStyle/>
          <a:p>
            <a:pPr algn="ctr"/>
            <a:r>
              <a:rPr lang="en-US" sz="2400" b="1" dirty="0"/>
              <a:t>7-6</a:t>
            </a:r>
          </a:p>
        </p:txBody>
      </p:sp>
    </p:spTree>
    <p:extLst>
      <p:ext uri="{BB962C8B-B14F-4D97-AF65-F5344CB8AC3E}">
        <p14:creationId xmlns:p14="http://schemas.microsoft.com/office/powerpoint/2010/main" val="1253318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E88A126-3D2E-4132-8D73-A7E9FDFD9033}"/>
              </a:ext>
            </a:extLst>
          </p:cNvPr>
          <p:cNvSpPr>
            <a:spLocks noGrp="1"/>
          </p:cNvSpPr>
          <p:nvPr>
            <p:ph type="title"/>
          </p:nvPr>
        </p:nvSpPr>
        <p:spPr/>
        <p:txBody>
          <a:bodyPr>
            <a:normAutofit/>
          </a:bodyPr>
          <a:lstStyle/>
          <a:p>
            <a:r>
              <a:rPr lang="en-US" kern="1600" dirty="0"/>
              <a:t>Secondary Patient Assessment: Examine the Eyes</a:t>
            </a:r>
            <a:endParaRPr lang="en-US" b="1" i="0" u="none" strike="noStrike" kern="1600" baseline="0" dirty="0">
              <a:latin typeface="Times New Roman" panose="02020603050405020304" pitchFamily="18" charset="0"/>
            </a:endParaRPr>
          </a:p>
        </p:txBody>
      </p:sp>
      <p:sp>
        <p:nvSpPr>
          <p:cNvPr id="3" name="Text Placeholder 2">
            <a:extLst>
              <a:ext uri="{FF2B5EF4-FFF2-40B4-BE49-F238E27FC236}">
                <a16:creationId xmlns="" xmlns:a16="http://schemas.microsoft.com/office/drawing/2014/main" id="{0CC5EA34-DA7D-4D1B-BB60-9367A5C769F9}"/>
              </a:ext>
            </a:extLst>
          </p:cNvPr>
          <p:cNvSpPr>
            <a:spLocks noGrp="1"/>
          </p:cNvSpPr>
          <p:nvPr>
            <p:ph type="body" idx="1"/>
          </p:nvPr>
        </p:nvSpPr>
        <p:spPr>
          <a:xfrm>
            <a:off x="790785" y="2103042"/>
            <a:ext cx="10610429" cy="3488109"/>
          </a:xfrm>
        </p:spPr>
        <p:txBody>
          <a:bodyPr>
            <a:noAutofit/>
          </a:bodyPr>
          <a:lstStyle/>
          <a:p>
            <a:pPr>
              <a:spcAft>
                <a:spcPts val="300"/>
              </a:spcAft>
            </a:pPr>
            <a:r>
              <a:rPr lang="en-US" u="dbl" dirty="0">
                <a:solidFill>
                  <a:srgbClr val="C00000"/>
                </a:solidFill>
              </a:rPr>
              <a:t>PERRL</a:t>
            </a:r>
            <a:r>
              <a:rPr lang="en-US" dirty="0">
                <a:solidFill>
                  <a:schemeClr val="tx2"/>
                </a:solidFill>
              </a:rPr>
              <a:t>: </a:t>
            </a:r>
          </a:p>
          <a:p>
            <a:pPr lvl="1">
              <a:spcAft>
                <a:spcPts val="300"/>
              </a:spcAft>
            </a:pPr>
            <a:r>
              <a:rPr lang="en-US" dirty="0"/>
              <a:t>P</a:t>
            </a:r>
            <a:r>
              <a:rPr lang="en-US" u="none" strike="noStrike" baseline="0" dirty="0"/>
              <a:t>upils are the same size, are both round, and both get smaller when a light is shined into each eye.</a:t>
            </a:r>
          </a:p>
          <a:p>
            <a:pPr lvl="1">
              <a:spcAft>
                <a:spcPts val="300"/>
              </a:spcAft>
            </a:pPr>
            <a:r>
              <a:rPr lang="en-US" dirty="0"/>
              <a:t>N</a:t>
            </a:r>
            <a:r>
              <a:rPr lang="en-US" u="none" strike="noStrike" baseline="0" dirty="0"/>
              <a:t>oted as “Pupils are Equal, Round, and Reactive to Ligh</a:t>
            </a:r>
            <a:r>
              <a:rPr lang="en-US" dirty="0"/>
              <a:t>t”</a:t>
            </a:r>
            <a:endParaRPr lang="en-US" u="none" strike="noStrike" baseline="0" dirty="0"/>
          </a:p>
          <a:p>
            <a:pPr marR="0" lvl="0" rtl="0"/>
            <a:r>
              <a:rPr lang="en-US" u="none" strike="noStrike" baseline="0" dirty="0"/>
              <a:t>When assessing eye movement, the eyes should move in unison.</a:t>
            </a:r>
          </a:p>
          <a:p>
            <a:pPr lvl="1"/>
            <a:r>
              <a:rPr lang="en-US" dirty="0"/>
              <a:t>S</a:t>
            </a:r>
            <a:r>
              <a:rPr lang="en-US" u="none" strike="noStrike" baseline="0" dirty="0"/>
              <a:t>uch eye movement is called extraocular movement (EOM). </a:t>
            </a:r>
          </a:p>
          <a:p>
            <a:pPr lvl="1">
              <a:spcAft>
                <a:spcPts val="300"/>
              </a:spcAft>
            </a:pPr>
            <a:r>
              <a:rPr lang="en-US" u="none" strike="noStrike" baseline="0" dirty="0"/>
              <a:t>If the eyes move correctly, then extraocular movement is intact.</a:t>
            </a:r>
          </a:p>
          <a:p>
            <a:pPr lvl="2">
              <a:spcAft>
                <a:spcPts val="300"/>
              </a:spcAft>
            </a:pPr>
            <a:r>
              <a:rPr lang="en-US" sz="2000" u="none" strike="noStrike" baseline="0" dirty="0"/>
              <a:t>Noted as EOMI</a:t>
            </a:r>
          </a:p>
        </p:txBody>
      </p:sp>
      <p:pic>
        <p:nvPicPr>
          <p:cNvPr id="7" name="Picture 6"/>
          <p:cNvPicPr>
            <a:picLocks noChangeAspect="1"/>
          </p:cNvPicPr>
          <p:nvPr/>
        </p:nvPicPr>
        <p:blipFill>
          <a:blip r:embed="rId2" cstate="print"/>
          <a:stretch>
            <a:fillRect/>
          </a:stretch>
        </p:blipFill>
        <p:spPr>
          <a:xfrm>
            <a:off x="10476718" y="304932"/>
            <a:ext cx="1359526" cy="1365622"/>
          </a:xfrm>
          <a:prstGeom prst="rect">
            <a:avLst/>
          </a:prstGeom>
        </p:spPr>
      </p:pic>
      <p:sp>
        <p:nvSpPr>
          <p:cNvPr id="8" name="Rectangle 7"/>
          <p:cNvSpPr/>
          <p:nvPr/>
        </p:nvSpPr>
        <p:spPr>
          <a:xfrm>
            <a:off x="10476719" y="737420"/>
            <a:ext cx="1359525" cy="461665"/>
          </a:xfrm>
          <a:prstGeom prst="rect">
            <a:avLst/>
          </a:prstGeom>
        </p:spPr>
        <p:txBody>
          <a:bodyPr wrap="square">
            <a:spAutoFit/>
          </a:bodyPr>
          <a:lstStyle/>
          <a:p>
            <a:pPr algn="ctr"/>
            <a:r>
              <a:rPr lang="en-US" sz="2400" b="1" dirty="0"/>
              <a:t>7-7</a:t>
            </a:r>
          </a:p>
        </p:txBody>
      </p:sp>
    </p:spTree>
    <p:extLst>
      <p:ext uri="{BB962C8B-B14F-4D97-AF65-F5344CB8AC3E}">
        <p14:creationId xmlns:p14="http://schemas.microsoft.com/office/powerpoint/2010/main" val="289040518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36FB4A5-A229-4372-9E12-77A36099AD64}"/>
              </a:ext>
            </a:extLst>
          </p:cNvPr>
          <p:cNvSpPr>
            <a:spLocks noGrp="1"/>
          </p:cNvSpPr>
          <p:nvPr>
            <p:ph type="title"/>
          </p:nvPr>
        </p:nvSpPr>
        <p:spPr/>
        <p:txBody>
          <a:bodyPr/>
          <a:lstStyle/>
          <a:p>
            <a:r>
              <a:rPr lang="en-US" kern="1600" dirty="0"/>
              <a:t>Secondary Patient Assessment: Examine the Eyes</a:t>
            </a:r>
            <a:endParaRPr lang="en-US" b="1" i="0" u="none" strike="noStrike" kern="1600" baseline="0" dirty="0">
              <a:latin typeface="Times New Roman" panose="02020603050405020304" pitchFamily="18" charset="0"/>
            </a:endParaRPr>
          </a:p>
        </p:txBody>
      </p:sp>
      <p:sp>
        <p:nvSpPr>
          <p:cNvPr id="3" name="Text Placeholder 2">
            <a:extLst>
              <a:ext uri="{FF2B5EF4-FFF2-40B4-BE49-F238E27FC236}">
                <a16:creationId xmlns="" xmlns:a16="http://schemas.microsoft.com/office/drawing/2014/main" id="{D28FD9DB-67E1-4538-948F-C5D4CDC35F24}"/>
              </a:ext>
            </a:extLst>
          </p:cNvPr>
          <p:cNvSpPr>
            <a:spLocks noGrp="1"/>
          </p:cNvSpPr>
          <p:nvPr>
            <p:ph type="body" idx="1"/>
          </p:nvPr>
        </p:nvSpPr>
        <p:spPr/>
        <p:txBody>
          <a:bodyPr/>
          <a:lstStyle/>
          <a:p>
            <a:pPr marR="0" lvl="0" rtl="0"/>
            <a:r>
              <a:rPr lang="en-US" dirty="0"/>
              <a:t>N</a:t>
            </a:r>
            <a:r>
              <a:rPr lang="en-US" u="none" strike="noStrike" baseline="0" dirty="0"/>
              <a:t>ote whether the light causes patient any apparent discomfort.</a:t>
            </a:r>
          </a:p>
          <a:p>
            <a:pPr marR="0" lvl="0" rtl="0"/>
            <a:r>
              <a:rPr lang="en-US" u="none" strike="noStrike" baseline="0" dirty="0"/>
              <a:t>Look for any bleeding or fluid leaking from the eye.</a:t>
            </a:r>
          </a:p>
          <a:p>
            <a:pPr marR="0" lvl="0" rtl="0"/>
            <a:r>
              <a:rPr lang="en-US" dirty="0"/>
              <a:t>If p</a:t>
            </a:r>
            <a:r>
              <a:rPr lang="en-US" u="none" strike="noStrike" baseline="0" dirty="0"/>
              <a:t>upil appears elongated or the pupils are not symmetrical, this</a:t>
            </a:r>
            <a:r>
              <a:rPr lang="en-US" u="none" strike="noStrike" dirty="0"/>
              <a:t> m</a:t>
            </a:r>
            <a:r>
              <a:rPr lang="en-US" u="none" strike="noStrike" baseline="0" dirty="0"/>
              <a:t>ay indicate an injury to the:</a:t>
            </a:r>
          </a:p>
          <a:p>
            <a:pPr lvl="1"/>
            <a:r>
              <a:rPr lang="en-US" u="none" strike="noStrike" baseline="0" dirty="0"/>
              <a:t>Eye itself</a:t>
            </a:r>
          </a:p>
          <a:p>
            <a:pPr lvl="1"/>
            <a:r>
              <a:rPr lang="en-US" u="none" strike="noStrike" baseline="0" dirty="0"/>
              <a:t>Injury to the brain</a:t>
            </a:r>
          </a:p>
          <a:p>
            <a:pPr lvl="1"/>
            <a:r>
              <a:rPr lang="en-US" u="none" strike="noStrike" baseline="0" dirty="0"/>
              <a:t>Previous eye surgery</a:t>
            </a:r>
          </a:p>
        </p:txBody>
      </p:sp>
      <p:pic>
        <p:nvPicPr>
          <p:cNvPr id="4" name="Picture 3"/>
          <p:cNvPicPr>
            <a:picLocks noChangeAspect="1"/>
          </p:cNvPicPr>
          <p:nvPr/>
        </p:nvPicPr>
        <p:blipFill>
          <a:blip r:embed="rId2" cstate="print"/>
          <a:stretch>
            <a:fillRect/>
          </a:stretch>
        </p:blipFill>
        <p:spPr>
          <a:xfrm>
            <a:off x="10476718" y="304932"/>
            <a:ext cx="1359526" cy="1365622"/>
          </a:xfrm>
          <a:prstGeom prst="rect">
            <a:avLst/>
          </a:prstGeom>
        </p:spPr>
      </p:pic>
      <p:sp>
        <p:nvSpPr>
          <p:cNvPr id="5" name="Rectangle 4"/>
          <p:cNvSpPr/>
          <p:nvPr/>
        </p:nvSpPr>
        <p:spPr>
          <a:xfrm>
            <a:off x="10476719" y="737420"/>
            <a:ext cx="1359525" cy="461665"/>
          </a:xfrm>
          <a:prstGeom prst="rect">
            <a:avLst/>
          </a:prstGeom>
        </p:spPr>
        <p:txBody>
          <a:bodyPr wrap="square">
            <a:spAutoFit/>
          </a:bodyPr>
          <a:lstStyle/>
          <a:p>
            <a:pPr algn="ctr"/>
            <a:r>
              <a:rPr lang="en-US" sz="2400" b="1" dirty="0"/>
              <a:t>7-6</a:t>
            </a:r>
          </a:p>
        </p:txBody>
      </p:sp>
    </p:spTree>
    <p:extLst>
      <p:ext uri="{BB962C8B-B14F-4D97-AF65-F5344CB8AC3E}">
        <p14:creationId xmlns:p14="http://schemas.microsoft.com/office/powerpoint/2010/main" val="72853543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C627AA7-8E83-477A-82D3-897877BDE46E}"/>
              </a:ext>
            </a:extLst>
          </p:cNvPr>
          <p:cNvSpPr>
            <a:spLocks noGrp="1"/>
          </p:cNvSpPr>
          <p:nvPr>
            <p:ph type="title"/>
          </p:nvPr>
        </p:nvSpPr>
        <p:spPr/>
        <p:txBody>
          <a:bodyPr/>
          <a:lstStyle/>
          <a:p>
            <a:r>
              <a:rPr lang="en-US" kern="1600" dirty="0"/>
              <a:t>Secondary Patient Assessment: Examine the Face</a:t>
            </a:r>
            <a:endParaRPr lang="en-US" b="1" i="0" u="none" strike="noStrike" kern="1600" baseline="0" dirty="0">
              <a:latin typeface="Times New Roman" panose="02020603050405020304" pitchFamily="18" charset="0"/>
            </a:endParaRPr>
          </a:p>
        </p:txBody>
      </p:sp>
      <p:sp>
        <p:nvSpPr>
          <p:cNvPr id="3" name="Text Placeholder 2">
            <a:extLst>
              <a:ext uri="{FF2B5EF4-FFF2-40B4-BE49-F238E27FC236}">
                <a16:creationId xmlns="" xmlns:a16="http://schemas.microsoft.com/office/drawing/2014/main" id="{8184EFAB-1E24-4C64-B183-6D2063D47CBF}"/>
              </a:ext>
            </a:extLst>
          </p:cNvPr>
          <p:cNvSpPr>
            <a:spLocks noGrp="1"/>
          </p:cNvSpPr>
          <p:nvPr>
            <p:ph type="body" idx="1"/>
          </p:nvPr>
        </p:nvSpPr>
        <p:spPr>
          <a:xfrm>
            <a:off x="878205" y="1854453"/>
            <a:ext cx="10435590" cy="4288422"/>
          </a:xfrm>
        </p:spPr>
        <p:txBody>
          <a:bodyPr/>
          <a:lstStyle/>
          <a:p>
            <a:pPr>
              <a:buNone/>
            </a:pPr>
            <a:r>
              <a:rPr lang="en-US" b="1" dirty="0"/>
              <a:t>Look at and palpate patient’s face. </a:t>
            </a:r>
            <a:endParaRPr lang="en-US" b="1" i="1" u="none" strike="noStrike" baseline="0" dirty="0">
              <a:latin typeface="Times New Roman" panose="02020603050405020304" pitchFamily="18" charset="0"/>
            </a:endParaRPr>
          </a:p>
          <a:p>
            <a:pPr>
              <a:spcAft>
                <a:spcPts val="300"/>
              </a:spcAft>
            </a:pPr>
            <a:r>
              <a:rPr lang="en-US" u="none" strike="noStrike" baseline="0" dirty="0"/>
              <a:t>Is the face symmetrical?</a:t>
            </a:r>
          </a:p>
          <a:p>
            <a:pPr lvl="1">
              <a:spcAft>
                <a:spcPts val="300"/>
              </a:spcAft>
            </a:pPr>
            <a:r>
              <a:rPr lang="en-US" dirty="0"/>
              <a:t>Is </a:t>
            </a:r>
            <a:r>
              <a:rPr lang="en-US" u="none" strike="noStrike" baseline="0" dirty="0"/>
              <a:t>one side different from the other? </a:t>
            </a:r>
          </a:p>
          <a:p>
            <a:pPr lvl="1">
              <a:spcAft>
                <a:spcPts val="300"/>
              </a:spcAft>
            </a:pPr>
            <a:r>
              <a:rPr lang="en-US" u="none" strike="noStrike" baseline="0" dirty="0"/>
              <a:t>Are the muscles on one side of the face not working, making that side droop? </a:t>
            </a:r>
          </a:p>
          <a:p>
            <a:pPr>
              <a:spcAft>
                <a:spcPts val="300"/>
              </a:spcAft>
            </a:pPr>
            <a:r>
              <a:rPr lang="en-US" u="none" strike="noStrike" baseline="0" dirty="0"/>
              <a:t>Does patient’s overall color appear normal, or is it pale, yellow, or slightly blue? </a:t>
            </a:r>
          </a:p>
          <a:p>
            <a:pPr>
              <a:spcAft>
                <a:spcPts val="300"/>
              </a:spcAft>
            </a:pPr>
            <a:r>
              <a:rPr lang="en-US" u="none" strike="noStrike" baseline="0" dirty="0"/>
              <a:t>Check the stability of the facial bones by applying equal but gentle pressure.</a:t>
            </a:r>
          </a:p>
          <a:p>
            <a:pPr lvl="1">
              <a:spcAft>
                <a:spcPts val="300"/>
              </a:spcAft>
            </a:pPr>
            <a:r>
              <a:rPr lang="en-US" dirty="0"/>
              <a:t>F</a:t>
            </a:r>
            <a:r>
              <a:rPr lang="en-US" u="none" strike="noStrike" baseline="0" dirty="0"/>
              <a:t>irst on the cheekbones</a:t>
            </a:r>
          </a:p>
          <a:p>
            <a:pPr lvl="1">
              <a:spcAft>
                <a:spcPts val="300"/>
              </a:spcAft>
            </a:pPr>
            <a:r>
              <a:rPr lang="en-US" dirty="0"/>
              <a:t>T</a:t>
            </a:r>
            <a:r>
              <a:rPr lang="en-US" u="none" strike="noStrike" baseline="0" dirty="0"/>
              <a:t>hen on the bone beneath the nose</a:t>
            </a:r>
          </a:p>
        </p:txBody>
      </p:sp>
      <p:pic>
        <p:nvPicPr>
          <p:cNvPr id="4" name="Picture 3"/>
          <p:cNvPicPr>
            <a:picLocks noChangeAspect="1"/>
          </p:cNvPicPr>
          <p:nvPr/>
        </p:nvPicPr>
        <p:blipFill>
          <a:blip r:embed="rId2" cstate="print"/>
          <a:stretch>
            <a:fillRect/>
          </a:stretch>
        </p:blipFill>
        <p:spPr>
          <a:xfrm>
            <a:off x="10476718" y="304932"/>
            <a:ext cx="1359526" cy="1365622"/>
          </a:xfrm>
          <a:prstGeom prst="rect">
            <a:avLst/>
          </a:prstGeom>
        </p:spPr>
      </p:pic>
      <p:sp>
        <p:nvSpPr>
          <p:cNvPr id="5" name="Rectangle 4"/>
          <p:cNvSpPr/>
          <p:nvPr/>
        </p:nvSpPr>
        <p:spPr>
          <a:xfrm>
            <a:off x="10476719" y="737420"/>
            <a:ext cx="1359525" cy="461665"/>
          </a:xfrm>
          <a:prstGeom prst="rect">
            <a:avLst/>
          </a:prstGeom>
        </p:spPr>
        <p:txBody>
          <a:bodyPr wrap="square">
            <a:spAutoFit/>
          </a:bodyPr>
          <a:lstStyle/>
          <a:p>
            <a:pPr algn="ctr"/>
            <a:r>
              <a:rPr lang="en-US" sz="2400" b="1" dirty="0"/>
              <a:t>7-1</a:t>
            </a:r>
          </a:p>
        </p:txBody>
      </p:sp>
    </p:spTree>
    <p:extLst>
      <p:ext uri="{BB962C8B-B14F-4D97-AF65-F5344CB8AC3E}">
        <p14:creationId xmlns:p14="http://schemas.microsoft.com/office/powerpoint/2010/main" val="184348264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C627AA7-8E83-477A-82D3-897877BDE46E}"/>
              </a:ext>
            </a:extLst>
          </p:cNvPr>
          <p:cNvSpPr>
            <a:spLocks noGrp="1"/>
          </p:cNvSpPr>
          <p:nvPr>
            <p:ph type="title"/>
          </p:nvPr>
        </p:nvSpPr>
        <p:spPr/>
        <p:txBody>
          <a:bodyPr/>
          <a:lstStyle/>
          <a:p>
            <a:r>
              <a:rPr lang="en-US" kern="1600" dirty="0"/>
              <a:t>Secondary Patient Assessment: Examine the Face</a:t>
            </a:r>
            <a:endParaRPr lang="en-US" b="1" i="0" u="none" strike="noStrike" kern="1600" baseline="0" dirty="0">
              <a:latin typeface="Times New Roman" panose="02020603050405020304" pitchFamily="18" charset="0"/>
            </a:endParaRPr>
          </a:p>
        </p:txBody>
      </p:sp>
      <p:sp>
        <p:nvSpPr>
          <p:cNvPr id="3" name="Text Placeholder 2">
            <a:extLst>
              <a:ext uri="{FF2B5EF4-FFF2-40B4-BE49-F238E27FC236}">
                <a16:creationId xmlns="" xmlns:a16="http://schemas.microsoft.com/office/drawing/2014/main" id="{8184EFAB-1E24-4C64-B183-6D2063D47CBF}"/>
              </a:ext>
            </a:extLst>
          </p:cNvPr>
          <p:cNvSpPr>
            <a:spLocks noGrp="1"/>
          </p:cNvSpPr>
          <p:nvPr>
            <p:ph type="body" idx="1"/>
          </p:nvPr>
        </p:nvSpPr>
        <p:spPr>
          <a:xfrm>
            <a:off x="878205" y="1854453"/>
            <a:ext cx="10435590" cy="4288422"/>
          </a:xfrm>
        </p:spPr>
        <p:txBody>
          <a:bodyPr/>
          <a:lstStyle/>
          <a:p>
            <a:pPr>
              <a:spcAft>
                <a:spcPts val="300"/>
              </a:spcAft>
            </a:pPr>
            <a:r>
              <a:rPr lang="en-US" u="none" strike="noStrike" baseline="0" dirty="0"/>
              <a:t>Check the mouth for </a:t>
            </a:r>
            <a:r>
              <a:rPr lang="en-US" dirty="0"/>
              <a:t>evidence of:</a:t>
            </a:r>
          </a:p>
          <a:p>
            <a:pPr lvl="1">
              <a:spcAft>
                <a:spcPts val="300"/>
              </a:spcAft>
            </a:pPr>
            <a:r>
              <a:rPr lang="en-US" dirty="0"/>
              <a:t>Broken or loose teeth</a:t>
            </a:r>
          </a:p>
          <a:p>
            <a:pPr lvl="1">
              <a:spcAft>
                <a:spcPts val="300"/>
              </a:spcAft>
            </a:pPr>
            <a:r>
              <a:rPr lang="en-US" dirty="0"/>
              <a:t>Cuts on the inside of the cheeks</a:t>
            </a:r>
          </a:p>
          <a:p>
            <a:pPr lvl="1">
              <a:spcAft>
                <a:spcPts val="300"/>
              </a:spcAft>
            </a:pPr>
            <a:r>
              <a:rPr lang="en-US" dirty="0"/>
              <a:t>Swelling</a:t>
            </a:r>
          </a:p>
          <a:p>
            <a:pPr lvl="1">
              <a:spcAft>
                <a:spcPts val="300"/>
              </a:spcAft>
            </a:pPr>
            <a:r>
              <a:rPr lang="en-US" dirty="0"/>
              <a:t>Bleeding</a:t>
            </a:r>
            <a:endParaRPr lang="en-US" u="none" strike="noStrike" baseline="0" dirty="0"/>
          </a:p>
          <a:p>
            <a:pPr>
              <a:spcAft>
                <a:spcPts val="300"/>
              </a:spcAft>
            </a:pPr>
            <a:r>
              <a:rPr lang="en-US" dirty="0"/>
              <a:t>Instruct patient to clench his or her teeth.</a:t>
            </a:r>
          </a:p>
          <a:p>
            <a:pPr lvl="1">
              <a:spcAft>
                <a:spcPts val="300"/>
              </a:spcAft>
            </a:pPr>
            <a:r>
              <a:rPr lang="en-US" dirty="0"/>
              <a:t>Do the teeth feel like they align normally?</a:t>
            </a:r>
          </a:p>
          <a:p>
            <a:pPr>
              <a:spcAft>
                <a:spcPts val="300"/>
              </a:spcAft>
            </a:pPr>
            <a:r>
              <a:rPr lang="en-US" dirty="0"/>
              <a:t>Ask patient to stick out his or her tongue. </a:t>
            </a:r>
          </a:p>
          <a:p>
            <a:pPr lvl="1">
              <a:spcAft>
                <a:spcPts val="300"/>
              </a:spcAft>
            </a:pPr>
            <a:r>
              <a:rPr lang="en-US" dirty="0"/>
              <a:t>The tongue should come straight out.</a:t>
            </a:r>
          </a:p>
          <a:p>
            <a:pPr lvl="2">
              <a:spcAft>
                <a:spcPts val="300"/>
              </a:spcAft>
              <a:buNone/>
            </a:pPr>
            <a:r>
              <a:rPr lang="en-US" u="none" strike="noStrike" baseline="0" dirty="0"/>
              <a:t> </a:t>
            </a:r>
          </a:p>
          <a:p>
            <a:pPr lvl="1">
              <a:spcAft>
                <a:spcPts val="300"/>
              </a:spcAft>
            </a:pPr>
            <a:endParaRPr lang="en-US" u="none" strike="noStrike" baseline="0" dirty="0"/>
          </a:p>
        </p:txBody>
      </p:sp>
      <p:pic>
        <p:nvPicPr>
          <p:cNvPr id="4" name="Picture 3"/>
          <p:cNvPicPr>
            <a:picLocks noChangeAspect="1"/>
          </p:cNvPicPr>
          <p:nvPr/>
        </p:nvPicPr>
        <p:blipFill>
          <a:blip r:embed="rId2" cstate="print"/>
          <a:stretch>
            <a:fillRect/>
          </a:stretch>
        </p:blipFill>
        <p:spPr>
          <a:xfrm>
            <a:off x="10476718" y="304932"/>
            <a:ext cx="1359526" cy="1365622"/>
          </a:xfrm>
          <a:prstGeom prst="rect">
            <a:avLst/>
          </a:prstGeom>
        </p:spPr>
      </p:pic>
      <p:sp>
        <p:nvSpPr>
          <p:cNvPr id="5" name="Rectangle 4"/>
          <p:cNvSpPr/>
          <p:nvPr/>
        </p:nvSpPr>
        <p:spPr>
          <a:xfrm>
            <a:off x="10476719" y="737420"/>
            <a:ext cx="1359525" cy="461665"/>
          </a:xfrm>
          <a:prstGeom prst="rect">
            <a:avLst/>
          </a:prstGeom>
        </p:spPr>
        <p:txBody>
          <a:bodyPr wrap="square">
            <a:spAutoFit/>
          </a:bodyPr>
          <a:lstStyle/>
          <a:p>
            <a:pPr algn="ctr"/>
            <a:r>
              <a:rPr lang="en-US" sz="2400" b="1" dirty="0"/>
              <a:t>7-1</a:t>
            </a:r>
          </a:p>
        </p:txBody>
      </p:sp>
    </p:spTree>
    <p:extLst>
      <p:ext uri="{BB962C8B-B14F-4D97-AF65-F5344CB8AC3E}">
        <p14:creationId xmlns:p14="http://schemas.microsoft.com/office/powerpoint/2010/main" val="409988361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kern="1600" dirty="0"/>
              <a:t>Secondary Patient Assessment: Examine the Neck</a:t>
            </a:r>
            <a:endParaRPr lang="en-US" dirty="0"/>
          </a:p>
        </p:txBody>
      </p:sp>
      <p:sp>
        <p:nvSpPr>
          <p:cNvPr id="3" name="Text Placeholder 2"/>
          <p:cNvSpPr>
            <a:spLocks noGrp="1"/>
          </p:cNvSpPr>
          <p:nvPr>
            <p:ph type="body" idx="1"/>
          </p:nvPr>
        </p:nvSpPr>
        <p:spPr>
          <a:xfrm>
            <a:off x="878205" y="1785373"/>
            <a:ext cx="10435590" cy="4335207"/>
          </a:xfrm>
        </p:spPr>
        <p:txBody>
          <a:bodyPr/>
          <a:lstStyle/>
          <a:p>
            <a:pPr>
              <a:buNone/>
            </a:pPr>
            <a:r>
              <a:rPr lang="en-US" b="1" dirty="0"/>
              <a:t>Examine the Neck</a:t>
            </a:r>
            <a:endParaRPr lang="en-US" dirty="0"/>
          </a:p>
          <a:p>
            <a:pPr>
              <a:spcAft>
                <a:spcPts val="300"/>
              </a:spcAft>
            </a:pPr>
            <a:r>
              <a:rPr lang="en-US" dirty="0"/>
              <a:t>Suspect a cervical spine injury:</a:t>
            </a:r>
          </a:p>
          <a:p>
            <a:pPr lvl="1">
              <a:spcAft>
                <a:spcPts val="300"/>
              </a:spcAft>
            </a:pPr>
            <a:r>
              <a:rPr lang="en-US" dirty="0"/>
              <a:t>Begin by limiting any motion to the neck and spine. </a:t>
            </a:r>
          </a:p>
          <a:p>
            <a:pPr>
              <a:spcAft>
                <a:spcPts val="300"/>
              </a:spcAft>
            </a:pPr>
            <a:r>
              <a:rPr lang="en-US" dirty="0"/>
              <a:t>Do NOT suspect a cervical spine injury: </a:t>
            </a:r>
          </a:p>
          <a:p>
            <a:pPr lvl="1">
              <a:spcAft>
                <a:spcPts val="300"/>
              </a:spcAft>
            </a:pPr>
            <a:r>
              <a:rPr lang="en-US" dirty="0"/>
              <a:t>Proceed without the need for spinal motion restriction. </a:t>
            </a:r>
          </a:p>
          <a:p>
            <a:pPr>
              <a:spcAft>
                <a:spcPts val="300"/>
              </a:spcAft>
            </a:pPr>
            <a:r>
              <a:rPr lang="en-US" dirty="0"/>
              <a:t>Looking at the neck: </a:t>
            </a:r>
          </a:p>
          <a:p>
            <a:pPr lvl="1">
              <a:spcAft>
                <a:spcPts val="300"/>
              </a:spcAft>
            </a:pPr>
            <a:r>
              <a:rPr lang="en-US" dirty="0"/>
              <a:t>Can you see any bleeding or deformity? </a:t>
            </a:r>
          </a:p>
          <a:p>
            <a:pPr lvl="1">
              <a:spcAft>
                <a:spcPts val="300"/>
              </a:spcAft>
            </a:pPr>
            <a:r>
              <a:rPr lang="en-US" dirty="0"/>
              <a:t>Look at the neck for symmetry, any deformity, swelling, lacerations, contusions, or other signs of trauma. </a:t>
            </a:r>
          </a:p>
        </p:txBody>
      </p:sp>
      <p:pic>
        <p:nvPicPr>
          <p:cNvPr id="4" name="Picture 3"/>
          <p:cNvPicPr>
            <a:picLocks noChangeAspect="1"/>
          </p:cNvPicPr>
          <p:nvPr/>
        </p:nvPicPr>
        <p:blipFill>
          <a:blip r:embed="rId2" cstate="print"/>
          <a:stretch>
            <a:fillRect/>
          </a:stretch>
        </p:blipFill>
        <p:spPr>
          <a:xfrm>
            <a:off x="10476718" y="304932"/>
            <a:ext cx="1359526" cy="1365622"/>
          </a:xfrm>
          <a:prstGeom prst="rect">
            <a:avLst/>
          </a:prstGeom>
        </p:spPr>
      </p:pic>
      <p:sp>
        <p:nvSpPr>
          <p:cNvPr id="5" name="Rectangle 4"/>
          <p:cNvSpPr/>
          <p:nvPr/>
        </p:nvSpPr>
        <p:spPr>
          <a:xfrm>
            <a:off x="10476719" y="737420"/>
            <a:ext cx="1359525" cy="461665"/>
          </a:xfrm>
          <a:prstGeom prst="rect">
            <a:avLst/>
          </a:prstGeom>
        </p:spPr>
        <p:txBody>
          <a:bodyPr wrap="square">
            <a:spAutoFit/>
          </a:bodyPr>
          <a:lstStyle/>
          <a:p>
            <a:pPr algn="ctr"/>
            <a:r>
              <a:rPr lang="en-US" sz="2400" b="1" dirty="0"/>
              <a:t>7-1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kern="1600" dirty="0"/>
              <a:t>Secondary Patient Assessment: Examine the Neck</a:t>
            </a:r>
            <a:endParaRPr lang="en-US" dirty="0"/>
          </a:p>
        </p:txBody>
      </p:sp>
      <p:sp>
        <p:nvSpPr>
          <p:cNvPr id="3" name="Text Placeholder 2"/>
          <p:cNvSpPr>
            <a:spLocks noGrp="1"/>
          </p:cNvSpPr>
          <p:nvPr>
            <p:ph type="body" idx="1"/>
          </p:nvPr>
        </p:nvSpPr>
        <p:spPr>
          <a:xfrm>
            <a:off x="391885" y="1857402"/>
            <a:ext cx="6020790" cy="4717710"/>
          </a:xfrm>
        </p:spPr>
        <p:txBody>
          <a:bodyPr/>
          <a:lstStyle/>
          <a:p>
            <a:pPr>
              <a:spcAft>
                <a:spcPts val="300"/>
              </a:spcAft>
            </a:pPr>
            <a:r>
              <a:rPr lang="en-US" dirty="0"/>
              <a:t>Palpate the neck:</a:t>
            </a:r>
          </a:p>
          <a:p>
            <a:pPr lvl="1">
              <a:spcAft>
                <a:spcPts val="300"/>
              </a:spcAft>
            </a:pPr>
            <a:r>
              <a:rPr lang="en-US" sz="2200" dirty="0"/>
              <a:t>For tenderness at the base of the skull and down the back of the neck</a:t>
            </a:r>
          </a:p>
          <a:p>
            <a:pPr lvl="1">
              <a:spcAft>
                <a:spcPts val="300"/>
              </a:spcAft>
            </a:pPr>
            <a:r>
              <a:rPr lang="en-US" sz="2200" dirty="0"/>
              <a:t>Palpate the midline over the spinous processes of the entire neck. </a:t>
            </a:r>
          </a:p>
          <a:p>
            <a:pPr lvl="2">
              <a:spcAft>
                <a:spcPts val="300"/>
              </a:spcAft>
            </a:pPr>
            <a:r>
              <a:rPr lang="en-US" sz="2200" dirty="0"/>
              <a:t>Pain over a spinous process could indicate a significant spinal injury. </a:t>
            </a:r>
          </a:p>
          <a:p>
            <a:pPr lvl="1">
              <a:spcAft>
                <a:spcPts val="300"/>
              </a:spcAft>
            </a:pPr>
            <a:r>
              <a:rPr lang="en-US" sz="2200" dirty="0"/>
              <a:t>Moving from the middle, palpate toward the sides. </a:t>
            </a:r>
          </a:p>
          <a:p>
            <a:pPr lvl="1">
              <a:spcAft>
                <a:spcPts val="300"/>
              </a:spcAft>
            </a:pPr>
            <a:r>
              <a:rPr lang="en-US" sz="2200" dirty="0"/>
              <a:t>Gently palpate the front of the neck, noting any tenderness or crackling.</a:t>
            </a:r>
          </a:p>
          <a:p>
            <a:endParaRPr lang="en-US" dirty="0"/>
          </a:p>
        </p:txBody>
      </p:sp>
      <p:pic>
        <p:nvPicPr>
          <p:cNvPr id="5" name="Picture 4"/>
          <p:cNvPicPr>
            <a:picLocks noChangeAspect="1"/>
          </p:cNvPicPr>
          <p:nvPr/>
        </p:nvPicPr>
        <p:blipFill>
          <a:blip r:embed="rId2" cstate="print"/>
          <a:stretch>
            <a:fillRect/>
          </a:stretch>
        </p:blipFill>
        <p:spPr>
          <a:xfrm>
            <a:off x="10476718" y="304932"/>
            <a:ext cx="1359526" cy="1365622"/>
          </a:xfrm>
          <a:prstGeom prst="rect">
            <a:avLst/>
          </a:prstGeom>
        </p:spPr>
      </p:pic>
      <p:sp>
        <p:nvSpPr>
          <p:cNvPr id="6" name="Rectangle 5"/>
          <p:cNvSpPr/>
          <p:nvPr/>
        </p:nvSpPr>
        <p:spPr>
          <a:xfrm>
            <a:off x="10476719" y="737420"/>
            <a:ext cx="1359525" cy="461665"/>
          </a:xfrm>
          <a:prstGeom prst="rect">
            <a:avLst/>
          </a:prstGeom>
        </p:spPr>
        <p:txBody>
          <a:bodyPr wrap="square">
            <a:spAutoFit/>
          </a:bodyPr>
          <a:lstStyle/>
          <a:p>
            <a:pPr algn="ctr"/>
            <a:r>
              <a:rPr lang="en-US" sz="2400" b="1" dirty="0"/>
              <a:t>7-1</a:t>
            </a:r>
          </a:p>
        </p:txBody>
      </p:sp>
      <p:pic>
        <p:nvPicPr>
          <p:cNvPr id="6146" name="Picture 2" descr="Photo shows the patroller performing a detailed examination of the neck of the patient.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9317" y="2492829"/>
            <a:ext cx="4168562" cy="28960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941111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kern="1600" dirty="0"/>
              <a:t>Secondary Patient Assessment: Examine the Chest</a:t>
            </a:r>
            <a:endParaRPr lang="en-US" dirty="0"/>
          </a:p>
        </p:txBody>
      </p:sp>
      <p:sp>
        <p:nvSpPr>
          <p:cNvPr id="3" name="Text Placeholder 2"/>
          <p:cNvSpPr>
            <a:spLocks noGrp="1"/>
          </p:cNvSpPr>
          <p:nvPr>
            <p:ph type="body" idx="1"/>
          </p:nvPr>
        </p:nvSpPr>
        <p:spPr>
          <a:xfrm>
            <a:off x="878205" y="1979569"/>
            <a:ext cx="10435590" cy="3986213"/>
          </a:xfrm>
        </p:spPr>
        <p:txBody>
          <a:bodyPr/>
          <a:lstStyle/>
          <a:p>
            <a:pPr>
              <a:buNone/>
            </a:pPr>
            <a:r>
              <a:rPr lang="en-US" b="1" dirty="0"/>
              <a:t>Examine the Chest</a:t>
            </a:r>
            <a:endParaRPr lang="en-US" dirty="0"/>
          </a:p>
          <a:p>
            <a:pPr>
              <a:spcBef>
                <a:spcPts val="600"/>
              </a:spcBef>
              <a:spcAft>
                <a:spcPts val="600"/>
              </a:spcAft>
            </a:pPr>
            <a:r>
              <a:rPr lang="en-US" dirty="0"/>
              <a:t>Consider modesty, especially in a female patient. </a:t>
            </a:r>
          </a:p>
          <a:p>
            <a:pPr lvl="1">
              <a:spcBef>
                <a:spcPts val="600"/>
              </a:spcBef>
              <a:spcAft>
                <a:spcPts val="600"/>
              </a:spcAft>
            </a:pPr>
            <a:r>
              <a:rPr lang="en-US" dirty="0"/>
              <a:t>Tell the person you will examine the chest. </a:t>
            </a:r>
          </a:p>
          <a:p>
            <a:pPr>
              <a:spcBef>
                <a:spcPts val="600"/>
              </a:spcBef>
              <a:spcAft>
                <a:spcPts val="600"/>
              </a:spcAft>
            </a:pPr>
            <a:r>
              <a:rPr lang="en-US" dirty="0"/>
              <a:t>Expose and look at the chest wall, both front and back. </a:t>
            </a:r>
          </a:p>
          <a:p>
            <a:pPr lvl="1">
              <a:spcBef>
                <a:spcPts val="600"/>
              </a:spcBef>
              <a:spcAft>
                <a:spcPts val="600"/>
              </a:spcAft>
            </a:pPr>
            <a:r>
              <a:rPr lang="en-US" dirty="0"/>
              <a:t>Note the general color of the skin. </a:t>
            </a:r>
          </a:p>
          <a:p>
            <a:pPr lvl="1">
              <a:spcBef>
                <a:spcPts val="600"/>
              </a:spcBef>
              <a:spcAft>
                <a:spcPts val="600"/>
              </a:spcAft>
            </a:pPr>
            <a:r>
              <a:rPr lang="en-US" dirty="0"/>
              <a:t>Are there any signs of trauma, such as bruising or bleeding? </a:t>
            </a:r>
          </a:p>
          <a:p>
            <a:pPr>
              <a:spcBef>
                <a:spcPts val="600"/>
              </a:spcBef>
              <a:spcAft>
                <a:spcPts val="600"/>
              </a:spcAft>
            </a:pPr>
            <a:r>
              <a:rPr lang="en-US" dirty="0"/>
              <a:t>Watch patient breathe in and out. </a:t>
            </a:r>
          </a:p>
          <a:p>
            <a:pPr lvl="1">
              <a:spcBef>
                <a:spcPts val="600"/>
              </a:spcBef>
              <a:spcAft>
                <a:spcPts val="600"/>
              </a:spcAft>
            </a:pPr>
            <a:r>
              <a:rPr lang="en-US" dirty="0"/>
              <a:t>Does the chest movement appear equal on both sides?</a:t>
            </a:r>
          </a:p>
          <a:p>
            <a:pPr lvl="1">
              <a:spcBef>
                <a:spcPts val="600"/>
              </a:spcBef>
              <a:spcAft>
                <a:spcPts val="600"/>
              </a:spcAft>
            </a:pPr>
            <a:endParaRPr lang="en-US" dirty="0"/>
          </a:p>
          <a:p>
            <a:endParaRPr lang="en-US" dirty="0"/>
          </a:p>
        </p:txBody>
      </p:sp>
      <p:pic>
        <p:nvPicPr>
          <p:cNvPr id="4" name="Picture 3"/>
          <p:cNvPicPr>
            <a:picLocks noChangeAspect="1"/>
          </p:cNvPicPr>
          <p:nvPr/>
        </p:nvPicPr>
        <p:blipFill>
          <a:blip r:embed="rId2" cstate="print"/>
          <a:stretch>
            <a:fillRect/>
          </a:stretch>
        </p:blipFill>
        <p:spPr>
          <a:xfrm>
            <a:off x="10476718" y="304932"/>
            <a:ext cx="1359526" cy="1365622"/>
          </a:xfrm>
          <a:prstGeom prst="rect">
            <a:avLst/>
          </a:prstGeom>
        </p:spPr>
      </p:pic>
      <p:sp>
        <p:nvSpPr>
          <p:cNvPr id="5" name="Rectangle 4"/>
          <p:cNvSpPr/>
          <p:nvPr/>
        </p:nvSpPr>
        <p:spPr>
          <a:xfrm>
            <a:off x="10476719" y="737420"/>
            <a:ext cx="1359525" cy="461665"/>
          </a:xfrm>
          <a:prstGeom prst="rect">
            <a:avLst/>
          </a:prstGeom>
        </p:spPr>
        <p:txBody>
          <a:bodyPr wrap="square">
            <a:spAutoFit/>
          </a:bodyPr>
          <a:lstStyle/>
          <a:p>
            <a:pPr algn="ctr"/>
            <a:r>
              <a:rPr lang="en-US" sz="2400" b="1" dirty="0"/>
              <a:t>7-1</a:t>
            </a:r>
          </a:p>
        </p:txBody>
      </p:sp>
    </p:spTree>
  </p:cSld>
  <p:clrMapOvr>
    <a:masterClrMapping/>
  </p:clrMapOvr>
</p:sld>
</file>

<file path=ppt/theme/theme1.xml><?xml version="1.0" encoding="utf-8"?>
<a:theme xmlns:a="http://schemas.openxmlformats.org/drawingml/2006/main" name="Educational subjects 16x9">
  <a:themeElements>
    <a:clrScheme name="JBLPSG PPT 1">
      <a:dk1>
        <a:srgbClr val="3C4743"/>
      </a:dk1>
      <a:lt1>
        <a:srgbClr val="E1E1E1"/>
      </a:lt1>
      <a:dk2>
        <a:srgbClr val="000000"/>
      </a:dk2>
      <a:lt2>
        <a:srgbClr val="FFFFFF"/>
      </a:lt2>
      <a:accent1>
        <a:srgbClr val="FFC324"/>
      </a:accent1>
      <a:accent2>
        <a:srgbClr val="F05123"/>
      </a:accent2>
      <a:accent3>
        <a:srgbClr val="418AC9"/>
      </a:accent3>
      <a:accent4>
        <a:srgbClr val="B7B7B7"/>
      </a:accent4>
      <a:accent5>
        <a:srgbClr val="00B18A"/>
      </a:accent5>
      <a:accent6>
        <a:srgbClr val="7BABBF"/>
      </a:accent6>
      <a:hlink>
        <a:srgbClr val="004B91"/>
      </a:hlink>
      <a:folHlink>
        <a:srgbClr val="5C284B"/>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00001127.potx" id="{6B18C398-4F76-4BDC-B8A4-D02A96E0AA82}" vid="{FBF1AC64-E511-41D2-AA23-0E693E79CD77}"/>
    </a:ext>
  </a:extLst>
</a:theme>
</file>

<file path=ppt/theme/theme2.xml><?xml version="1.0" encoding="utf-8"?>
<a:theme xmlns:a="http://schemas.openxmlformats.org/drawingml/2006/main" name="Office Theme">
  <a:themeElements>
    <a:clrScheme name="Education">
      <a:dk1>
        <a:srgbClr val="3C4743"/>
      </a:dk1>
      <a:lt1>
        <a:srgbClr val="E5E6DA"/>
      </a:lt1>
      <a:dk2>
        <a:srgbClr val="000000"/>
      </a:dk2>
      <a:lt2>
        <a:srgbClr val="FFFFFF"/>
      </a:lt2>
      <a:accent1>
        <a:srgbClr val="DDC237"/>
      </a:accent1>
      <a:accent2>
        <a:srgbClr val="94A43E"/>
      </a:accent2>
      <a:accent3>
        <a:srgbClr val="6488A3"/>
      </a:accent3>
      <a:accent4>
        <a:srgbClr val="926E8F"/>
      </a:accent4>
      <a:accent5>
        <a:srgbClr val="96A1AA"/>
      </a:accent5>
      <a:accent6>
        <a:srgbClr val="A99E8A"/>
      </a:accent6>
      <a:hlink>
        <a:srgbClr val="6488A3"/>
      </a:hlink>
      <a:folHlink>
        <a:srgbClr val="926E8F"/>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Education">
      <a:dk1>
        <a:srgbClr val="3C4743"/>
      </a:dk1>
      <a:lt1>
        <a:srgbClr val="E5E6DA"/>
      </a:lt1>
      <a:dk2>
        <a:srgbClr val="000000"/>
      </a:dk2>
      <a:lt2>
        <a:srgbClr val="FFFFFF"/>
      </a:lt2>
      <a:accent1>
        <a:srgbClr val="DDC237"/>
      </a:accent1>
      <a:accent2>
        <a:srgbClr val="94A43E"/>
      </a:accent2>
      <a:accent3>
        <a:srgbClr val="6488A3"/>
      </a:accent3>
      <a:accent4>
        <a:srgbClr val="926E8F"/>
      </a:accent4>
      <a:accent5>
        <a:srgbClr val="96A1AA"/>
      </a:accent5>
      <a:accent6>
        <a:srgbClr val="A99E8A"/>
      </a:accent6>
      <a:hlink>
        <a:srgbClr val="6488A3"/>
      </a:hlink>
      <a:folHlink>
        <a:srgbClr val="926E8F"/>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JBLPSG PPT 1">
    <a:dk1>
      <a:srgbClr val="3C4743"/>
    </a:dk1>
    <a:lt1>
      <a:srgbClr val="E1E1E1"/>
    </a:lt1>
    <a:dk2>
      <a:srgbClr val="000000"/>
    </a:dk2>
    <a:lt2>
      <a:srgbClr val="FFFFFF"/>
    </a:lt2>
    <a:accent1>
      <a:srgbClr val="FFC324"/>
    </a:accent1>
    <a:accent2>
      <a:srgbClr val="F05123"/>
    </a:accent2>
    <a:accent3>
      <a:srgbClr val="418AC9"/>
    </a:accent3>
    <a:accent4>
      <a:srgbClr val="B7B7B7"/>
    </a:accent4>
    <a:accent5>
      <a:srgbClr val="00B18A"/>
    </a:accent5>
    <a:accent6>
      <a:srgbClr val="7BABBF"/>
    </a:accent6>
    <a:hlink>
      <a:srgbClr val="004B91"/>
    </a:hlink>
    <a:folHlink>
      <a:srgbClr val="5C284B"/>
    </a:folHlink>
  </a:clrScheme>
</a:themeOverride>
</file>

<file path=docProps/app.xml><?xml version="1.0" encoding="utf-8"?>
<Properties xmlns="http://schemas.openxmlformats.org/officeDocument/2006/extended-properties" xmlns:vt="http://schemas.openxmlformats.org/officeDocument/2006/docPropsVTypes">
  <Template/>
  <TotalTime>8610</TotalTime>
  <Words>10047</Words>
  <Application>Microsoft Office PowerPoint</Application>
  <PresentationFormat>Widescreen</PresentationFormat>
  <Paragraphs>1213</Paragraphs>
  <Slides>170</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170</vt:i4>
      </vt:variant>
    </vt:vector>
  </HeadingPairs>
  <TitlesOfParts>
    <vt:vector size="175" baseType="lpstr">
      <vt:lpstr>Arial</vt:lpstr>
      <vt:lpstr>Calibri</vt:lpstr>
      <vt:lpstr>Times New Roman</vt:lpstr>
      <vt:lpstr>Wingdings</vt:lpstr>
      <vt:lpstr>Educational subjects 16x9</vt:lpstr>
      <vt:lpstr>Patient Assessment</vt:lpstr>
      <vt:lpstr>The following presentation will utilize two symbols to identify material necessary for an OEC Technician to comprehend:</vt:lpstr>
      <vt:lpstr>Objectives</vt:lpstr>
      <vt:lpstr>Objectives</vt:lpstr>
      <vt:lpstr>Objectives</vt:lpstr>
      <vt:lpstr>Key Terms</vt:lpstr>
      <vt:lpstr>Key Terms</vt:lpstr>
      <vt:lpstr>PowerPoint Presentation</vt:lpstr>
      <vt:lpstr>Chapter Overview</vt:lpstr>
      <vt:lpstr>Chapter Overview</vt:lpstr>
      <vt:lpstr>PowerPoint Presentation</vt:lpstr>
      <vt:lpstr>Patient Assessment</vt:lpstr>
      <vt:lpstr>PowerPoint Presentation</vt:lpstr>
      <vt:lpstr>Scene Size-Up</vt:lpstr>
      <vt:lpstr>Scene Size-Up: Scene Safety</vt:lpstr>
      <vt:lpstr>Scene Size-Up: Scene Safety</vt:lpstr>
      <vt:lpstr>Scene Size-Up: Determine the MOI and NOI</vt:lpstr>
      <vt:lpstr>Scene Size-Up: Standard Precautions</vt:lpstr>
      <vt:lpstr>Scene Size-Up: Consider Additional Resources</vt:lpstr>
      <vt:lpstr>PowerPoint Presentation</vt:lpstr>
      <vt:lpstr>Primary Patient Assessment</vt:lpstr>
      <vt:lpstr>Primary Patient Assessment</vt:lpstr>
      <vt:lpstr>Primary Patient Assessment</vt:lpstr>
      <vt:lpstr>Primary Patient Assessment: General Impression</vt:lpstr>
      <vt:lpstr>Primary Patient Assessment</vt:lpstr>
      <vt:lpstr>Primary Patient Assessment:  Control Life-Threatening Bleeding</vt:lpstr>
      <vt:lpstr>Primary Patient Assessment:  Control Life-Threatening Bleeding</vt:lpstr>
      <vt:lpstr>Primary Patient Assessment:  Control Life-Threatening Bleeding</vt:lpstr>
      <vt:lpstr>Primary Patient Assessment:  Control Life-Threatening Bleeding</vt:lpstr>
      <vt:lpstr>Primary Patient Assessment:  Control Life-Threatening Bleeding</vt:lpstr>
      <vt:lpstr>Primary Patient Assessment:  Level of Responsiveness</vt:lpstr>
      <vt:lpstr>Primary Patient Assessment: Level of Responsiveness</vt:lpstr>
      <vt:lpstr>Primary Patient Assessment: Level of Responsiveness</vt:lpstr>
      <vt:lpstr>Primary Patient Assessment: Level of Responsiveness</vt:lpstr>
      <vt:lpstr>Primary Patient Assessment: Level of Responsiveness</vt:lpstr>
      <vt:lpstr>Primary Patient Assessment: Level of Responsiveness</vt:lpstr>
      <vt:lpstr>Primary Patient Assessment: Level of Responsiveness</vt:lpstr>
      <vt:lpstr>Primary Patient Assessment: AVPU</vt:lpstr>
      <vt:lpstr>Primary Patient Assessment: AVPU</vt:lpstr>
      <vt:lpstr>Primary Patient Assessment: AVPU</vt:lpstr>
      <vt:lpstr>Primary Patient Assessment: ABCD</vt:lpstr>
      <vt:lpstr>Primary Patient Assessment: Airway</vt:lpstr>
      <vt:lpstr>Primary Patient Assessment: Opening the Airway</vt:lpstr>
      <vt:lpstr>Primary Patient Assessment: Breathing</vt:lpstr>
      <vt:lpstr>Primary Patient Assessment: Breathing</vt:lpstr>
      <vt:lpstr>Primary Patient Assessment: Breathing</vt:lpstr>
      <vt:lpstr>Primary Patient Assessment: Circulation</vt:lpstr>
      <vt:lpstr>Primary Patient Assessment: CAB</vt:lpstr>
      <vt:lpstr>Primary Patient Assessment: Circulation</vt:lpstr>
      <vt:lpstr>Primary Patient Assessment: Circulation</vt:lpstr>
      <vt:lpstr>Primary Patient Assessment: Circulation</vt:lpstr>
      <vt:lpstr>Primary Patient Assessment: Circulation</vt:lpstr>
      <vt:lpstr>Primary Patient Assessment: Circulation</vt:lpstr>
      <vt:lpstr>Primary Patient Assessment: Circulation</vt:lpstr>
      <vt:lpstr>Primary Patient Assessment: Disability</vt:lpstr>
      <vt:lpstr>Primary Patient Assessment: Disability</vt:lpstr>
      <vt:lpstr>Primary Patient Assessment: Disability</vt:lpstr>
      <vt:lpstr>Primary Patient Assessment: Disability</vt:lpstr>
      <vt:lpstr>Primary Patient Assessment: Disability</vt:lpstr>
      <vt:lpstr>Primary Patient Assessment: Disability</vt:lpstr>
      <vt:lpstr>Primary Patient Assessment</vt:lpstr>
      <vt:lpstr>Primary Patient Assessment</vt:lpstr>
      <vt:lpstr>Primary Patient Assessment: Chief Complaint</vt:lpstr>
      <vt:lpstr>PowerPoint Presentation</vt:lpstr>
      <vt:lpstr>History Taking</vt:lpstr>
      <vt:lpstr>History Taking: SAMPLE</vt:lpstr>
      <vt:lpstr>History Taking: SAMPLE</vt:lpstr>
      <vt:lpstr>History Taking: SAMPLE</vt:lpstr>
      <vt:lpstr>History Taking: SAMPLE</vt:lpstr>
      <vt:lpstr>History Taking: SAMPLE</vt:lpstr>
      <vt:lpstr>History Taking: SAMPLE</vt:lpstr>
      <vt:lpstr>History Taking: SAMPLE</vt:lpstr>
      <vt:lpstr>History Taking: OPQRST</vt:lpstr>
      <vt:lpstr>History Taking: OPQRST</vt:lpstr>
      <vt:lpstr>History Taking: OPQRST</vt:lpstr>
      <vt:lpstr>History Taking: OPQRST</vt:lpstr>
      <vt:lpstr>History Taking: OPQRST</vt:lpstr>
      <vt:lpstr>History Taking: OPQRST</vt:lpstr>
      <vt:lpstr>History Taking: OPQRST</vt:lpstr>
      <vt:lpstr>PowerPoint Presentation</vt:lpstr>
      <vt:lpstr>Secondary Patient Assessment</vt:lpstr>
      <vt:lpstr>Secondary Patient Assessment</vt:lpstr>
      <vt:lpstr>Secondary Patient Assessment: Physical Exam</vt:lpstr>
      <vt:lpstr>Secondary Patient Assessment: Physical Exam</vt:lpstr>
      <vt:lpstr>Secondary Patient Assessment: Physical Exam</vt:lpstr>
      <vt:lpstr>Secondary Patient Assessment: Physical Exam</vt:lpstr>
      <vt:lpstr>Secondary Patient Assessment: Physical Exam</vt:lpstr>
      <vt:lpstr>Secondary Patient Assessment: Physical Exam</vt:lpstr>
      <vt:lpstr>Secondary Patient Assessment: Physical Exam</vt:lpstr>
      <vt:lpstr>Secondary Patient Assessment: Examine the Skin</vt:lpstr>
      <vt:lpstr>Secondary Patient Assessment: Examine the Head</vt:lpstr>
      <vt:lpstr>Secondary Patient Assessment: Examine the Eyes</vt:lpstr>
      <vt:lpstr>Secondary Patient Assessment: Examine the Eyes</vt:lpstr>
      <vt:lpstr>Secondary Patient Assessment: Examine the Eyes</vt:lpstr>
      <vt:lpstr>Secondary Patient Assessment: Examine the Face</vt:lpstr>
      <vt:lpstr>Secondary Patient Assessment: Examine the Face</vt:lpstr>
      <vt:lpstr>Secondary Patient Assessment: Examine the Neck</vt:lpstr>
      <vt:lpstr>Secondary Patient Assessment: Examine the Neck</vt:lpstr>
      <vt:lpstr>Secondary Patient Assessment: Examine the Chest</vt:lpstr>
      <vt:lpstr>Secondary Patient Assessment: Examine the Chest</vt:lpstr>
      <vt:lpstr>Secondary Patient Assessment: Examine the Chest</vt:lpstr>
      <vt:lpstr>Secondary Patient Assessment: Examine the Abdomen</vt:lpstr>
      <vt:lpstr>Secondary Patient Assessment: Examine the Back</vt:lpstr>
      <vt:lpstr>Secondary Patient Assessment: Examine the Back</vt:lpstr>
      <vt:lpstr>Secondary Patient Assessment: Examine the Pelvis</vt:lpstr>
      <vt:lpstr>Secondary Patient Assessment: Examine the Pelvis</vt:lpstr>
      <vt:lpstr>Secondary Patient Assessment: Examine the Pelvis</vt:lpstr>
      <vt:lpstr>Secondary Patient Assessment:  Examine the Extremities</vt:lpstr>
      <vt:lpstr>Secondary Patient Assessment: Examine the Arm</vt:lpstr>
      <vt:lpstr>Secondary Patient Assessment: Examine the Arm</vt:lpstr>
      <vt:lpstr>Secondary Patient Assessment: Examine the Arm</vt:lpstr>
      <vt:lpstr>Secondary Patient Assessment: Examine the Legs</vt:lpstr>
      <vt:lpstr>Secondary Patient Assessment: Examine the Legs</vt:lpstr>
      <vt:lpstr>Secondary Patient Assessment: Vitals</vt:lpstr>
      <vt:lpstr>Secondary Patient Assessment: Vitals</vt:lpstr>
      <vt:lpstr>Secondary Patient Assessment: Vitals</vt:lpstr>
      <vt:lpstr>Secondary Patient Assessment: Vitals</vt:lpstr>
      <vt:lpstr>Secondary Patient Assessment: Pulse</vt:lpstr>
      <vt:lpstr>Secondary Patient Assessment: Pulse</vt:lpstr>
      <vt:lpstr>Secondary Patient Assessment: Pulse</vt:lpstr>
      <vt:lpstr>Secondary Patient Assessment: Radial Pulse</vt:lpstr>
      <vt:lpstr>Secondary Patient Assessment: Carotid Pulse</vt:lpstr>
      <vt:lpstr>Secondary Patient Assessment: Brachial Pulse</vt:lpstr>
      <vt:lpstr>Secondary Patient Assessment: Femoral Pulse</vt:lpstr>
      <vt:lpstr>Secondary Patient Assessment: Dorsalis Pedis</vt:lpstr>
      <vt:lpstr>Secondary Patient Assessment: Breathing</vt:lpstr>
      <vt:lpstr>Secondary Patient Assessment: Breathing</vt:lpstr>
      <vt:lpstr>Secondary Patient Assessment: Breathing</vt:lpstr>
      <vt:lpstr>Secondary Patient Assessment: Breathing</vt:lpstr>
      <vt:lpstr>Secondary Patient Assessment: Breathing</vt:lpstr>
      <vt:lpstr>Secondary Patient Assessment: Blood Pressure</vt:lpstr>
      <vt:lpstr>Secondary Patient Assessment: Blood Pressure</vt:lpstr>
      <vt:lpstr>Secondary Patient Assessment: Blood Pressure</vt:lpstr>
      <vt:lpstr>Secondary Patient Assessment: Blood Pressure</vt:lpstr>
      <vt:lpstr>Secondary Patient Assessment: Blood Pressure</vt:lpstr>
      <vt:lpstr>Secondary Patient Assessment: Blood Pressure</vt:lpstr>
      <vt:lpstr>Secondary Patient Assessment: Blood Pressure</vt:lpstr>
      <vt:lpstr>Secondary Patient Assessment: Blood Pressure</vt:lpstr>
      <vt:lpstr>Secondary Patient Assessment: Blood Pressure</vt:lpstr>
      <vt:lpstr>Secondary Patient Assessment: Pulse Oximetry</vt:lpstr>
      <vt:lpstr>Secondary Patient Assessment: Pulse Oximetry</vt:lpstr>
      <vt:lpstr>Secondary Patient Assessment:  Neurologic Assessment</vt:lpstr>
      <vt:lpstr>PowerPoint Presentation</vt:lpstr>
      <vt:lpstr>Reassessment</vt:lpstr>
      <vt:lpstr>Reassessment</vt:lpstr>
      <vt:lpstr>PowerPoint Presentation</vt:lpstr>
      <vt:lpstr>CASE PRESENTATION</vt:lpstr>
      <vt:lpstr>CASE UPDATE</vt:lpstr>
      <vt:lpstr>CASE UPDATE</vt:lpstr>
      <vt:lpstr>CASE OUTCOME</vt:lpstr>
      <vt:lpstr>PowerPoint Presentation</vt:lpstr>
      <vt:lpstr>OEC Skill 7-1: Performing a Patient Assessment</vt:lpstr>
      <vt:lpstr>OEC Skill 7-1: Performing a Patient Assessment</vt:lpstr>
      <vt:lpstr>OEC Skill 7-1: Performing a Patient Assessment</vt:lpstr>
      <vt:lpstr>OEC Skill 7-1: Performing a Patient Assessment</vt:lpstr>
      <vt:lpstr>OEC Skill 7-1: Performing a Patient Assessment</vt:lpstr>
      <vt:lpstr>OEC Skill 7-2: Assessing Pupils</vt:lpstr>
      <vt:lpstr>OEC Skill 7-2: Assessing Pupils</vt:lpstr>
      <vt:lpstr>OEC Skill 7-3: Assessing Eye Movement</vt:lpstr>
      <vt:lpstr>OEC Skill 7-3: Assessing Eye Movement</vt:lpstr>
      <vt:lpstr>OEC Skill 7-3: Assessing Eye Movement</vt:lpstr>
      <vt:lpstr>OEC Skill 7-4: Assessing Pulse</vt:lpstr>
      <vt:lpstr>OEC Skill 7-4: Assessing Pulse</vt:lpstr>
      <vt:lpstr>OEC Skill 7-4: Assessing Pulse</vt:lpstr>
      <vt:lpstr>OEC Skill 7-5: Assessing Respiratory Rate</vt:lpstr>
      <vt:lpstr>OEC Skill 7-5: Assessing Respiratory Rate</vt:lpstr>
      <vt:lpstr>OEC Skill 7-6: Obtaining a Blood Pressure Reading</vt:lpstr>
      <vt:lpstr>OEC Skill 7-6: Obtaining a Blood Pressure Reading</vt:lpstr>
      <vt:lpstr>OEC Skill 7-6: Obtaining a Blood Pressure Reading</vt:lpstr>
      <vt:lpstr>OEC Skill 7-6: Obtaining a Blood Pressure Reading</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Anatomy and Physiology</dc:title>
  <dc:creator>Marisa Hines</dc:creator>
  <cp:lastModifiedBy>Sue M</cp:lastModifiedBy>
  <cp:revision>347</cp:revision>
  <dcterms:created xsi:type="dcterms:W3CDTF">2020-03-17T02:42:31Z</dcterms:created>
  <dcterms:modified xsi:type="dcterms:W3CDTF">2024-01-25T16:55:55Z</dcterms:modified>
</cp:coreProperties>
</file>